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Ex1.xml" ContentType="application/vnd.ms-office.chartex+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Ex2.xml" ContentType="application/vnd.ms-office.chartex+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9"/>
  </p:notesMasterIdLst>
  <p:sldIdLst>
    <p:sldId id="257" r:id="rId3"/>
    <p:sldId id="258" r:id="rId4"/>
    <p:sldId id="259" r:id="rId5"/>
    <p:sldId id="292" r:id="rId6"/>
    <p:sldId id="291" r:id="rId7"/>
    <p:sldId id="29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0C226"/>
    <a:srgbClr val="ADCBB8"/>
    <a:srgbClr val="F1A499"/>
    <a:srgbClr val="6C911D"/>
    <a:srgbClr val="712920"/>
    <a:srgbClr val="A9CFBC"/>
    <a:srgbClr val="22924A"/>
    <a:srgbClr val="FFFFFF"/>
    <a:srgbClr val="762D24"/>
    <a:srgbClr val="A0302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2" autoAdjust="0"/>
    <p:restoredTop sz="94660"/>
  </p:normalViewPr>
  <p:slideViewPr>
    <p:cSldViewPr snapToGrid="0">
      <p:cViewPr varScale="1">
        <p:scale>
          <a:sx n="72" d="100"/>
          <a:sy n="72" d="100"/>
        </p:scale>
        <p:origin x="108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charts/_rels/chartEx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package" Target="../embeddings/Microsoft_Excel_Worksheet.xlsx"/></Relationships>
</file>

<file path=ppt/charts/_rels/chartEx2.xml.rels><?xml version="1.0" encoding="UTF-8" standalone="yes"?>
<Relationships xmlns="http://schemas.openxmlformats.org/package/2006/relationships"><Relationship Id="rId3" Type="http://schemas.microsoft.com/office/2011/relationships/chartColorStyle" Target="colors2.xml"/><Relationship Id="rId2" Type="http://schemas.microsoft.com/office/2011/relationships/chartStyle" Target="style2.xml"/><Relationship Id="rId1" Type="http://schemas.openxmlformats.org/officeDocument/2006/relationships/package" Target="../embeddings/Microsoft_Excel_Worksheet1.xlsx"/></Relationships>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Sheet1!$A$2:$A$14</cx:f>
        <cx:lvl ptCount="13">
          <cx:pt idx="0">CT </cx:pt>
          <cx:pt idx="1">VT</cx:pt>
          <cx:pt idx="2">NH</cx:pt>
          <cx:pt idx="3">Maine</cx:pt>
          <cx:pt idx="4">MA </cx:pt>
          <cx:pt idx="5">Rhode Island</cx:pt>
        </cx:lvl>
      </cx:strDim>
      <cx:numDim type="colorVal">
        <cx:f>Sheet1!$B$2:$B$14</cx:f>
        <cx:lvl ptCount="13" formatCode="General">
          <cx:pt idx="0">2</cx:pt>
          <cx:pt idx="1">8</cx:pt>
          <cx:pt idx="2">14</cx:pt>
          <cx:pt idx="3">20</cx:pt>
          <cx:pt idx="4">26</cx:pt>
          <cx:pt idx="5">32</cx:pt>
        </cx:lvl>
      </cx:numDim>
    </cx:data>
  </cx:chartData>
  <cx:chart>
    <cx:plotArea>
      <cx:plotAreaRegion>
        <cx:plotSurface>
          <cx:spPr>
            <a:effectLst>
              <a:outerShdw blurRad="50800" dist="50800" dir="15300000" sx="69000" sy="69000" algn="ctr" rotWithShape="0">
                <a:srgbClr val="000000">
                  <a:alpha val="43137"/>
                </a:srgbClr>
              </a:outerShdw>
            </a:effectLst>
          </cx:spPr>
        </cx:plotSurface>
        <cx:series layoutId="regionMap" uniqueId="{1B96A949-F917-4320-9759-4E44C81DB032}">
          <cx:tx>
            <cx:txData>
              <cx:f>Sheet1!$B$1</cx:f>
              <cx:v>Series1</cx:v>
            </cx:txData>
          </cx:tx>
          <cx:dataPt idx="0">
            <cx:spPr>
              <a:solidFill>
                <a:srgbClr val="90C226"/>
              </a:solidFill>
            </cx:spPr>
          </cx:dataPt>
          <cx:dataPt idx="1">
            <cx:spPr>
              <a:solidFill>
                <a:srgbClr val="F1A499"/>
              </a:solidFill>
            </cx:spPr>
          </cx:dataPt>
          <cx:dataPt idx="2">
            <cx:spPr>
              <a:solidFill>
                <a:srgbClr val="00A651"/>
              </a:solidFill>
            </cx:spPr>
          </cx:dataPt>
          <cx:dataPt idx="3">
            <cx:spPr>
              <a:solidFill>
                <a:srgbClr val="90C226">
                  <a:lumMod val="75000"/>
                </a:srgbClr>
              </a:solidFill>
            </cx:spPr>
          </cx:dataPt>
          <cx:dataPt idx="4">
            <cx:spPr>
              <a:solidFill>
                <a:srgbClr val="ADCBB8"/>
              </a:solidFill>
            </cx:spPr>
          </cx:dataPt>
          <cx:dataPt idx="5">
            <cx:spPr>
              <a:solidFill>
                <a:srgbClr val="A13329"/>
              </a:solidFill>
            </cx:spPr>
          </cx:dataPt>
          <cx:dataId val="0"/>
          <cx:layoutPr>
            <cx:regionLabelLayout val="showAll"/>
            <cx:geography projectionType="albers" viewedRegionType="dataOnly" cultureLanguage="en-US" cultureRegion="US" attribution="Powered by Bing">
              <cx:geoCache provider="{E9337A44-BEBE-4D9F-B70C-5C5E7DAFC167}">
                <cx:binary>1Hrbct04luWvOPw8cBIAARAVlR3RAHluusuSlekXhizJJEESIAHev7635M6atDsrq2umI2bKGbbT
4iEJ7Mvaay2cvz4tf3lqXh79u6VtbPjL0/Lz+3IYur/89FN4Kl/ax/ChrZ68C+7r8OHJtT+5r1+r
p5efnv3jXNniJxLh+Ken8tEPL8v7f/srPK14cefu6XGonL0ZX/x6+xLGZgh/cu0PL717fG4rm1Zh
8NXTgH9+r+/evX/3YodqWO/W7uXn99994P27n358zH955bsGVjWMz3BvjD8wwTCjlEVvv/D7d42z
xX9eRoJ8EDQhCSbst5dePrZwo3bWvjwN1dM4/Hbhj1bztpbH52f/EgLs5O3vH27+bvmv23v/7smN
dniNWAHB+/n9va2Gl+d3H4fH4SW8f1cFp799QLvXPdx/fNv0T9/H/N/++sMPIAw//OR3afkxZv/o
0j9Y4u/T891m/sn0UPmBRZSJiPHv8yLlhwgnNMYRk2+/xG9Z+JaeH0L299fzxwn64fbvtvD/Zz6+
qyLokk9QRr/f9XfX/8ksxPGHSDAC/9HvswDdwTnhkif0WxZ+aJJPL7519v+gQf5243fL/rarf8Fk
XB7+B5NBP/CEcSx/Q6wfc/KKaIITGclviEZ+e/e3zrh8md8dHtsulJV/+e3Sfx+6frj9h/y8bvRf
MD8X//4/OVLIBywIFbGgfzxS8AceAarR5AfMungM4fGpHMPLMADM//3u/WPM+uH2HzJz8e//mpl5
rOyfVuk/Oe7ZBxpzHjP6v8fG78c9lx8I5jiORPwN0OLf8vCteS7+0XL+XmredvFjSrJ/yZTclsA6
3h1D82iff4vOH+HHP5kZ6AqSEMmSb4GXyQ+jBmANJ0kEufv2AYC9bx3yLTP/3VX9cYK+v/uHPN0e
/9/k6e+ztb8x2vRxeMzeqPDvCNufX30LAHDzH279E7j5z0vH55/fY5nE0e/Yw+tDvkvDdw3yuzte
HsPw83vE+QdJOYs5JQxIA5PQX/PL2yWBP0RJlOAEw/DiklFg4tb5oQSSLj7ELBEkETIiCSUR5D64
8e0S/RDBuGORiLCMYiLF38THtWvWwtm/ReM///3Oju21q+wQYDvAKrtvH3tdK4sTISSFwRlLYDQc
c1he9/R4CwLn9dP/axAmQsOCtsO4Kqa6ThmsyJBGoyJP+OQ/j3foWKSbUew4F+p3gfqjl8MGf3h5
gjljCZYSdsPwDy93lrmeR3I70GVRUaW34ayZL1u348M+qtTS64S/4Pn/9rXA4X6/5zHO2eQreK3/
Zex12V6NaJ+NjV6JysMZ63a8/QevhFb+042+ZuF3Ua659HkywRsHqsftBgtVhazI1Vqlg/n051GF
qftfXpdgnMRCEAKwjjH5Ia6hQZ0ppt4fimHOTyUXexHTq2WQpaI26S+qUJcZdUlQXBZDutLaXMh2
rlUpWKscqS9Ea7fMoDzZQeVKbdeW6rnvnN58y1LQKaOiIRp3m4gecjFh5QyOdmsb1Gji56mXaoHE
KzoLe7BFTVNP22FfW4hw3edZaearHPUkbc18EXNsVLUFk7Il2JT3yW6CX2mIjuXgomPsyO1YuFhv
0aKWZS0yv7FFUd5e5kNVnnLnUxv7h1qGWqFquadJN2m0io+LaPKPF2NFFkW66jDPW5TlIirSwhUK
lwEfuH8M6wKVRx/LdWuUs+s9i7ie7TjouGGnwCehMQ0XYnaaMHay5XicyfBEnbwk+VYraekLa8eL
qus/UzLdz2uXhhAuEJsfVjILLQaI7Gaw0IHnaY29HmcUKx6WQm9syhr+ZaxCp/lKF7VNca+Scb5f
gul01/nPUdFDYojTtkK7dUWlbp3oFV+SJaXu0NdP2JIXiuC+mUImSF2lnMCjSFF3Oklaje1247Db
d3OzZn6c8wzCdkD9+otFJ+7qNhuGjadjp3HbYGUrvKjOVVkcu8+icNpUdSbG9aXelvuS05QVi678
cr/OVambvNtPli+qFtsLpe190T3bNjyOoW/SNUl6JU1AekR6rU2bibn7nC9WIcF3xCbxjvLpnnXt
SzS7rBqGJn19TkuX+2hlV6u75r1s0zrEWIVNVx1L0mRwKuHlbcEArjq/pJtF8BHnspiE863KrRZt
M6cj6nrV8qVWDaVT2gaIWtKRdObR10Bgj8clcbVqXfyCREL2eKh03Ea1qtF1TmashKm+hhp20IY8
ViUazmuKI93SbVCk8b8YGi/KuPAsXdIoVIolG+v61NbwabTRl6ipOtUUUHNk41pyozB2ne4TWEgf
81xvdmt1NBWZiQy5aKQ49LyvddnDmkWwNxL723iDMmkwPndGFnpCsslo5BrVoPI4NFFmCY53cw/1
09fDrMrGKrdGaZVHXJV176Fk4Iap378lWiYAOn3+mMjkGp5VaDcAxucQjJn4fYfiCN4+pLicL4qO
3Kyi+la+lshB5b17woZP6ZI0N8VqjJqKsKkhTm5rnzd6aWB3OcKdclsdFGVbqwSvj691s6z2rm7n
y5WwQtNm+Ix7XuiApsy5julYSKSQ9KuaSAQvEJ22bHxpkB3VWkaHaWx30L5ngghzHKNtVh3l2VT7
68oueB/GcJF0wz2ynikzQvjeKi+q6xRw1ypedJ8JgTZsqr7dG5Nnlc+LjL12nBMRFMw+6sudnKJS
LSv0bB8Tc5iYUyPpsrooJpUMG3RnXTDlUfTS4uEjmc1lTbDeYuhU/PoHZbTVYQSMj73fST7fTwJi
HJj/LCrrUyHHG7/yQhm57hNb9AraedXTp3zyJBvZLFQ7tJ0u+iXWgJ8aF82W5mN7fC2nxKEpXQmA
WTFUqeiq+4Z+8j2Jd1HS1Yq1/IY5tDMcGrKsmVrd+mnoulnlEbR4mW+7zQLkv8FRHek14Fqv7XAx
srFWY1OOqs1hU7JXEYeXmCJ+GQIA1bRCRpoEwH+ZU0vy26SDUBhIaryRF9/MgMVSHjbKb0u67jks
bFjgh1a6myqubvw070dv7xGp/c5Xa6Vk5d/uX7Zhx4R7kGS+76f13ss2pCi/ijiUc1QtQhdmuR/b
YleI6uO49RmAaq3sHL8QB+sc51eM8e1nX7H73mZT0QklPX1xZr0nDKoRsOwYLfRmjpsbHLU3rey/
yk2kEyOqIK99HENGtwXCFVC9iyc3qihpV836ttC5WPcxak/5Fi7GCELRLpCd0ZyHEsK6vIL7ggCD
ROIgrGWhWG06Vcy8VxXMH+3X5cI3CKamLLwinrxUAgF2muquGa6mcd9vw6e1PiwT4CeSsLUiMUEt
aD0G6T+/hmTtYcSQeDKqgG5q62bV9bS9bRCjhql+LE9vBc+64XMfzMlK0e3llgV4p14xzNHKsb0I
w68wkQvdkjLzBhIu8zXPotDeiDhcwGj/XNLiF1+XWFUi3nOx1ecrjPFRhAzLKt/LpWzSgdBs9M2X
DfNOm1dUY3nk1IxrpLDfetVsg1fVXGX5PGs3z/VNMvv14LoQ9NDlRs8i3JjVTtpJj7PE8z0u2bnv
LLRQ6VeN5/bGW2gKsszXsSsvxzxc9JYhNXsAvdfJVw7NBTXDTYzcmDFXfoQZfQYpzFMzuZOvSaGT
+b5bRLuLGdlUbZzVwyK/DoXdtx4mQNlGXYptpEICWxjKyqUl6zK0JUwj6NhTUtlW82G9l6LUhldR
BiiL9l3XkjSpyiKt1ny3hjM/321Fm0WivhqIL9KG91uaLMkvvhcUsENSVTJFejFlLZ4aJVZf6aEI
TRYxeBQM1efAtqxr42tjCIYBuJzX8NsNtlFrPhw6MpGHuURpwtp9MwGtyc14NpthPDO8hyplu8m2
5HxDvFHxiGpVVXGvZ/YrF1DKvZvhVQv5POP5FFytbdkF7fw2HifeZ24u5NXml5tyKxFgbPy45MOk
6qaweppDrpvGWpVQ2FRpEwhnw9udkfXdtLleEb7lum6aL8jVI0zkDWbFVDhVjigC0PYk7ePOaNdS
tWxFfAoEVjTNw9H0lmqJZq4LcTPy/Eu8NrWuB/QZDQS4DlohGut0qIR2RR/00s6JAuC7RVNy9HJI
UkOYSkLHlEXLThggcLCVLm39vKpo3JIDiv052forOnN7Frb6U4EAfKaFoIxuJutivbApOiQStzuO
u7SzVa8X8LeAluWL6nFbKbyx6jAl89MmOnsy1KtkYjibWKLXYbpLhjFWCUEpTAcHRRQlCn6fVgoz
3cczyrbwDGg3n/FpOS/ohrNhGRuVzOOdwaPTFcsfXQ8D6Nsiqr7U08oO8XpF0HYul+ozbmWV9tFc
6Jg2M/RHCdzAuaBpJYl2VbEzKHpART7oaugOnC7RYeuGRsuos2qxpSJm8HsHIlTVZXy30uqWlqJN
xTAVJ09im/oB44zK3KbYAf3pJur3y5Jcxg0FHkhPHmav6XN3rEzZZUwcFye+5EnM0ga1ZN/5FG/L
8ySgqfISdxeVaY4AwEAKhnzYJUNVqbLoosNA3K1tamBJfXgK0JqZ656rFgqinMqnmNRWrZtYlWmi
Tol8SyUw3tSsQ54tXVqz5XmLJpwttpmAaDnA7a2GbgHI7ZGsgODB4t8qCoCiEkkF/ZJfVI6bVC67
XPhJV4AexXqO544rMlqrk5jYA0SCvioJrEq8NtoUeXW+oPy6Yc9FA8kO3JmMWXvB6q3J4hEqLSxb
tjhWZWuS9xmtqi/1MDXZ0lagQEyrYslRJtk2KRC3wGySOle5Hajaeu53oggw6XGgKSLRfUWRGgtS
Zw2oLy2bXuzrmT227ZQC2TpuiZ+u22oFGGCtZkW+z2GE70zgwK7m4eviYRDPS/0FVNGkMbFUdX0M
XLj1e0RHCfqhgIm+bhrK2KQD7SxIH7azEfnECOn1gJsk9UVSaewuRVUjTUsMscq3SXdlfdtFg1Vm
yu9qN5Z7iftR+RFoCwm9200G8GggWpY1oGI7mdQxeh5X9ZfSzhZm23EUpNVjQya9xPEld+x5BMGq
Rd/IvWdkyBKQWz4Wz21Bvtp4q0+eAbXtnKlUTyCvPA5yv/D+yFmodYiM0VE9PjR8uhWdCAo7AXHJ
y2OReKgCkg83vlzTSeA5K4W5RMX4lfklz1gXQNiu5p5GTblDZJ6PwFEvmW12pOFBVwl1O0ym/iwA
tRjwDkX9AGKzNhlwSq7yLmBtwghig0JJ87FJQSns+FqFfSHyHfXLpJuQ/DLUmKU+Rh+rTtySbuKg
Jtqwb+jG1SyKXVx2wJpxUL0PQGLXLuxzc5ATqy4oyz/mF41l7DbUzusyr8vUTidjYh1Hjum8nuBe
s4HmECxl22CP8K8vYhvKFCO+m+UUZ4Uc+rRcDaDNtKfxg0zm4XFp5EdO1+EIzMqpZuG5gqjx1EgB
ED6zcyDC7X5aoK/lLK/mrQBFDpZBOc6r5sFbXdMk2Q0RuWMkvkLJ8iX2zZoKTCC/xaWZ5Xy0Hth2
w+d92y1fEsYkgCL0GQ6Ry+bcgnZPQplCdKHchzlzxvBUxIU8DnMLii72QQ18ARUXhvNleG034+cD
H3m6tVOiyLrJV7UJ5Slro5fC72bB0H6aXyutiaMUs2hPe5LBu3dzCYrRYxlAFFdSb6AxogrR07hM
xw0B1y/7ZN1BqkpXpOBAHGwSMc0FeA8B/AZbZ2hygDVG6MFG20Em9Zmbu4uhaVYl+bonOXC+qqvT
Mt58GpW7blmilFv6q8Vd5vFUn6a2+SJQ+Xk2WQ3fNIi2UwysRnWsf3QxAl2w4FON41Mf5ecjabMt
WfZo6gV4JO1NtPUv9boeYxjBWnrbqdJEK+A/1C/4hQce7K/RWpRwbI+Pq+tuXIUeu6IVCnh2UG3U
wziJtZ0wzDSgOSpweTuUU0ivsOMrVKx/jua6VbZrwCuw2O5F1e+2WvSpGxepnbsdGSjZfHClJq7+
YmgRVGTjWa9xt2l4zUcbg3NYb+shz7MpSeKUjxSf5yI58zbaT+wTWoTdb5yVuxy3lyQBC6xaoT7z
oclaW7EM9dqN1baLu/GlDd3t1JYfhc0/WVMYzZseJHtpuSoaAFWBzmjEUNqWsT9WzD10AyNpY7nb
5UlGwI9S/cxKJUWtfZ1sZ91GdVPACiC654unN6GKLyj3jfaRM3vT4d3Y0OUYx7CahieHmMXncmPb
wRXmAuXgpBhIG7Baet2hBlZZrEjFS6v8iuJ9DAolFXW7a5v+PrLgnyylUflitl0dpjgtuvaahxiQ
GdykbO1A3g2TlekIxF7xGUAw71DG++l6oIsHdwhAfIz4Jw4kaYct0q0fvRbxyM9oEh2raxQl02Et
h0W1ZvzKS96nZi+sA4Oug3CRUABHEmOSNltSKNqYPYijSUc9zk9NvgxqzNOmre2BOyc0uM/33VrJ
3au+q1nvs7V/IOBgaG5KXVqAN2OSfR6tUscl7KDvLkcB7ViuTXneGKA/a4xOLiK3zRx+EXaI0njd
jJ7a9bIWXgKgjATICt+vot52JYvTEWOr5xDWdK0Awsq80rWNQ0rLWvF6mS6WYVlAtZW9qsESPKzt
Ou9W7JYDol5LCv9yTUcfRiPOx36edxvydh/Hmztz9ZJxs0lFow4dJ2ZuRYHaoyPshvaUnlkgQfkr
1NeROEW526HFBOg5A4xV5FiHFZxfWhSt7lHBDjRaQrpu9EsZ/N0cuisiSpHS3Est1/WswbPfESFi
aGd5MbebP45zc5wIuWp6x86WjaRx0c/7roXp2q6R9lMJhlN/BoADwv51VvNRNnoGmWZKUE1SwsBm
oQSqmwsJdlpUpvPWP7it3bdjDFyzBGRfNpDw2I+TJjwBJifya0ld2s6B6jaCRupIc+4bcDKXbb1a
5vkhN25TnESJbtby1EkEZFlQf+znN1w099Pr4iUGp5gHcF29K/ZzPg16Im2T+Ris1p495G6jGVly
7bl/7lr0a1NDnYV6aU5bDVOhYTKbXwNImD/iALQCu2TXSaOLeo3TWVZyb4XxegLsxWXOdsHKTwkL
SLEYYmrrEDKW1Ls28alZ4lOz+jPO2psSgWsYJEzMeXHAWOrUgNMGkbG7mQton3pReK0tCMpAVRwh
rkuz7tZpDGn8Wl/DSKt9FCerwm3fZDNUToNQAPn2xPMY7DpGPskC/NvGZqGoyrT2BUijX7nH83mR
guJe9ov3R9fi6DTMYD7azUCv4Oar5XzSdWnGHWNAy/NxGLKAoeahuJczcHyf2diDKdjAyjyKLxqK
ribjd3xZzq3Frd4WUl/HHfpi67QqapGSqHuUPprUXPjmAKMIn4rPHH0lWyf3ogEALsI6qNKVcs9M
0So6waGCUCCByL5Z1/IC+/bgAtQcbAVY1jjfVNSeoxgEhNww072sn+0C+L7K3uztvduWrBVdricW
edWL3ul+AcZW54laRrZoiiepg2jPmSzBnmNQfwnil0z0VBli0Z2wU5JWdGZ6iMoy2/IYJqNvrfIc
nCDpXgGomMGljdXbk6MhuQvJOmRLD+El9dM8L2kt1/amWh+3IM0eXJQLjiwCUi4BTZovFZKtlnZW
KGxYtSOTiohXE3ADb9zN/dVMkg4oMR90O7v7eYiRKjwcB+QYpgQeX7k14TuP+dWMwIAeomMjnW6n
9g49szw/27ZB6LbZhF5LdtOv1W7o6PyatB2byl3fdccx7h97dlx9XYBHCpI8sPwLz6tdbpJLIFc7
Gftsk2wEWoClKnjyQBd6xpugJrFuyg74HHGwsfuwawP0+wy7SJx/rD0pwREEOAVvdFQhc356lgQs
5Qo3l7wuNasLIO4mrJm7Xfg55SsCi39B2cBaoIgCZt7g813Hw3nR5U4nI75DXQQIH4p0ehUZJcJp
xMqbwpZH5h0GZ6B0wKXpQ14bFff9Y0JWOLQZ0Q0w1MeOGLWO64MpknM4J7gJGMBuRqeuEo3aiH9c
6rXTc+cOvIKt+cU9gjH4UC30bkPx3Vw3u2qYLxCcOaqaykYVnelSqPjHwLePMbK/xh5+UCN/JsMY
pStDwLVkl3HU3TZd2egAw7LeGMrWBQ/gY/0y9INRXSXPW6gF5ah7oijCsG/AM0/hj/VTi/Hnfk0g
LDHJ4FQTVGIdg+HpAMnHdtN932hmvdBvc8dXoIEboRvQV1EewxTpTQAdM7eqWMqLSeYZBlnbwPlQ
2jai0Cy+dTyWH2k+qKICEYgAXWzeR2oJSb33HXBuBscs3Hiup4FUqT+u0JJa5vm0jyKfqDlphe6M
mW/c1B+EWD4Tk6cgtK8C+EuZiZNYd3y5BiEpwD8/2LwFr4nwizq47WIN4mFj/JeIT1VKWqBOZenm
LLaX5TBPMKM9VZMB5R4VI5DOroGRCmOm5KNRbyKvKcBFiCegdJHZlaj64ut1uQwMYL9CFRyFFAbW
ANpvW/uQDkJ0KpfuI55ocsNqcPTWYjGp5Wt3JKTrdzwf5M3c7qP2ZZ7kF5vQa0SgzZnsf10mQIvB
g9pJ7pBf4H3GG9XIFY6Si2DAZ4k3cKabRM8VVD01K3jKr8J2oAeW+1ZhaKuGYqpEe5PA12zT0QBA
LqU7JTUHtT8CLRFY3E24uPX9CAbqNJfp2p3eCEvfg0WE56k5Y+gmWONT1IvrxVh3PsOJww2PjhON
PrUzrnbBR/zElurBjH1xQrgJu3qlO+Si8szBWZ2KPL9n/RwfmvgabIFq73Oen7XAXWI4Yur7jhx8
W99OYuoveTIe3dD4/RYKs4/x3iQbuqgdvSvX5TmgHs6GwPQ/A7LnzxgtNVpamVoERzA5qPlx2WCa
BAdDt4BEkJwDUkHMEuEkGID+zrP7FlXFkcasOKCH3qcrHsAq8Mkp78C/6l956tssLBA8wJBb+AYA
TIOFXxYMRnYy1pcUgQHcgqmaNeyip0meImaTFHXijsU0QD+XJSRR7qo8wNnoAseIESTvDejhGwtW
hTm/GVhnVF9WX95KFxkNEj9qWKTq/pWBlmD7zehrg2MgQlSeR21yHWE7pG09XVZbsevbMMBxYD4q
3k2f40VcJlMEhsJrn4Ne+Uo95J2YL77C4Cv33dexKLMkh8fKUBptOkfTfC33b9UwNfJOvq7RvdKt
vt7SIQHronevjAh8xN44lzrr4ExsBSN0kJp3cNwLX9w4LJWDR3YwzUrThdTQbTfihOsKM3IiRj7K
GY5JqzzOuiZZD6YGBmBEW6oIj69AZGyax+B3NFN+M8YfKRiLJ+E2MOiaDOBnyKpm3MD8B6kWJZnc
YCpvYYSjbz+DZEdfzTSvJ7xWY2rtlnIhoAdpuwE/gUUS0Btkm9FhQFbJHuQTaC9gjhHKkiX6WuEO
Z7KU4jSJEx748xZKeaKhiBR8K4CmpRiWy7f/G8OEUyhUDAf6S7WTedWkY2KdboAKVBGMiKGY5kNM
Y6JmYMe6o4lN0drds6Guj7g+iOWGIOhZM7RMFWXolF1Wd1oTQOsCP5AqP4PzyuaEJwSdXIJNAd/Y
xFddRIujm6dCg9eQlqYA1QPz8eDRcs2SSIBh0VZXQ9S8NDFMmYX7ESyFJOU5aX7pDd37SO5pE//q
6nK52dgKUrK6LsGZ2RWbebaRgGNSksCpDaZpPOaf2YQEHPfTRHft53UuRrCyG2CN4sKW6baNUiE+
mEspo0b129QCUeofbJ2DGwViCp2iKoS0xOaXFVYOPTmaM+ZB23WFTKsaRCsM7XPHwFkgPR2yse+q
vXD8aYYDeEYa6Nmu+g9CzmNJclzp0u8ye5pRgAS5BWWQoWVmbmApqRWo+fT/ifrHZu6tLqtedFp2
ZVUGBeBwP+dzr23djL1qyopXWrfH6XmgrfpBa4SMAy+LWaJlowsbrGJKuvwM/RhlvZZgBU7HEXUE
09PutapaH9L/F2/SndRXilNoMqS3RE9ZacHXSOMV1WHMH3EvSW909KjWO6iArnU7Dmym3bcFX96R
Okid0HubngoGg75mJBuRIMNadUiWGl5P9Tc1VddQzusVF4Vyv4J0rqTttqkSmEjl2G3aJt+XTav6
ldoOSEg6r9ZgYCl8fJemqrrOA6RYKy986Fq3amnqzZSqtoqM1Z61XLNlC/5nqskh79oUr2fc03zJ
Al2LFx/ZzVMFn8ctaUjiDpNbNYTfVJRnzUh0JvHkqhDBHRx8JtLAhWw4/qtFtYc7HnJDjqGtZVYY
V+ZuUUARNaXyXvQDFLyiUPwJq9EpsHg9nserW9NR+KUE85NU+VbLlx8VhogzjMsaqtCWfJJXL1UC
s9NSZ4hDcPm9ZPZGbkyR2lqbLq65b+g9siNV9edMwuJb1w4+UV3AsR1h70qDDNokzbBonuyE4uqE
QihdqunSyEvtGDqOUCQ2li3g9Zl0bc+UuMnQGv5QW8dJhdBprDOKcNMIKknLvT4bDzmZlLBZS9OG
4upWK4eYgnoobnXTUwp6aGisoOywki789aXGKR5qSpWoLkiD//etKmOBKR3pZejDxPDaqtv/7z+F
f4gf/fq7bS9W7eXXb0jla8ZVVgBWQGWRVmFPxpQJvEfo8fi1Wdmnnpbxmxw3+matdtcqNcWhmLQY
Jlus+ahsSpuPqgUCZbVOFnaArTXKwuaksQLF8nKpiu05iw9WIqT3s7HWgnWdxfcLxWKp1I+qp9/5
aYklZZP2Rek1Cz803RTlibUecQ9pKDcD1rXuUjMdWCOP1kFWm8a2zNhdYjU9VSnc42JIcgAw37qO
OFbKhAJsy+Hv4/MuCg701ZQufGJaXlhbaSKbSu9rL2ua1zzJeygJ02tWKnY583EnG8noTyYpQQek
CfIabRcL0ntLgXeopettbqbBg69f2dqQ5lFZzr6V4omUTYnipdTHXVtnFYiWOWhq1HoqUqYyq7zU
0iKR8hyZdX4uy1p4Ul7fZhVgRsbLcAX3hdg84w2Ww6Ov+dbIm8uSS7Bp1f5oiLxnkzGBOelEBE2q
Am82jm5fjHooqRJCjJKTjQbuz9bl+Vlh1QgIvZ3T+gfSIpJ0vXhYdemUKfUmnTd4vaGIByilLauV
LJLL504nwPMsbU7PlVbvx4lSlkA5dJW4s0K4+JtWhrs8qbXXCwulzxQ7WVnCcgdaZRoLTmELKNiU
TqZHqdbthxUZVNz1e01WS39dLfGU0Sy/g60G9UEfbqB0MhTei5ekarOBAJgeEtkKpsLuUZGGtbR8
L5WZPwBUMLNSwjGJ503Vgf1IE7jNbbXM9qJDy6vGfnQNSx28vMJiB63F2qJso6FLYH01eewa3FDZ
IGH/503ztSYa9ZrEPDfNBGWigYvbLrCmsyeGNCZ6FpFZ94pSGOGiGiXauqYfNZvsoS4L1HixTdf6
J9P0uz4tn0PSAitKyRYtWhG8NwfCEMRIRWufytIDWF7ixkN1xSLW92RRODLoQgR9spKLcTSldDgN
qYyyO4ZgKSuZo8lr5XQ1NxxDmeimKg0Y2GXpFnC3QgEeFVtlpDtukcnXaQHRDAV5IPrSjDLIRZuk
k6xwHLm1abUuCScdt4HlX25iy9CiWq471CCWujUGvvpzrmq7jDeml2ujvq85HPYs2XUt4XvwUKor
1Ew+UoVXbtVqVbDC7QHhIkynr7v4rECHdNCZNp6hwA7OJOnSWZtMZ5SQzptxOV96AmtdSH16bYlE
bEm08nWw2sWOCS1vQHaE3dIaCXBiwOSEUb5ROAoqgh1mGxUX9wlljF1mubhbQmCF62lzjzly01ke
qnvfwkRqZqO4g7vOoRTAF5ZFU9iQL7N79/yl6iKSO7RQQHNKHt/5An+pR5J6mytABEVmmTcEJgjy
XUNvwKtqWxmJOPLcctOlVqFwA48yBYjEX/+bJau613ktu3P6MhSGwZoJ3jq3JFiLrXRMMl3fpEY3
7XlMxn3fp9N+qhptOyTwMZ9/3rdT7zZWOcKnovquU/pIZDRQBsO897l56ydwkdX6UcxT6gz5016Q
lNwtzfg1W3vdLhIB+zjuqGPMRMFTymavnlLhdkMJbX3Ei5DmWnHAun3Cr1y8VAgdMrVB3LaGNypk
ZdmpyEsgjOSam/flu7SsW1lW6mNmZJO/Nvtp0mq/aHN6XHHFUmZsqzgLrawtzqWOcAwHuIT2aiGe
jRW4KFw/zwWN8knlOIjgCJIGpASp9CewI/V2nQgI4JIr0sQAF0DHnU5GuCcTN0NAO5pTieHcx1nU
i3r1226CW6PnR5GmwSCmLJyfzBdfEeTHEX7yrBVbXpuT3a8hb6nhQthHZod0CodA/1bJ9RrAZOvc
chFfJs8guOV79Rm146KRmFEOwhmqEvWR0OGNPutauCT2BBwUwR1BpBq7bStwNBhJC9fP8NcYIBZA
sAaAgAqVJ9EsFxSlwbS6Q8JejDJWlbluNd0wdhmSTRRNlmdqyxApZCKsggR8oHW2hfMVdUKsjHCz
9hozVTcICHOA5afjwg7SOLeAWFdvGlOI53SJ8W87oCB0RZZWJHowGAZq+rly5AV5SLKOqBwyGIsk
u3WG0h7jZVaZBlEMYXv1tbpdQpRCapze13VczzFkhC1twbZUmsx3XTIltiYSe0A3Vggkzq5qjcD7
LxBKYmHnQ0udZYYmgJtcN0XSr0e6KiqUup0pK/m+Mw1vmQayLdIReR6lZkhGI2VDmpSskBd/jKVn
XaYe4AoCVNW0h5Q130shbglAZqys5WA0MMtnXdF20oqIm3TjyDpEraCIdYiWNbTaQWRbmXcQBbKF
stmaDgAtZopwbMlGGeLs5+5iJJUtL+OjnuGPLLK12OlQCfg7ZIoIR+mh0kNPhtrpEhg2Q6OWoZSM
MqL+sJ2Bl23MZZxYZtbtFpnZPl756A1Yb7DWc1uTk/qKsk4BbWREYrbmsJ+JgHY/dn5DBhd27OCh
MilCnUrCnRaQeHX8KskWsHdIxv4ytMdlLnE0CIUEOENfVBVlUKKZT/EnEFTsLVWSbdIVmVe1ZuHz
XGtdiwOu6o04HMwSh2cjTp2GCnhEQuCUwwQNtUo0Z51neLFc3iKzWbAYxy2lvTfNhYjmzjj8Khzx
JJkoDclP2jWgRRlDLgBBMOo+mFTjJBlCtdtBL9wB9+MVKt3pFDhuUY2Gm8uoo1tZBRkuxfu1VJtt
t6K8kLSldEuDQNbhFlRCwHj2VIIbH7PsrsW8CPO12hiyakSW0W+XTO8DkmVHvV6gkhSxYWstGTY0
nVAL9XGhRHE9KNE6wh9snof/rz/79WV8/pSvFrA0XSwQq8tOd0qDaoEwuiBGD24EjM2UbENkHuFt
udHmRY7S5w9+fadWsPkrS38q4j13zJ0pPHIae19X7TV2QCoYYboyUKLmaXyZgLtfY6fdpI5yrF7M
t/HT2iqwC5OHInkShF8XaRW5o1wgpxYLgbjTyVx2/F3LWD+duta3wBJK7CmrLHZHvMRiyms8eo2f
BXJQ+JVrfOIPDvXFwD8FRq+g3qhZeVdPabdfX2nGsDEA2enHymIC8vWNblNv3UmyJwV3UYPSh8jN
1kOZ2dYVFqH8QTfqPtNs7ZJ/GNQjtbM2TPZnp82d6qu55hDa2h1tDmPiGKf4Tsqgaz/GZoeA0MFi
xDkCK7OKlM5dCqapzhB7RcaGHcjoMmaQrbHMLNNPG1QMhZdteeEDhVHP7UctsyEoi51Jr5L0iVsH
nOdpt7y3gfZAY5q+2g3Akh5W5HtfsHlPgGkJuwkbv82v5QVZN6k2i+LKwBURO07oIRk21T27S29A
CSAloe3Brf1Bd7U7+SjUSJWZNttr8t3vtJsVZliqwVCCPQ5imIlsjNot+LaiZdnb+F6OTDsljnnE
zS02+Zz96dHM4fiSXIe74gnNBmq7k6BJr2y54FQDQuSj4lRc4CLjnlDW2KIAhcGqm1w7oEmkayax
OWPz6I69w/v9eugmJ9taFfwcGD6QK1mh21Nmd+F6mQK0v9QezB4pc+FuRTRheDdLWG3Lu3LQr9Vk
E+M0qEEBwndHQrVg4xDO8CEu8ole1cVRsXCkjYx13TovQ4jegBXacGZL2zIydxCOUUhes00xP1dA
jIpjCeIHDLvRq77Frn2VTnNYgND3y83qkugGcNJNdiVu5pF2NoAaqMmfHVLed+FA+9srXzPkfqY7
LdocDgJn3BvaIR4IwKW2qRtXSf2J+CAxehyqe2uTAL7ubLpZSiZrm+xmyvaASnYOKURmbFVnuLZe
tUcdDpZgsSU5TO7Fk6t28EY6WCzC6bYqy8L4Mt8kP9vrfrqhN1Ed9XRjxA6PnYdyUo98g9w0b1n1
6HuWf4uotBEGO4gl0Fa9mODcYd1r59QvIuKQAR+DRxzpnLKsAsfG+iBJPNAkyX5+L0Kxo8fGf58T
u9tqfuOCym0d05kf+RsaQi70BMalfiGshhYduyT30thNTLv/yX6KngGe6FoGCHEva8c+UCKIPtMb
Qpn2AZ/vCdSDAPehfhfA8vYaHgxIzaC6WB96brdv9U2yYZk0Prn2kTkBdwiUj+5Nzl0YrZYr7dqN
PNigQC17ts2XdmNelMSePg1WO8IfDuXl2dEDFHdlcpBfiimQrtCKsh6vFHKQfCWe+tm9ZO8cNpVL
ff20UiYeTeGYF9SJ649SsL4Iyq180U7WKck2kMH4ZoWAvMcTQrGehbnJug+JOL2PdKNyYRMZYRLW
B+Nl8ugb34oo9qug+em8hNvZR/t0mphVRhTuCX45awgbZMbrAD5dNNBzcSqgdXmjxIobdPsXWbPz
Q0YcHUkTOm2CEgEIzTOggX5ieUfA6w44Ehn9Ase5LGiA2U9AazS7RwS6omehxVmDRaMCB2ONBTTP
0ZF7loxrGzx51tyTd4mi18juPlGxzm6/MNCJMGMLlrhdoBwT0Md+ljtGNGxTgZeNxVQp9vNoerIP
zDw0J7mHSuhwHFlpJE0+1W0A0MDrDLcL+Y00NllsWZwBRM7rUbqo8B3P2Q08twQpmBWl3xFX2S0B
Gu9IADe2txF1P+O9uWsyZ3Rkt99Kl/lobdeDBBMVGcPO2sb6jn9Ppp1tJQ9VIvowtCtORAW524t+
pUf6Gl9wJLzSjfYlbbsA+y9DUQ/BoEQ/mp0E4i5CwEApSFFbPlgumhns5NX4iSNg4jHMV6a+KhD6
JwZHYoRHGih7K2apDyPXCrsYnIINAFjWHMtyzYsoHfEjx64UZm8yXulZ2SiHdnjPtuWDY2kjBwev
PLHeRtUGTKZ28D91fygQyhYetIiH8uSTTdc68aZcvOzH6u/SykxHn3Bkkt2Ma3m2jTix7mBnEdC1
zvBabromgKUEpoJinW+kHSxYUNaLowGWgQESrKek8mWVVW7s9JOduBRo9klbmOr1d2unyH4ToQlS
p6z1563hW9gmykF6yd0+QOquHtPveJfVjvkljxsDMfW4KAzswuDQ0gcnjCSIfFZBH8HjLHGL7W3s
2TLZamXPETDfxK331av1ghxd2bYSo9SGDSi9Q+cHjsu/9H0+MfWYEyb4Cp6F9R+WDE4PgPFOcIQF
RzoZl3g8GXO4RoXT+Z0dowHIb3cxGz+qh3pdXkrYKB+QfpLQjKp9SdzuNbk3i9t9YsspMesj7UM6
4+l6SsgTBw+MTgc8iLW1085Jr3kSWNYpm9igbFTYaD1kTbwl7GmmPeQ0NEx33uj5VmFjoPgrII2X
PuhB7pqsSZjxxQuWz05nG3LEZYfuxp9eDji0LxVakF/dOwCD9niTXlc86dGdUIwdzCjV4De51XIu
oqKKeGCh9mftNgnIB7FOwwFgYj0v9uJ1n3yjSbaVesM50wNp8rqbhA6MkvUcDTSsxMOL0KC4uGoK
+zmYDvqwNRIf3Rjqlv7UWNsp03VGd/Dk9dOA4166LMg3Ulu/i9METP6jAnPpSuj0OEpeDKQGZC0F
mcxI7WJjVn7jm0HZB2I9YIV1x7LZKJWTyDYMK+APQ1T0jolWpCpUz/j7VGIVug1GdznPY0Rz78lW
5gyxCj6SkXha5Zl6iJo9NU7IFLL6ZpBd3zudeUUhKQ07JGzNtzj31qXPAo409C0rN8oJAQr4k5re
IApW5+6QHir0VIZT68aX4ZG3fg7jRUeMQuOQQzcmEpfmU6Z2gkP/rh9mDX0qHqpikAFGENf7Ng8h
ziGdA4WU7uN3803dIUgU39lpfKPQ7oLR1d7qbbtJwiHqX8m5KfwFjjCY0otWJ2xA25RmJ2uQlE7j
tjSw3vrSN0EUlVGt2Ut1qKiDFsDENvkhXi/1V/PWJOjcYCj9UhOp+Xesu2j3qH7Q21WSb/SWLS/o
XUQbVmEwUHIAB5/Ad8N6jx6EyuQQMum18tMh6i5wO/lDkti6W3/qrXGpXzLT5oF5jZF+hdUdPai2
1tszevN2je40eFloHTHsFpsVbwmL7dQqtgCBYhc35HF99R4nrIY0upuh6z1wnWgORfMAjq8wB9ed
M/MMx403D308Scfygk6ZmTCk43CvM6CiH4A9128cbC0aI6IYqQQzeSQ/wK1cOlQdoaQxHV773gw6
ANPQFVdbP+k7cPTZffE4ctQPLHwpHIsQeSsafhwI5tVb2jrie9h2joItg+MJVB2A/HuFUB3yAHmL
U57ySBOO7tVh4ZmbdGduG/SCmciCbbpLDsgc4jfsmSIa67BBCwzxe5k1F2MNm8x79tvmINhdYV05
WmOw2vRQ39OSzRF0degUJODo4Gu8HDtCtZsL7N/4TUHAQkaVOWgsqaLc9Is7V5y1/nqV3pr5Ta5P
Y+G0L1CdY2nDPWRQqQ9EASA10rNZXGfS+uZ5aFweI63vMSoLuY/MrC+8DJyqOdJ4FDQblUm78jrf
zJSNbxZ1REgSBpX9a9GZfkVDC9xJhTjrUcDy89qHHOA18jMHUjThvIsSJH6qByHYVIPkhg1agxz3
SFieYh+QrYn4GRabYlu/jyaLo+Ia7xuUUBZypQHAzjeEgDP5gD+DQhQJq+miTcbagliOWQ5YPEyP
1RmXrRzlN/mkXSFm4GPRHYUa4RW9PiOIZODsUe3g5UpR8QbtDoVC8d3xCADJ02W/xl+IxqUUgqjq
9+YDDbsf2Y8IMlh6m8Yln3xrolmTo+ZDjszqnXVGLyN0vWY7hWVn607nJl9lBg8L9VDQM1AyLyLM
XJxRWC/DC6QCnNfDC6SPvrUFGlsc1YkP5Cy9lp78KS9eE7MOW/WYIx4C/MQj798z6Euf4gen1tQ6
/WrXnTNtktHRXP7Jo+4RiygDzLtRt5JDwxJtbonTjmwwN7LXvloGIhF2KB72DxB6SWdWiD4QClbC
4bOn+9ZJnPobYM6HuTg1+h8BfmKvggj1lm3yjqw6+0H0UwrHSJ3iY4HAF7PvsQFl6SFtAp+NU75/
DKdE2xZf+gtW5zl9534ZWNyZU8eK6F5Bf+EXvAVAF9Z6TyBgulQDCs/Im7SVgxaN8q61sNRB9Dci
WCdOssOymjs323Rhghb4o3J5BpsnJIYajm6UY/MsYk04DD70vHi/3JSXl1aBLe9A9oFpi55zHIzt
WwGW3Z49ssfCwUtKTmqUfKP91TwXNUt/suv4iUNAuihe9Vpdl9KvcU6cuD9v6AUxCpuCfsF122rb
JczQKPyaY3RDYa8X/LL5tY+dYd2QnEG8XTI72SAj5t8gx1Gug73NvglKDGRGBOQkS3Zor5LPiPIx
m9FuscvQA3Ot9/U7cHRr+9Q3Jbg+Lj/HlwT7ifFH8Y01PL4ghV5C8JjyKT0gHKkIOWg5Y7C7ukf3
0F+7B8JjcpYjNBIcW296oHYlu2qreDTa5CfZpS8Cu60FUFp7CJ4Ilvorcuvb+DYFcGMezQ2AmuQs
4EjDEam0t7ygYOcp67YNOMnW6TwZlh/MvrsVYjV9iFMrQZaxc0BhlTNdzZdljixn3PPPaX5knSeV
vi77NUFtyUD1B3SfQ/rHtkGHD4q4CW2MTH59bqB5305R88M9XQ1W4pXIAAZPboPYx1+sfT1a9s0B
URDMoRUuuFjhi7Mezj6egLzV3A6G4A09xgnLoQdV91lHL9AmxUEJc2v/TJ/RS/hRIS1L3NmVv1rT
zzsXAfwhIZA/wQXWBHTXvHcvaKdQUXgqJ+mW6nas9yO20kB8Cgh6sgoeSrBmwl/f5bMxogO1sZxu
lTOHCmxpwPtoaHqLc46Xp+XTCqEhVdIIvbKJnEfprz/PAWGVed9iqVh51Cmj6WYC5zh6nriTZmiY
0tbiRSq0zqO9jvs2OkkNZb3Ct7GZh+g4hOOXobskRe4FShmE6DQcczlr/aLC9STNiFbnBZthen7J
gN3YA5wN9HivGjC4bkuUGenSXP/fL7MpdgNpDD83kiKcpwoWJUFCWYiiDa1v67vurHFrSYM5MOBc
EGHBJ7hlI6FS+fXFWG8FlWIf5gJETADGjYtpi0gfEvMByFIESYPEHNwjWhAhPBP0noLkgES7rF+y
nl2l/BhDsZia2AQ0oKD1Wewnon6pudyxKkMxZ5gnjvsN0xb2X1sOTt2i5uIS6m8L3d1tvHxrDd/x
nqtIYeMBzWMvmaF22Coy+o/xIgaiBuCVSyZNK47H+US7IfdXtFpAmYFxxps76R4LAb36/D415xa0
SPclZdnVKpqLmLtzL605YiSx67l4n4wGEuryWBpJ83siB1DWPWWhx3yJg0ZS9xoKT2vk50ohF8pR
HFFVZ7mxoGIRWqAW/MRh7rhTb96bYdW9PAYNxOf1Nq3qAa8DCUxNOHSi5suUxoTRcXCEPH+aqi6F
Fk/Q0ZcEXBPbrpq7zYAuK8SZotgIitSVzsEkL8leSGg6QTPG4vN28Ec5Tu2UPF3Mju7MwpqjsUKS
aY0QA9sScpC0Et+y1M8ForFrqpSzFHCGEysc/aOPddB/yATwUeLYdflQeHqBdGGQhxAN7PusTVAN
K6b9f/7/8KY/Ta7BCKD/HuiCwU2YEGhYBN2Z+NDfBroYc6FWo2SKYCKYD1FbGFMw4rxQebrpyp6V
ZesLkoWNpuIwFsvt7x//z/kuz0+3FE02DThE5Lf5LnTW516vqQjkfPrhM3HkLoZ0kEHFkJ6AEhcG
1C4ZvdJ//1wFY4f+cdsKJr1ZJkYj6kR9Xth/zLGRO6OZ1VkRcFpKzgQ6xYThp3Q6LgZ64VcZNH0p
dmjD2xkWeE7Yyahsa21DrCn8l0t53uN/DS7CG1BUjJ0jGFyGK/rtDSi5Li/AQ0XAZYxFyFoJYyGk
76Q2QUUekkPcwJ98DoTB8p3hno03nberbSETHuPlX5YDxtj941pUBSyqZhJdtX6/Fj3liirVKbzy
tkJDVYYD/jlWoFia9wS9aFwyyb+8Ce1PC1BFiwdFi4lsEOO3N5HDsVubRhKBUUHuo1N5o5oOThKZ
1rD2gDfx+KnSvzUNx8CYyu/QidrOSO2BA6DLpAi1gmdAjDMmo5WW5SpyfaLjH/HcQ9stOq6EuJtg
QJoFZGpf4vU2AyzwFpMjUBABDnNTsz/9/aX+6Z2qmkbRIms+p179tq6XmDQ4leIuMEschAbGwzCj
nf5l8/xapL+vHE3F3sEAXACGVP3vRTyj03npLVUEo9CvmE1zGksaTRTid48d00CCpVN1WpsR4xgs
fDOZmznTd+j/mNG+XpyMBCuq6JrjtOXE3OLd+41Jvq3+ObOkeStasVsXDNBojNaXO36Uh+SnFqXw
/v6w1H9Mz8IO0FRDV2XLVCyFPJfIf2xGSyezEqsaygELqWlMa0wrMMA4wWpZSrzTVaRlUFJtM2Pa
k/yUlU2vEsU9ViYAjjkmjBjzd2yp32Yubt1z5oIWY1rBOsVHXpriX/bIH2OHRmDcPWeOqcavn//H
5WqdZdQ0xeViZdmDgqk2aLiy1+fYKaUcbzks9WdP/9usR5kG7TIGAAdNhhWm3P/btfxp92gI3DIB
UQ8w9LclEAMsUSRzEUGuwz2hbb44z2kjSwJNqFVbP9axn/oRFnsMG2NKyq+/v7s/bl/N0lUiY86b
gYX427tDv8n/rsEZQJEjFBUi85gCEl1u5pBlTNVq1j13HvqycgwEeb6cUb1kJnSl5ziZGW1yaGOf
v/lzIMoK2N/uM+W7pzkE13jXFA1m9xSosq0e7f3LdUz4B+ZERGijhGCajeFzylL/HEP19xtT/vxk
TYPiNFaJ+Y+4BAYVC0gWQVdH+gCJ3dDQFQhqzZsxaqbPwBKvirUpIJxnmPzy90//07mIFfaceCZj
4J7225lAZk4GUuJMWJ5zeiRIE9MKN3WcMl+J6S3TKwgkU/8v9/ynqEVkTEwimO+DSXa/jZPL56Ea
l2ISwTrjXQK4eTPM+u3vd/Zvn/HbnaV6r6JPFAsWkN9uNYRPzPJfgu8f1yQ2g6JZ2BcwuX9fk1aG
WS1qj03RKp42wQJYEEWsGQtMx8Tz+deYIJK6ejvs0C9zQlMTzHjww0WxLXgbpWLcjTL6Q01Vcaal
gEtFoRgkS/KWNrHXdyCARw0reZCWW9LgbF6eA6Niem5S/vEcOGZyUBp/f3DKcyv/d7THUFrd1DA6
W7aA7P92phC9GTQJw4KCGHA663GMM1KUrgoIys5KbDPaFTd0d8NywLibWGrhmjRIfRurcv5+Kdaf
roQ+p32quqrQ34NOa1DZXBqtDdrqR4phticq9GvaK/Bxl9Mseh5pGFiRaNHfP/ef2QmoSRNgHTVM
VcNg999iTaz0q8iLNljXxKEq9mSHh23XzYh+NARdwf8tH3qu+N+eOe7P1Cka53WN/J4dW12arsti
ojuMmJgfATIbqexLI7L73+/sj59DVBkz0Z9pOHne+X8cKQZqOM0StA5MaDcrV31pQjNDy/8l1zT/
mfZqCv2Pz/kt2ZK0wuAAR+oAIyl6ySIOmG9U+QaTZmABSk3gK56LtN7UXTYjbjevJNvQNrvi9qE1
jMPoSdaTudJKVwOPpWiJ7GXIhNialLjiajHxM0w+mECwtQQDboYYmhGxZrTfN3LlY36o5M66DKIX
030Gy/wf0s5rOW4lS9ev0rHv0QNvTkz3RXnHohcp3SAokhseCe+e/nyA1KJYqiBnYiKkCiCRQLGA
RJq1fgOowvVuvQQemOqyzA+1rZGX3mpoViLxk0Ork6FTGkvMHU8HAC+qpS+GZ3jm0rZlQQlnsgUe
SS4/q58bWwZeEPkeC2L4YgiKPLXWguUpqTavq8Cr2V8VC6QEso8Z5Ka2WogtMCTlDh7jzvb8r21i
ygBXUdcxOv3ay/y/ZTTxFpFLBtsybGKYg2KtCsN4lFdqOFyxaM7XLhFW4ZAAb0zoNmEEeMDu/C/B
MNx5weXHLUU5MzAxobSMUaEaZJhxOluK40HSWKaJTZggCKD67W0Tp9daq97ahfOdaEQzk/voGjrP
g5OEV6Xj64g0tVD9DyIwdn2q30JefzSUfKn42f0gxd8UU4sZqatiJmJ1PfQ+gZ3cXASy96VozJSH
69ZzSInrzpVfihJ+tRVdQ2sjS6X7X0RD6lRCEFRzvsdte2tUznGo6ls1IuTauCs9TEmIJM6xyP2l
Do2w0jkhjIO51tULv4XLGV4nqn6AS3KtVs0tlDmveAn7dKtpykvvKWtXso7owUQzrVCf6lRZZx2p
x4Db7rpksYIgJtS0zIsBcAWchfn4d6p6Gy1Kq771TeVlOq8xD6Uor0HfLsoGhQoVOF8VO7tOczcG
acG6kJ/KsNm4HX2aoj9qarqFZ7GLg/Ri8NUrz9AvvQhtCL+4lwZxAdsFzR3fv/fb6GvhZ8Oh8tHk
cT3ppkrLC722XhzDJJpvFw8COuJV1Dhwt9IrqHHihjUobcqFcPVJCzkzUKgOaqkEnwxQmdZJZ+Im
qJaqRQ86Ghky4RX9rkK5dG46xCGTwlgFifMSAGAHklEAZ5F57FHZkQR1tXbzyd8yDucnHaimWjpy
Ew5aHs7pEoUoS9O0WSI2yIEAT99FkhSMRLVkaYOXq02l2QG8l+dS1j51VvWsCPm2LEDW+L6tL0WT
kU20JW/bVt0ng5jy56pDY4Um44Kg2Khinvbthdc3kl+b6caDMkC8K7OBypJ4AVzu7d2u+OomA+qE
lhpvSgudLV9qt3Utu58MaqM48uktQt+W8cy2Df6frhWrPrJbt6+Rl7XvUQRI1vD/Emk56YZA6ph1
Ydfv0xhwoia2xaimUY2cc71xgBXHIYxG89lI9jF0AsLy3RV6f8OFcCXgTxBLVD2aqw7IWbeoFoMp
XWlNzG8JKhXFObS1dDGs3NqcQdmI//eLE431kYYkg0FsQ1VP5mFlVGVxBKcKhdb6WKkOqffiCQ2q
WRMXd3mb3sV1D/RHGxCLEU8ft7w/Z9D6OJoqFpLQlmMYJ/PMqMlgNykhdBSbdBN8pUXX93dE61aB
mR9aNbkZJMBDH3/pmTbFrB25awvPDWYC5skvzkohaq+p442IgHyCJcyi8mkwa0Q/wkvDBSedwpHr
npLQugZF/fLx109TwPdvmy5r/GxV0RXTNE4nZl4QZ6ke5/FmMCqd3GJD6zBVoHfynNDqZRib1w3k
ANLbBjlpCWmLluhE3uizTrYfilq7q8fDdhBd9iVc/qyziZiIp76/0eoLZPx2oYCibxWfPa0/uwn+
cBYdTNoNgz//ZGaXG8StzTrhD4d072uwgQf7JYSEjwTlJ6uDcw1DI+hncpuYCRknX+UDFXbtyok2
UYSugQXDw7PWiVFfWOC8oYyxoqych48fzJ8TZn4eiukaIudjZ3M67dIzhDUlOwIJxOWd7En0yh2S
DAs5U+6nWx65yVJXrU/a45/TSh27CprEOFnni09eAqMkiFG5VrSR6nrXx81G16PLwJQPH/885dw9
xRYD7W0bZUH1NIzLtKsLAq698VLj2mxYwwteNAJuDJXiay5ph0hXV6FsrGy0BfSSXrbQYFrV/TYA
FIhIlYEO3GA9SO5nLevMdIl7oMjM321VNlkRvp9ad5LapWEI7beABzQE/q1mdPQB7gGfqX3dfFXc
EJBPiEaU8llTM8aR9vR9HLs+y0AkjJHm5LsZQCoHlaNo4xiIS+gQ/YiAoLUgW4J+XbTbCk23GQRN
5BpQIkk1j1HaBlWceJc+JPhZ27jDHPHBi0nw1lYgAtq81JoC97hLIhRrGAm8YMZrT8BMUYsFzDhA
IVmdrtwyvYl1SOTdqCAziY5VmQ6BHjYJPLF4ZLTdTVoGUm4vjRbxoqk6gngO2kmIPkEiJ9SKHFzb
fqtKY1c0SDIMQh5J8d7Kt7V8jvYxkhzBd+J6IN86xP0k0WwQ4nLmqpI/IfC8ysZlwCcNbnxJ/7ix
tjOGZhTb0U8b3BCi4errdHR9K31zQ/ByvrE0+11SgEbLEURxjXonUpRIIE29wM5Zall59fEfcfbl
wnKA9IWjWn+sRhM9Z/LgiXgDpxNIFT9bjpQ726o+WbSdiTfSgh2TdS+dukms730Lhu2mpVmexptW
I+kENtGukeygny7zZscU6g7NA/DgPJtKM679Wj0UbnNo7eGzP+TPmcoYoVdIE9kEP7n77/+QIZSh
ESPNulFKdC9qPhZdsS69pyjpH42RylmW8fciN44jET6xv//vbzh3QWdA121ZPo3I8RqYTeTTm/WR
+zLe7wJ8WVK4n3TW6p+LZIJg9IzkGQjfq6dvbVdGqTIIegwzIsXgoPM/i7MYdJZ1HfUKKg/0WaFW
bYLGdGZtRStHeX7WgDFRC1TEIwgPrBw2g8OUd0zfBbrzkKCZo7qYDXTAA0sFgNPn3fC53gYbCp0V
vnMmLGObhY2EXxOB7Kx3UlvtpCx74lbOU1U99PKnvf7Z+6RqaN0he2H/kbmJuUmWSfRr03eXklIj
iRxlTzVhUyQhbZA1cfC9jr/rCL+0EnJVLTNSM98FKQCYjxuGNb4Bp90BD4okr65omJOcjHNOrSLw
5OXRBpIxLB2E/m2EH1CgzFGtDMB+QZISVXnlM5tgSnDt2OVatr9atn6XgK0Rr50HdSVImk3JdClk
gERq2sfKgY/GUUC2d8aF4bgXfaXe2R3BjIzGIGvZk15FXxytuk0y8eR08iFDqH5WgpzUi6+FbSxz
TwJdy3yJUDUhSOduUPIbDbWmzAlG4eHXQJBs9+1EWwrVPMAxvmk0JGAyq9j7tYa8hbwiw79wLQvB
U/MhDVjm0uxlEKedjKylevBpDrPICNDa+TZtW2aynO5ylhNR8cX3UP5sVNXPPnuLCCv9H9y+06l9
4ZZjSCFhZMuLXYrYkh01u5Yk52J8IYq2BR/k9xtDqQsWMN9N7nToKHdhkT6FXvFc++V2kPU7KWCW
WbV02HmR36LFcTXoRcu01JlHhf8cflccJEdqH1CC2V/B8NoItMiiUWfKik2Q0ZL50tC47Mwo540G
7nHsizWLQzIK+MhLZbB1GpgEwrupSvJZlvTJMHBugqHIOFMx6deccRn3vleMrboLAwRENlKlzJQu
vfE6dyeHS8XL70XRP8kZWB03vnZE/8kaZzSyPG33Cp3hOGkmWaudzvdVhbdah769GVzlBbm2R8T+
v1iKv8yd9DbMvtWKttE2/as5EssMgDv+oyysg3C1J7upbtMcQT07I+uXjZGqddkBoFDddEW8B0qV
U936RYzD0i/bzqsfL+U/fvPpOde7EtNSTOb7zMf+WHY3qK12hSfEpg1BtFnpNq+J7yTtbRGl2yGL
dnJrrTQfhhYozT7ljwNHMmvl+jauQEdYPtQZ/zK2huew0x8TW34Z0IIL7Xsl6Z+iUv5kTXX28SoK
aUlyMazpTkdfXXLCoLBLsYFOd8zNtgA09MWrsr0sB9cek6007pZ96K172/jUV+jMxJrvHiPPqmI4
9NXv2xZdXluVek7bwjxlrtKalU4/8NasDbEwpPAWZv3OH+SXLJZfiFOvUGxbp617NNT6Fmr+LKps
YMyIT2tyevHxkzy32OWPYzmjMQdj5XbS6yZuoSM4z5McKvGI3NiqH4zH0KC79Hxrxvr0IGOVOvMM
42h6zk7vvC+f/AVn1lU8GdnRbJMFln06DcwsPaiSlOhS3je34/NpTWfj4cFaVY+609zKcvRFJOah
i+xjAJ8MnIcItcewHF4qy7uWUv0xRWRf0mHNWsonb+eZ4VjRQNU4ms6Y9Ed2vkHfMh2IQ4OErllX
i1fDyO/ikgYUePm1XaefJYPPNRYNmy3VUFQgJacdES3DFWo5pBuiA6vCAw2PnskM5dVFZvq3od9T
2H3yOo/P+GTkJV8vG5pGBlrHA+59A82Gtitkl+AVjOWHARxjBzfcqi5w9/os8G2de9q/f9dJe3Ok
MAp1fQyUOehjlYELwVRBqYsVjhI85Z1AgM0G1qhra1/Oj0MmLEg49t7uHV5acwFl/W5U9E10a+WR
zyuyfisL/QGh+oRMPu4kyC3FwzpT6gAZHnlbStkdlFgfCX2tIliLisTe2md1cTcpHwPRTEg/os2X
veqpsuk15oVGg+xKOGxLX9nmqbVMRXPZBy+eai2dMgVJZ+1sONiEXNRObCrRr+Xc2WdFc3QSRF+k
fl0M5VFq87sIAZ9agmoKATRuLpKm32o1LLW8/jsMq7um5K/00mOXomCSuMOtEZMpUR0sjQQk7Xlg
IWETd8Ms+25v/YjlmdAdNF9c+RErm69RaW4KJMukXuvnCGk73aKRMcnRUKRZ5fDRJoVLh5+y0kFJ
wsbTdyaYICv08lXSgZSWk6cMaBaRxRIfrGo/eH2MFmrKOGLmOPkIWiDyAmtdG1REkbxgxxsME5RU
yzr0WoCbVYs2HUJRbR9iEFFHN3XCJFFzdIRBYjnmEqPqPrBEtBKMo99Z/hplISDjRLBnmDA8ujk4
69DR1im2QLaUXSOjB0eHVj/Y6TVS5wstYz5myd22TBkKDVTjIvjCDd5BTvTqQA+ygvLOdu29YRev
TSCuvSK9lsoKLIUL5kmH0i6eS1t5UGN4i2kkvoTdFi3DmWUid0vi4MFCHMnNIHkjUuz4G9/gWpF7
IWNqVSMcoPnGqpK2Y5PozPza6a29bfaQSPkjx34AkfQ1+Na1FqF76PqHNqgfheV1i7Tu1x93l2ff
H8WyFDoHDdjKuKj+PcmYl3nVm3RIaukuCpMe2W+v+gzHC1BCem8u68HZ8xM/6QfPTVKIf7B6BUwB
Vunkaw2/R0PF62GRkf5RZOeYRgnx/PSTnujscGQwwyTDScgZ4Zv3P08HHIR4vZNu2t7Z1G0NJwol
+AS2LtEUAZwO0U3/2inUiwBbnFz5fKZwrsdnULVM7jFR2NOFo5MleZK1BhkFOBxxDuK0Bv/eSuaB
4iNAARZ99sz1hhs6/6UfgHhFEvEgFwgk2wQfawx5qqq4ilQstWxz7yYqGSwDsWQXI5oW5cxZoqS8
gqW78eL0RXjVTe17O3TF907fIKaA21RjFDAUUqL5HkYhHgTipK0XvTDvtBoZuIjusu7HHGEszdUC
tVK/H5lOcv+kpcMmHTDc8a254ljHxJcB8r+oZQQwp4GAj6/XzNKCmzy7LmwBhl2HNCBXw9P4NAXK
YPC/umhhh+YXllJRYiLa0COfFV4X6C2h3MtM5JsrtQAXxoydT7+hoaO3ULyAQE0TXthMUvEqCJFT
IApVJla1UMPGI8qAjKOChHDsBmssP3AhAKBexdkrRCqESWW0ubsGWX6AEa2nY2lQ6XdZ1+arHsy/
lVUe8g4ODG0FHQpyj1Zj7koZEmVceLO6g2PbhF+GKEN9IxlB4nA+A5cvGGUFP34Hz42XJt7nlgPe
jaY6vqO/vYOBXBpJGjUp6ofkmNT7xIz3fSuvIwW7mv/TV50u0ZoMvWGB5OPGt1BSTNEXTomxI5M4
byvpk591dpZssq4ClwIcjeXc+98l52omcr3gd0Ub7Kv9uZcu/U6sxnl7qPRfFQ97MZjsyA1/8jPP
zXqI0hCSYqrFOuxkimwWwArSmO6lI+2LAnqSQHmpqqPlO3sl4/my//GNPf+NBpH80dj0j2gD4tSg
W9Ax3BRhAQGsuENV5klx+wcRF68VYwiqTsuPv3LqOk7nWSM+llgnaGXrFPwzlBmq/jgobMIu9uc6
JocNGEfIlg5Go3IxGyrztkSbCS+4Nr617bs8QsWx6JkjFO2Y6hNwzKtriYGqhOwKzzSpmJEGw9rp
gTYYkkB1AucRKzH2EaA3Al0upLhha2aWOR+KYe25WTW3bN63FlYaXgPEtvcNOroL3pV9EKAvRfK2
nCvubRFDjKvQhEscbSMS9b5z8qtUSvuZSyQWQPPCr3zUhB0pWqj4JxCbbWEdj+zzvEQ0CQAgJmFi
zuoznaPj/zW0UZ0wEMf7+K6ebbW0WY1UEKlpMKjvW23buXil+U6yafPsNe6/OKiNRO6wRb7uqOrL
ql6E8B2HzwKZ5xoQekAEMgno6n+sDMpG6v1MNZMNCtWv4cDjc4byqY+rp2TEYHRFdo3uz93HP/bc
6E/mCcS7PH5Ms+vfeh7ZKSIAySgfRgwhArmauQNOaxz6C2HsQlu5jEV+N85PPv7ecz3eb997un4O
Bz1uhCEnEJu7tR3TxkK7PLaq8lCI5vjxdzlnItS4EONGjecwkM3TPq9qbQw9MGXaaGl403VNuwiA
rXtEY9UirrBxyf42MHMj+zSse9mHy26jmUHcUOFBu25pzYxyo3kvsUD9yDS7y9DTrtGq7BIXgVMt
BuQnKS+eCRer1BHLc42vIRjJpaoCy+uw3SvRGPRDhHOM4b6qkTQZolv6RrR7UZ5a+emWOS20aNgm
JWxtnNseJnKJaYcytk/Q7pxjJGAj5RLrDQX56xkrLwLGgrm+lN5hs1FCCSHu7CprrzHwuKtK3PQw
hgRKtUyN9msz6C0mcCx7lMpYA/c6uqaHknOL+CWeJgzBFRoT0dxT0RCOtO5aj/3dOG/OC+3BZkbc
lbQNLBWWnt896N6ADVZ1F4r6iN1DtrQiad9FxrJFfjaQ/L+loeiXhl/t8Jitjkbh4xYF+RWH3k+G
mHMvjTMaUJN44G09BXXGcVaCu8yIq2esroT20CBHUcn6g5EZexK+DxUWZZ/09Oq5xuuAyYANYZEq
Pm1PrC89fAvpIMzYOqoI3gO7ddWFUs5zlHCD0R1KGVNwZeBsTDfE0jBxj10QhhsvTG6LmrRmppL2
TXDtUMO/Uzd7BG+PuVUzjNIS0R4tXvQSagTVkc1axg0UYMVADeLj9+IMU0CHYwHOQ6W7IVZ5kkLy
pD4GUxmjeeQmK/BTMNxlIt5doRz1hF+F/1Y2CyD1ST3665HkY7bnOACze0GE3IOIKDnVuqnphav0
Flc98FtQnda4FsDERb8dS4/4S6OtXFNDPD5D8bKSMKCI5dEaWsb3NWj8zcc/6k/Hb6QfAQ0o42TK
JvwztpjfejTH7O2kUrV406nhMieojpSafVcJrCwKtVspjpstRIJ0eKIqdz76CqzhU+i9Ht4gVRqt
g4hlAKqVtm9/0g+dA2IA2iZ1NM4SrD8Cs15nDJnb0Nlmtn+og/hJivNrX0CMNnSIyBUeJwU63qXR
3SH+eOl31YVB6mvWuKw8q9L60q4SP32tIh4UKvXA3JLXHrcCq+USdWrvMa0B7aNLf39yT+UzPSjY
CKACANxI7JwiMeTQ9UzCRgn47AIjpQi+X93TbbjyDudnMCLc3W4Qwbb1d06L9IAIo+HCkdFuaP0X
uc/VSxJoZLdjFIM0d/TnrHNQb0r/5A28Ln38HX/IdNmm1SXqqOie4KzoZMQ4UpO3xQgaaRGiq4pv
Jy9bj+q4YQc3dFYIVKbC2sSRo+O2m7KWsrWdUHHI0XziwmPmC90Uf4eAGiJ9MQGKphl1Td1XeIo3
D2Wu+WANHWkp5xnIU0m7sY3gIQWGNNNqXZm1GXMlW7IPkfNstXTBZli/eIa8cA1mM2mzAci2yM1v
KJa+eq636zy0n7zQWHiauB7Hk8a6xwbz2zgprGLtoSyKO6WuX1RyfeTNH5pAVcj+c2FNru585vxt
22ydrCJB7u9RrW8WXtD+feHK2tFhNPD0MFoTLYSSXuRYpjjWNXbILB9RBKSLbdD8yqrNEI+6o738
LRX98ydt4VxTAJCmyYBWWNSeZtV6kglxWWnJpgtFjCykNkPe9ybxym7Neo77EzjXjS5h4jn2X/Bs
okT5BFlyZtICQdAGZ26MI/ppgBe76zxPxgmaI3h8bZx9MS0khhsn594AJ904fb4c4JHOArSWP3uL
z/T+hErI6RDGZYZ4Gn1PybHXbRKkm6jGRDJLw40u0DCzELpfaDn0KgEZ6WAbtwbvwCpxfcRDy42b
CXyf/cpeq2l4dOtc3Wr9aAHYOIgQ4sslG9um7twL1DIXGCbdBTbGocwt1sxqmBMWxY9R7L+eu//n
vYqfOZfy3//N/rPIMF71/Opk998X2LKJUvxd/fd42q9q70/6951I+PdhlfWrOD4lr+VppXeX5dt/
/nWLp+rp3c4yBVfTX9evRX/zWtZxNf0J/I6x5v/04D9ep6vc9dnrv/56FkRLxqt5gUj/+nlo+/Kv
vyYc0q/c1Hj9nwfHH/Cvv+7ToHp9+cdt9VS9ln+c9/pUVv/6SzLNfzLXALjqjDl1e6TEtK/jEcVS
/6k7uHmbQP0cRlaabiqKyv/XX5byT2DZBKFIjStjzq4U9Viu2P9kiWEoQLFUiwCKav31nx//7iG+
PdTfE2maMq6p39aErHS5uuyMgTyCjRrr3/fjX6yQTYVUZbzmmrgwUlm77/JYXWT+4KwVesH7Vs9x
ZxjwL5uOyjbeOdNRunbtx9GY/vTH0XPnvlU+d67iPAUe6nBek+X76cOOsbcgkvOffafr8701fpyU
hR6cz58VpfJgplW3AZdUHN4+4sz5fTfQEwlnNPLNjvbgZXFy0MYIrDTu5n0qgy/wrTXcIv1BtaqX
KK3aS4/oN16zSwjG4Soa2v6bQdefVorz0HgIdDgh5q4z2Rr0RewO7h5iv7uftszMcfcpQ2Exe9uP
XEXbNRhYRz1aYLrljrYwGvErG9r7vosVK18xqCosqtgn1nIpCVf+nkVBuOlDPT2Egy8O8fjhAzFH
sQFU8cmBaXf6MINCHKIMPXQAJ2xmG8drsbIeLxR3WCYxPQ+XHijmVacN9jEsi2aFaZJ99MctZFG7
WYHk5yJT1qLUyi+OjE5zFYtozfxOzODrIXg+frjosh9dK0d8I8OZqqqwmkDjIkGRNstxuRijKYpX
DUcvk/RbliLlUm1cb1V0hXGLJHJ74WXlfZ4gPiT7MqrYURSWO3QFLUb0m1qOqxt+Bzi/IMBYeSyb
PsZ3ZeYEobedds1B9W4+Omm6UGw0G42p07btUPhlulD3+9aOfv+YysBndL8dmMoaPbv/+cxt7dgD
9NeVFlyPBijQdSUDqToTuSSdZFkHZRG2Xdlh0NxW6zyqtD0J4nqXWW2zsZU8ODJLN5G4GMSN2tna
3CCQ8BDFFnKfndPsszSXF0LtUCEZJbmnrUmce9oqWyn4Ufa2Bc1K3YQxoSOFRfJcsVIEZOBd+PNp
v01Rq/USx9s0Sl8ju+Cjvli2eEx22CAOBS5MHiDem6xsUDWRkvAFWOGSkHvyrXIBYvq6FFxAvnMP
ngaFwa1I84haN2ZJ5jK/H6lniAhiJpjFqjhCdRNHGZwvxgV85BYxn84pstV0oLB73NWnw5JfYWCd
Z8+gIC5yN/6mhgnCypmTS7txN02bBmdPa5B2Wi2+8Xryg37tFqmOqO+wVbCaBqBQaflMj3RlH+Kw
jKBdBNlHawf4Q2Phj+NhqXyHLuVviFQFS+FL5rxuJNwdDelZqpLuAo0w7ZiQALNDKx6+NHEbz+Q8
8OBv2R6qjIqR9eSko/4Kf0yEB8ePVF9wRvB7iQf0WUAoWeOs1191RE07Xe3XcAOCa0GelaVRkTwH
rcfsqO4ejLI4WticED1y99MHvZ67N8Z+ZNpNps7kbZ8HeIkHMhE35lKHqlGSC7/Ax4HhZnj0kDM2
S9V8IUdwq+Pe/ZDYTguLxw0PYiiSiwD25o+qTTockEv4jIAKWfJkdCGtrurQU1humwxYp7QEC+Nw
kMm+/YpHVbwdnWqhCDlBBqrMFDtWJuxPm6f7p1V/2/9j8/TcEqLmHMMzfUnWUL6vc+8mh8t/mQRB
eC/auZsgK+YKLBni8TFPH4o56PRhSXRIY5bQ0+NXEZeeTZv2eEYnFWgMj/XeTvt1xlu5oQ6eNpvO
+Pw78hRlWQIAt72NjlrZCPwJ1aI4uCYeLYZZZU8ekCiv07wvCVaVWx3Hp5VX2NlTs68wEnkqE1Gu
CBfbBBei8osE3AXB/1k7VLedN6RXmPsYN4lfX3i9VT/2huFvBsKJS8Wq6kcSnoR9itK/TIzS2xSe
pcyVQklmTgFLFYnsHhNNuTs0qd3fJlF+ZY3lJbQ0CPSDu80DI0VyRJ5P5bUTWrAEQhUgTuR/U6rL
tu+sR7dPpU1TF/pyKvYafVuFWXDvOXa1r3C5Ji/lBd80NVx8svSwx8jr73MbBzAVPR6Aco0ZDk3x
/dxmCDW7NGUzeAG5rRFjYOgK5Wj4psuDOW97lTlD5mo39WAzlIv+mxw7GEZ4VXkYyl678T3poeeF
XSmtCBd97EaHQpMj8nDFz62pTLKTqygdvM1J+VS3q00yQ1O9t8OhmV8VWsEdP3O5qUwuw3Xm19eW
gbhiV9ftQcZn6hAVdrhMxOA9VmZ4aY0vNyyMqxxgy8NUVfX1n1WbgXjGr6oCPtKLkLSrEC+gBxP5
o6WSKT5+z5UHjl7CuDhLr+y6RWM6XLWhjinTuCWzAEe3uvZ/br0/elpPwkqriwRnvK8n7FLZqUWt
z+3UkQ+I6vz+4WTKNtTMYntS/lY3gvV5mHZNQxwq4qgbwi7o5L5VeTt3KoOVdKm2cbeZTp0OTuWn
pyWOfCNFKrweEa3cIe7vGDzDOeHh4tHsx+x6ZbffvQyWeeTBCA3xkwkCiUV+EiC3aDjFjRIkxRzw
9L0SduGl6svq/a+9wfG0+wDBU7VJwktl3BuPTXsqI9Vbzf/ReSDWf7vK2/dh2fXj299/w7Q3Hnv/
7dN5WL1b2yjDjiJUAv/CzjydwJeKdS4e5BdT2bT19hFNBzx4X6bS/ax3rrLfue4nQbqJZ/Xbi8za
SRuXSYCSWEHb8MHev8hZ3QuL1mu/SIjYG3jkKviaT+sPoaxjiLZ3004UbVojk+6ywBS3uKeOSiYu
/mIXplkwn/i1m7ky84mwdX8cdQKruHa8fiHTUxlDrh40PfYwlZDVgzFuaWPZtDWVvR0VmSut3+pN
W23Q3ijpEBxai/A1POpuVeECdhkN3s+P6YConY7lxH/KpioD3TP+3xzIjBiVtGI8D9jmz8tMtaeK
ToQ76ce95UToPLnHRChYA5qA48eF5ft73PmBpBIDk16CUL6thsK+tq0wvCgjVBGnXpNp13Od4n3J
9DK4yH+V25QDjPlZ3gxBOxe52o/TtOfOIrzzVn8q1zzrOXafgsK5cap4AD1kE/Jxf/UMP7bGMnlA
dhtPNn3m+KOd+fQeT4enj+mNnramisxAEMjRdK44Ff64uI3/zjwffHkhCRYeeUxYMW2cdJ+PC49E
aDI4Ly0AqcSunNoobBJRmfbEWKS5HkHtLhE4IXwbKgK9bm/s47wqL1u1RWcEE7znnEcUumb3LWEp
gm7Df2qYxotr7MrGNrfEd6NZpZg0vLd9VOs+forme/SIzpsCvpP1IYGmibY7RqN+C2d7RhNIcudr
L0YKXgHlAYXI8X8+zDLgLk77FYJojH7eUquCcvdWlGODOSPOri2HwNCP2KDqxwgHlVDzywu9r/Wj
On5M5QGUGWQhFQxr3h+Yjnb43FaFGiyr2pGwCxswyz3KoglxcE0e8y5QtoYwysuyq8tLbdway4WO
7P6PuuD0okvk3vaN3qj3CME5V5YV7Is20+6xqbOvxmO5bP92rBz3dL29EwJ9XKFK+bZss3A/bYUg
xH5sxb+23o6+bXmY5+0jFYDZx8/Gfh8J5NkYo9oPMUhUyujKThPFlRnIIdbc7nPUpwsSEiaid0PO
mkVm4QJlJ9lPu7nhIsFchANKdsySZ9Phk4qh7aM3+qP6VKkbrzHVfKs+XXLanS4JvB0tcS1ZBWHV
HwNdyyCuu3F9zPZTydBqGNVPxVYWuiuvRQQr5hVUZ2/HiWMhTmrFKPNh1Xj8cfjnVRTW1bOC6ORS
eMussEn0NFJdHJRQ5Am+VmxOH6UU4y7nLacdudWLw2+V36r14xGfuO4ebH6QZVxuKvqx6dYBHSsq
pVDUYnEBZBB1VmYxM4toxMVUNn0YrLWQ8Rrr2K11yOS+2JogB36WvVX0nernFaYyJzOcz5ACU7Cb
lgZOdQwljm/nmFHWTcOGUDxCEN+/nb7lu3HYy8VLVGEVqAMqclaF3yPJbudXmdQ122nvRxHOYXhJ
g+AjOWA78/jH/lh7Oh5GQQ9ZAlPl1JYutMQ3mnXviN8uMx2Y6gak9HAdQ+vHRXYEDbpB+mqo6Y3I
CqTPiZD1IJkxRdauOjXNv7VuRrKtSuVbGXEv0KeSe5FncrhVgxQTBdPXLiJmTUulDYtbLUnDeV/6
CCdzRT+y5PGKuutFNzZJlbUukaqs2jx5Bpa7zru2fwwavIwGyWp3ClIiV1ONuDDbYxwShK+m/mrs
nzq9lg/W1Gm1OcK2hubFq/rXkbeKQsWaRvOadJ62WnntAOGJ886/1XPHv1Vb7GUD2Dp4mVD2q0bV
4eqidO5NPgYQjMFPV6rrBoty3J3KghhLN4iAqIdOIQfv137KUh0fZSpOZcD7w8WghCVITA68XSuZ
Ihepqs+UUiK9DXgxBxB2rL2OgMi4ZamJOGZGauyV3FuelE81poPjmVPVt5OM8cxiPPPXZacaU/lU
TQ1QDxsvOxWdnP7+sqUjPpm0KSf0nrG/A0rF8ov1Pw30D9KD5wyhQWpK+h6VWAUQu0CWsrBzJGxr
fFjHkeVtLLEbpzsirT4OJEGaUXUaU/oEs5ZoGH7Wn8qmM4dg6I7NMw1pvOrbtd5f/8eXBqH1t0WX
F3VJeZ2MH41148t6fvX/KfuuJcdxptknQgS9uZX36pba3yDG7BD0HgT59CdR6h3N9rfxb5wbBqtg
yFZLJFCVlXlb+enlH7bgd08U5OlDlRycHszEeAo9pl3mXkMGEGHrlA5QTKF7LSYv2Xs1GC2pVZnK
veoBkMpqbwMQccWAAYWyAB2saYUK3pt+gTdECSgJoudRXoMsODPLjaFNwf9upcj7vZUi79Rq6M5f
xpqpUTyXUGpH5Yv6xUcrfxCGKG4HFsmfKIgxt+Sixj7I5Daxml+52RYPGRgPFwr5K/wlOapdVwlk
OaVe1SQSAoGjNbrnejT6vd8CueG2PPpofeiucGG/TWDEjaK6RB1xLxZ4toirRIr0aqZqGUYdO5NL
xarEIqtC7s1N8IjrgSULOxQXo+ZXzqERH55rJwzOvj6rXJAvI5qSbe8NCunaY80gWa+73f00Sd9p
QcvfDYgVao0IhsUGRKqnvWxqRDdSrMkTcGAazPvRjb56G2VZrJCxHNdeVY1vvIciSx8MF0hO/sfv
4EvFgeMjKoayBnCImT7SNvbXgtceMn2NUU/qOzitsLkH3TfEqz2UOR+xTnss3ZxXc79zftkSODyU
x8orwrbtJvXzYU4mHWT15EGHGMoJ6GDF+N4ApAG2eG0Ks3CPyCI/ktXzQl5lzH+B5KrfW5JVJ8RW
P6NW48iWwC6BYF2HuG6xqiwIxUrILJ3f+9kUxQp7jiowd8GyHS3C8hD7nRRlQgtad5X/NMMxzBed
X62Q9gJbf1aCkxcraDpUaf4QyaY6kQUhSbXMgAQFjk9nA5LGu/dHlt+eSyxQd06i7AWd5Z4CGnFs
DoOO05DfGVNnB/QZwBoBCN7/6bcHA29D1FzNB+Cf+H+s5FD1jxf1ny9y1CkBAQNuDk1z5yC++c8X
eVBbbTe2Xvm9HZE6Lzhvtl3en0CyAvZxBUJe1K406khnZVq0W69pT9hroP6dOmszH4D1gWzsBVUK
/jEsAZeowlDsOjbkRz+ZvKVfQAUU6yikfOM4/+bnap/2oCRBNWIAtHFq/fRHlGsUhnuyEBM8Iohf
IMIVjMgr4YVUT0YQzDzAWh8KHxAKf1r3OaSLhbTS+C8Lmc1FMYp8PumF1v3gibg9BPpw98kCOmgg
qZwBAAnFRrzdu0spvS1URje5pexXOxHlYqwcd+tmzH7tPDCBWmF16bNxuCTACOIRmL5U/tn3p/SA
W0mhsPf3IQD8q50lstuXbWZuqKEJJTJEQF2sb1s6JJ6egN7iABchekQbPNo33k3y0Z7wd99bNz3A
Y9BPcGUHMZxo3N8Pk6zGfQ5MUw4U0Ma2I+hf3Ftvti/wFfWA6HSTwTlP3rCA/GV9tLVFrg5vnb3R
qSNZeMZ8+mVpxKsxMYb53UddkM35MPuxXQ+I8TbfE9TVgWZaeVu78LD9qsboPbcLUA568bgvx7x4
NYHXID+4qsrtKBIwYCAi9Y5yJMSiPDM8O3nhPZpO9+xpP4AQyFaGiq8LBv7/0hrFBGG0WpnjXqrB
u4IwKX6GnjMFnpzWJIMiRo4IhG4hI9PdIIF27xbFqzoJxX9gk20DKe0vPyk8G8H0o1mUDNf7CsFW
NpRew2KyvwOz1G4BYw4OdGDBlKxq4Fpnd58julFClbP57ANiI+Ogef9/j6K+X0zq7xoj5Kty/El+
jdJUNkE1QIYIjOoDJJHngA5CAe63y4tbqJTUAH/WVuncugnbS1ee0QZz8tlDCiXfOqxXoKZVkNRt
oQyi6vCp9pix9FA9tCKzQlnyRtdSYtWJVlCTIR+IGh6UY8LswVl4loZzJCsVU/kUubeB5Mk9cIol
if8QhfGPxMiLfe4h6NyD5nNGKbBRrz+/+CCKjMXIP/vdfcxF5vqWa/syrreDce8OFmo2WPTep3n6
AllRtjQtgVfKGPGjNxlygXImSARM0daAAu/Pf3YFgW2/d3RXt5YShLJqWAcNqkJ4KcUp0IfaQDgX
JdZgksrEyYPOMCjjdQPZQ6BOWOs7W9ZY0CUgXyhdokzv5mDORHHAfVzNLH+dBcAB1EJkZ3vqPiY/
NF4SD8s0J0fghsymguYeyP2KJZmtlcVLG9RZ61vnDPTQViabPZmgv3zzXdGfwXtrvgiIfkBC+q8e
4CmQQ9vudXTr+Fh55hu9xciF3Nwe25sYcrWhfwDP28VBZQy04PRa38wnUE6biAjeF+r3VTm1WjWi
f1+W64wb5RbVicEunDiePl0/Jrs6dqAYaOSQbguQch/bPYru2n2UVy0ShjibyrTE0w5qYL9ddEbd
qAeZdDA6v91zbrZrZN2BrY564I64DzoBFM+9eSVIMkFhOR3TIeIv4Qg9VBm/Gdzl+4kXxZxMK8yd
he9BX5HMsitAXW/yS9Ik77z1vqXmCPYBj6sdKOTy505kexTVjx/kB5WO2oHG9l/9PmLqu5hB/ofS
ocoL0yWZlBOlbCg13NOmd18/oShwguoZKnWAihPlCi8/A0lvmPdD+NvkBjQt3NqJ19QaYesLlRfd
3NRWcpziLa9qyH5DznkZKadY2pMdHBV2YbNoGOp37BunOXSa+V4ivvxc9Rw/9rh+d1JoCSVW1q2g
RlG915ZzREF4fw0cEd6GT7rbl+F5z6CEAD+WSs7SjZNDXEOh9Q5/sEsQ+oLC0d6RDysB89xCPoGs
sfC7uTthlRj0UXr2++dYoXR1hhgUNgdINkL+BVK7EjTKD+QD3VVytvznsC//0a1w39IBO5+ZqFiI
Ir/LhOAeoJRhwRYQQY9Xrt2LqxHWXDfWGvvApfdfpbtU4/fnogss2WDrCT0DhJWei13lPxddfs6K
GhjK6qPikMfLsf7aGzKGRLEdmzjezj3uunvpV9ClE54zd6np1oGabofGhRjoEGczJD/rtcyL7JZO
qLQZ4Lu5pC0XL71qXbI2W9KGzJPlZ2si8/IR2OYV4RcIz0Bnfds/N34fb+/+OxRi+LuR+hMm4t4t
NIbnZGovpQWmzCKNn9NELX2ZT2+WCQF6EecMEY5mfAuHCTzYiPGe0nC4dWOTj9JekFTNacGD1YWx
4q4JJKoOqpPvvhL6Em2/d/6ynPpi3mfGewqaCr9npgWYpeShs5PgHCoUTem8ZB4PjyZLh1enceul
k2QdBErS8MCiUSwZS/K31m5OcYs0TU8B4iLqogvII8F/XnX12XGx9h0sY4e39vhmo+Jt044QLiWT
uqFKeThUJrTNSz6CJAdB+of7dzka82dZKWN3+zLbkGrY2Dn2uNSFDp3+4guvfO6H0tjd/fe+NOft
R8Pc8jZfUo6amVw0c2xS0wsi0SaqHdxwWYVucqGDlccfU+6Me7L4YAYPPH0jg8YInwPO2aEM++77
Mo8qUuM/lligp/uyxLIAJgwRlQHICGQH/7NrSVXaanxp9dEJiHcjCi2OGVhUj6od83mKzcfCbV2A
osn5b83U0FXQM2qdak8bzS48914kL2SkDZDGFg8g/as3oUz15tHg6nLb5Kap8VeNsuSDBKnNZjRd
KNMp5UL0N+wjYGFR0jU0o7epk/41xtYH3KwCAJ5pCs+uM5goDJ1QXFJASIR8ng4XJCNDnojXa7Im
yMNorB2wTQO4Gy9jWbaQZeOh8xiIaUk3lVuIPBhQ0oFoIfbOvOzFIxLZc6+Mhiv1aIAAn5dFVm7J
rFH0sBt0oIdMFPBA+CWNh3WG4oVD5ahFh9XSyavG8TTVHaLqpjAG8P+ybi7A0OAtqKllxkdYBc5m
DKNpHkWR2JRjAby2UuZF+K1cTAjuXKIUNbhKnyXaV/LAOjJatvupGeIdGSOVnokHV1hIm+hDWyNL
SH5s+h7ImmJjiTx2iCrx1H+YmHynR0dbRtNKVlB+Mpsh2vdd4m1FwYE0V+2RIGudVaRbETZ85ulH
Oh1Yzh8hR9Aeybr3IMgbjfo9B/WIIzXObPziZ/fnIj3sLLMVx47//OIm05eWOCJURcb9kUnPR2rj
/c/7w5LOauco26DxTvplVQVJeoAuCuoJ4Nx4iTscDbMEWCbIFOJ9IsaH6iYvvXAkNIXr8luddw9h
5vBfXvddFqMHFIRZLUsgCH+2nflReGHxHqUehAUR795VFjbUFrP942gl/jHxO/8Yu225LcwUtEWF
PS0gEv/ZUARXD3wPWM0zvQFXUTIvpBWt76E5VWSrMpRHfAsewRjt/Ph9kkXJzZP8faKbOtM/MyHT
vWdkwZGJFoRGQ4PQYu+yBlsROEMTCM5F3fFqVQx+/BgnrrurwKkIhsQOBSooNYsWzEhDiFsCPYmn
T/OYoLCaBesa+LXD/fnn49NYYb2Xz2+PPoneImBLH/Vt2yFOsyf0fzOhLvC9j1FhJk3E+sHd2+58
o7KXdYMUgg8Ne+oBOfp40TVNesz73j95HKJLae1bWxaUeOkGobuvsHPdN/pA5v3Q1KhvsDOxvbt6
Lx3WNuDr04vZtP0a6Z0lgm/iZCEb+aCQZX0IWOJhSzX5KKZwGJ+VQSJXovaMOTU7umOsIIRkGBES
mXWyDlCUPrOlHa6TrJl2Zl4AHZt25qo3G3x5wFkyb13uv9a++0NNbvFXBZ1LPwSMbwa+ChDTNup7
yoClsHqQIowIis8CWTbXEnLDYLT1HrM2qK9l0sdLA6SIK2q0484/cxauqJFcEXh5Zx0CklsymZEN
exfF9zOogkBOZRqy5yyxs+NUV8UCZFVQIKtbAzxdOZJ/IkMqUVNMYZmmT8lJh1Q3384Myy3B84hU
470PmXjceuvAUWyXcgEKUeU08U7EyZsqVXjmdR6epT6rrZjNjRTCudQwpKXa8AZVLNi9+POUx3is
BGp8sywkTpT/WkmL7yNVtfMCIZ46d5LpZSogf9y7VnKhQ8See3BwPDAEnS+dW6i9OTYf93a7geTm
AKWlBfkso/0G3oAECwV/GNU6GyHwMkTVt87NvQWK18pDPBjQNDQhMYxvSv7jX3pUkWGuhgrs3Nie
XSLEP8FBbz2TlbjRH5Zuw0oDKWfdszTZ8m7pttHz0r9yBHH3WdknDz0wc7ffW50h6K8QCb0t1wl4
XLRyzx0A9niVn8bOZC9u0M6bZpJPnLXyYpjFNstK9uIUrjrUdoaKIt0rqQZ/DfGuakmtWSIgWdNW
QBdXAILQ1FaZZQ9m1/+xOZCDLNcNTz7vAFWo+bqLUrDepIF9UJMFqhR/yvCfibOlhL4MEnpBe6ED
0mUnVZUQluXt2SVQRdMiH0ycz6hwNg43Zza65VpayKTxKMErzGPYm1lp8VDZsgAUlg3nRGzJc3ff
uwrTzR+oIctNFMoKLJxZuJYVaiM2cWlYS8TI2xnQpRACBbjMLPlffq7rG72ue3azEJB9s58OqjLN
vQ9B236ORSKD+hwAKHYW70Jvks9G5Dc7GQV/+B1lJ8dyKr/nUW5f8PKZG5kdPlGkpYRWYxgP1YWs
hPtvpuT8FpextFKP7GtoqeqgjYy6cIG0c7YmM7a9bp3EvrWg2SAlN+58i6EgOODtSprQVrSsEKlC
3oDXykFmpfFNbzbwTnzHb+9Rmmn07Nh4gVVWbq+MuKxBmIwMF3bTKFVi8U/QeEIfNs36K58itu7F
OG6AkJGXbIL4H3VJUkRbgAL5yAZIgU1SALxm5fI/YuDOvywmfQMcJYFWtHDtr8RdNnCdkRlW2Ucc
pyhLqvsH02btJe2sdAc+RxC1I99xIV/ltyYe+lm/JpMaJlD3fhmlGOiPyrBjVxfSjQU4a1WoZQn7
+wlS6/mjbUTWEtEoZIR9u2v3dOC5W69QIv5tYqzdg44ZVYWgQGj3hj5QFzKdosM4Or0P/mMMzQMK
u/f/G/xx058q/8j9Wz7eQ6j+AQ7aAcrq6+fVNkYrhtwe3i1Z5Ks8QvGbrdcTpj7QWSUyvNZjo7s0
sZ9AzhsNsV5UDLWLBuQB2rUPDvAZOfs0Do451OkOIBjFFqiMsBn1zPOXM2ll1s2nfp/9//cbrGbV
udG0pjylC0AwaiURWKNtMZm60nBPiUkyU0clf5jUeu98H9uVUBP+0vluRm2DC2WMzw1l+ocAPHHn
AOQguU7k0wHxelszRNhrBGDFNZvC4uz59tyxjPp7k45sBoxy94g6DWtTpdhEQhEgxb4AYiOJkt7P
lM80YeFPL+3ZLM8URApNPJLBSArxWpUVb9GIRz4TUN4ms1D+Eyv94rGwkIwDcuwEdsv8LUap6Eaw
XstLaTOZppkHQv7jkMjxxS7+SvKpeBuyotjbTqC/2ZgalQbxogwMqNfq1tGB/o0oGgBGDYXtBO6A
JjPyOFrRHdxMJ3wqA1k89mFRX1oJnlzolC1dN4m3PeCRi0b5LlIaFX+IE42RTev4O34c73FQ2lfb
gDaKF5ti1bpJ8xH431nni+9fBvLefP2P7z/46v75xNCU7KA6AZMdNBwAUvsfMSzDqFF7G4sWiE2k
7nqVW/N8iBm4Gt3oDWxcwJ4jkR34DWBfDtat5I+S3l8htGOuWFyIt9AosxlwBd4J0JHxOW+yOXUr
SrfYRyJUNxMPgn7RJoOx9QJQa3Wqq3aTMXwv8z75lVen0HVA6lIA8OL3PHjP87aaW0jGXyCr2q1y
o64PXSb9ndnW4AdooLpR1mYE/mvTAkHd8F12PP41TZ/zWAwrSsjfgOwaNU5QCpnJMgG7gz1BpD4t
sWkz4asDpwfcI+qPE3tuhr4/US9ykzn29QSRUuMb+clFjXQYZY1QYud689sVyNnqKVtTaa6mIlqT
74+LgUZ6jVhxu//Dl+Ppc+iMeuEOtf95U3Qpt+iNtZU1oI3Qs9581Ie5TbmQbiYX5Pxy180gNRuH
Ea6LNqq3kdE+2Jnyi1XimPF8CDJkn1KsOw9JZcl9nZq8Avsck3uyy6CM5l1kxsvAHpcZAsVgcQUh
+XwIg3jje11+9XvhHyeHnz1HwNKuPgNEru1QAxuHbn41VOSAGSr/de8xuMavukj8JcqT8HrSI8GV
4m87VMqAdg1zhPqQIWbUe717pB5QPQDNAhaVWEShkXyoc1q2BRMPtyvl4bjKx3FChFXPEddbnkyA
4jfruE0VatLgtdqgWIIL1F/eZih5/WgDy3Wf1DchClLGTrWmWR3U+Z/iLNpBo9EF76Tf6Wp2Pm6Q
aKdBXcSdg+ryV+pOLjXhc+wCqSO/uCbHc23HTLz0yKRDHaHIMfOsA42Kgohtmgr/E7or8oFheleA
bu1E/WMnbtYAH0JNSU85Kv6h04uHAAUI56bWSUAH+Qx9sCeFyDSYfZed54oCtTFYjYO955G6tJMP
WiymI+GWBV6TxOnWoVyNENr8hkqqbKUmB7UszKpesolvTFQnfHPABrzwutLa24NUFybld7Pm6beo
GIBFQ7nlKYjC9GzxCZs73VB46pesffYY8zJFwUaXLegCEjImQBO9jaUcT37G+q2Pd8eSLpLxp7IK
7XfVqWydVUO4bgE+gxSXOQcqj6+srE1WiINB8b1DRXoNufkeRGJzPF2SrQlo25WN+MiqoUAeR8UG
pKbwEONmVDxSqwlWb8iwQ2mZTAFxLIgFZR+3qRp8h2tAyE5B2BtXyxjjFbemckkmKoGMcxK7YLTV
l+3ATT+rQY4NeKP9g2bzK5+tQ2dw53gJm1eLKecCShBqu3mQ5YfcvUhvtxqAXWqHyLwxs/Wd29mE
x0SI/a2N1ZiK27/vuXLAUMQnsab76EvDAf69+LznwQvOXZ8Vt3vWXwdU77moHtFTZm49nSff35BF
V6H7dqxhuN3X/3XPNEiBO+nrPYNyzkBtRSnOXaFWA0vddd+E2yoFmHzJ+srbMUi9FDM6HTOUFkE+
GyXLIKvcAKSFloCB6SErMhN0ONSzQ/IicQMA7KYIw/Ucg9FB3iAOXlNbVJ+TGUXbiQM137zYvhqg
5kS4GyxTiCFZo51ekxaKgH1Tq0VjJNkVwMjsWuevAb5Pj9ShB8Hg0gjKZklmZaTWBYOpIw3JM0ic
DWIoVuRrAalE/HqOihCQOsps/jkM87YQflh4fZ2vY0tmVyNyu/Noeut7j7weobHNIOVFcyHhFSKW
h4DTvK4q5GpxwzQUtK3+DNjwdku+QhnDYXSS96me+m1g19nCNIJk7XRgyjTSIj9GqmnnYObiBeIR
adk8TwaoOzNRjX+JaZUVfvtrzKYfg5FbL0EJibSk4cUJ5WDBFthWfw1txuhRcSgcIviVf2BpvC/0
IIRB1ngiWN8S1wYWtZvyC11ZjZpCKgEKAuXY0JCFrGNqTf6+S8Rf9mDVS+EyYyO9wD1iKROtwIFi
LlnB3cWY1uEcgizBM2uXteO0QLAP5rcgMk5lDt4+CNM8iEDhQ05UvRKxVf5kffSjNqT35ikjnTvD
yK9tFDFEm1PjHNjT57Wjwqp2X64b91HwyN0pnINGenjpYwQ2LJN/ud5Qx76YlW21CsfKXHnYuK2a
DsFunkG5vZCmv3BHaX5jPWhRpNW+g9jVX4lmVBsjLcuX0PF2da5nbUC4igrh/mgraZ6LOAVzGo3U
uDVRj1cemtXOd1K5pAGQN0btV/DhWCJbmd0A6XFA0J6m0HugduAWi3lj1ppMEgtNsMXm89vAMHqc
TMd/ws+u2ypDpKvaavgHb6DojjtBplMurX7C3tfop+sgmrfbjeQT5EWRsDinIP45Wn5tgqAVA+KB
7cq4L16mADTuVoCwYt71/TvCRzPqwOwmQF2Gmevy1voSBig7o0u1btvNIDzjPkTR0B88aUC8VU/J
3BZ09tb02mNfug6qZlyLVLHX0sF/Xneo6rJeTCLIDlE0JY+elgyju8SSH4EiLPsuHgv6PTcb+zZl
k+T4wbXivQO34FpNVbPxhmB8mUprSyPT3HaxUs1zgB5YeC7SxJpNeCU9g4XxuR7B/RIHdb4po7S7
VTNQSYPbdcWMCxC03cscILuKpEhgbfXbtGGJe6n0IciwtqvtBLEl/XKNgXK4VMEPgdLB2wu1ysGx
h1QvCH90f+olM3EdsZw8kuWpPtypQAfFytJaY5lr7qBFBIL7SjxnDmOPaVTtTS6jV+WDiCXSxJqx
FUevTWOqdW8g3UKtXh5lC+aMEkEbtMrB+ZVVgXEiS89oDUH0XOgZ5QRKBt3JrXHdCapwyJEAkZEu
nUAGB2SigkPvSqxOJXiAN4Pfny3d0PCA1Ys/mpmqoJ/WeMCvJsD1mGkO9Jhr/X06CsRuu0n9jMyP
wYmSDe9B0+RCLDEF9EB0KMlp7XUNFCbKfqNsbUlU5rduCXUukKICGm+cPzsXDOAK1eeLm20VEFi1
6rrbAq2BydriGnlG8pjFYXYZXDfauyL8q/cytFl9AJnUrsXXjC6EdPiPvupMhAMB8on7GJjF0kte
s4h5y5yFiIppsx64i29BWh3IVLa1iVG/c3FKriHESDiMRfoaCcTHbfAX6YV0+goKl2ANRuzP1iQD
H6pR8HFLrWBY/uaUojnTUBYtJ9tQLw1IMx4AHHmm6+QQxtzRTeV6fpTy/PtNUWvemLebYiyFxnSa
QoySQHa6BotifWQWQwzuRexklndfIHRdVkBlXOSNGEdlhe7k3yqxfk9068T1nLHu5Oa5TldEy3FS
8z4PkytkpqdnwMCWCHb3F7KMocQSLXYfyQpMe4uK7vRmAQ53sKNygKIixnEkIrOxDM5kATd4BVy0
vFnctl975Zsnaiui/Lsp3PjkT9P0bHDgjdvMAf+EniYwwP6K3wY/UCtYf5tZEY7d4XaRvlSz2MyC
PbUWeM8j8O00+1ur53L8pjJ/B7yF8ewhQ4D66WMHorwtasLKp8nzE/BmGOaCzCgzumPQ8DcfOD98
i0GuGo3cuFCj0eFSpd2Gu6Jl5ZNKZbkqEtXq6rLyaeB2fkCNMir/aWy38NMge6KuyF6kMwSpsXDX
XUU/yKWNes8VtYYtYpfAxWbN0J4y2xGLDIxLC6Ts25NbQ1Js1uvTRAQg6Uxivro5a4FCr1ndmg9J
jgpuKypG8J3oOYwa7KiIeaDCcouky7QuUl5czXDIT3UsTgYzWTlvsgkbNtP2t9Tqxm235yPiuDyv
yyv5EMD+cJGcPZArDge+oY0QEryYADJ4G5B1t3j6YnZlVt6Ki6lfkEkjLPBKpNKADJi+vMBab3Qz
FPXqC4gxHR56Od66U49B+fjaVW66IRPUc/KYlPIy+eqj4LI7kLtDSGeGLygEJvW0UVs7O443zIxM
OgyN9WRD9PlIVwonkDchMdiB5hsD6GC4CzXkC3xRsofBUQZkFHq5xJOmXhVd6S9ooERq4TL8dftr
W2TkFiMQTyuaAIXs1jkFNbgF0NuVurvFBFZTY7I+bz+IHOyB3FfUF0TIFE3eClXic8p1UdYrBRYO
AIxgd3fRWQqVUhQMqCNZN9cg2SysoOUr6v4zp9amsQ3k0gjatggJ4kr5y8wBryTBhu6ZQ94GFyMu
+CfoIm9R6KBU8dnPDvth1ft+vwxFFS+GNDKPppt1RzcV+SIFJ+0PvqVKoXu74cj/s53G49WcY/OX
lSvw2/uLOi4dJLehUEao1btJ5dh3kwCupe7ceQY664LseyuNbfugXDRA22wDVYXn1jZ/1cIe37xA
iBVrGm/tVliGYdV2HJssvHRYhVIvnvjP42ACFZYP4QpQRoyxzGfZx90jWKLqx8zOXkSWjm9VEgUr
v0IlWI9X55vAh4XI4Uz4RgnAGDIpICUsHjLW5AeBbUuaxkgD3bvEOoOSKlGDLUxCQ2QogYP1w+KB
MyvZusjrHW++ugiGo6c6ADTCRvTbCpoLSwsImbX0IMZWxwkKUCbHWAeFDBYdl/YztaY+aFCqwJpB
hTNaKbDHzCs2lHxmWqVxhCbA0my68cHWhzGPxwcgCr+PVpPuyCJ/0FufQ8lHB8NjCojx2Ed6KZUo
sUVN7gjIw5Ob9q3mnGlXgzYdZvpbL4lAEanN0kmQhWwclL7BIlcFeCkkhsxHsngl5CwcUbCbtNGf
syHjF0eN90jpB5Yee6sAREnnLAbQW21D3hl/5Cw8MKXOUcuMgNDvPEaYHrsGYkkyyU/3gd6ojBmZ
dLgPtAsXeXcMGvSVYj59XokGJHnBNyWYobNTgXVCMSCBxZzI3zBWWGCNGrz/OcMKH6UV/GUyOkSP
EElDlMIxLh5qLIZaugeyesXcvTDtb2TRAdo/4zwxCntt54N5kTKILhLxVD2YpuFxx/SvO16g4mfK
wezqXjvhugcUioiLJ1Yuy4oDMsgvFv1JyWh5C0d4wdLQHx8dkqbZg2mPHclCVUR+UIP5QlYDvqND
UwbTOkMBzAHUc1gD6AOQ6p9nbhz26y6t36lHZtaffjLHLJuD8jI5ouoZtLCag2sCyH4WZlB0Huos
PBu6IdcNpcOdGYTf/JMoByStlfk5Arrrv6bK2kjIlm5lF3cX25ycRydd88lqL3nRdxcfj3bU/SOM
Qh3IN6gaFWZO9TmoRRX5ox+uCv/ouWrupVZ8AJ2pc6LDAI3yE5uSaCWbETetG0QATYHZqFscaS6V
jZAa9aNWNrRPsuD4b7upOhahB1ohL9gPHqiQQhMMQzNqIFu3Mh79gEaQfBQCJVdFOFjX+1kETuhF
pX0sQquThn+23vup0j0g0fZdaMgqgrNqNuDffwrN2AIvf/hI/gYF8wibtdUGIJL6XWCblKvKe5E9
FjzI02HLrf334UUlI5Rn++lDZyFvM6E2D7IoyO+Y+qzRPjojH7VSv0E24msriIo+x5YQ2p6Hg4Ca
/WRHR2AzAVoTjdqNwCCQ6+6ns9LromMfOO06dNPpycn4kVW1+qlPUsCn6UTUnx6/sYNZmESSXTn+
E33Six1rzIeMYw8R03+OTkFnXANkNA4IkOB/6ukDNUCXBJijv0cE+EtPXp6j4B10e80m8IHJsUrV
rYegNqGxmLL1AObbBZlZ63YHF2GbGZmtSrFNw0ohamKrn9vMWg1DkjxSY8jKZlbjl7dnna0VIjFx
k9QIrGpTeJg4LBBr54jwPlkTyuNdlOtVwlInqnKk4kcDECDpzFhWgbvLsV+NJJn2bZpXwPJmzivz
CkRrgbLddLy2X5uqfR9dO3uIEP98+pdBDNJhiwKSc8eiXzCAOlOslVAQKHECXdqYToZpgTeWtwE1
qLvKmQX21hw6tfTyJdNuHeys9MuXzK4L6/mUi/pxHDMHWLcQEhMaA2oYfYnUu5uD0WCUr6Z5LBxn
fKNeokLyrKlC9RYGIyLoupctGfWiwf/Wy2a1uShMTyAakspXB4XVeoaqg0oNXZbML5dFrzYbylXN
BnMxWhZwHL8Pib0uEVMBROxvd27iPT5DzRtAHm51oAaUSRSnti/7g1FJkDDl+C3jPfMcd5m3ycfa
XaWO4b5JQCmztom/Jz4QVKCgCQ6J74MYV0IiAzx98Xc9kjdJ+vz/KDuz5ch1ZMt+Ec04D68kYw6F
ZqWUL7TMk3k4T+DMr+9FqKqUdqzu7e4XWgAEqVBIQQDu29eGRvGvKzXS1/JKOYCS8X9d2eql8Xll
rbnJz7YgJVr3xzTK2h+bTMWKkr+R8hF9aUb71eq8blePU4roXckvQpn1PXLs+plIC7ktZwQEAmVD
XpXXy8eQrOm3nmB8CDuc6g0zas6aRfwuclCGYTSCk0NZtD9TauWI3ad/5xHKAKXp3tfUa8PMgkBV
D854wuPwg0V/GbazSSwKDWkQ94v7nQXnMcWG4G/8Ya55JvSPqtS2ShIMC7U+0o+um9vH2tBIEqXE
Ai19mj9Mu77zPOZWTYk+BiaEAXe0W9Rq9cvopFHQLHlx1Ly6flFJVR2ZLdYAim7zMi2Tet8jtuMr
W7/IEdbsHuN1KR5kly2wAclcNznJ8WsMVa8ttSKUZwnigzqcnUf5o2SXm8wh2LzhUbb6xMAhAKD1
Wd47TYWyt2sgwLJpgwK+G+Pmuxw716XACNVSfZeSB7RVaflC6Oo2FlX93UiRm5kU8Z6F67Zv2lrt
Oyjv35cIthn/xfxTYK703qg/5XBFc9PD7LKwl01X2zt1P33UxtCCmGe9JbuXsQh7Myu/VaLUT7We
tDt501GxzjVfRspQe2+XGeapEXX+lNemE6RmxQLCGcc8qEd84/qWuZpo8lPT18V9sow7ovBTHlBH
MxzdcVJIkG7t/8eLP2+1/bT/egMtHns/6+sTAQ9Cov0UZProvWZa1d0NWmP5sr9CEhg28WR8DhPV
/Mew3i3+HGazWDqBIhJ3S2qw3vBJIv5K4dH7naMN16FfzW8o8IkMdOmbqnrJvW23ib9uD1HWB+PB
yyoIB1vTbi0M9AgUXGUzMl7H2O7fElRtt7mMgb5tNxtty3co/s6bbPTtchn+6joRqnpFcILl/yWD
B/vdNJxs4xSqT43tAOzMe+USeVRZCWJyeyNtFASdmkB/lmffrXG46fL6NXf9YUrFr6ZC/Dc7/fQ6
GyLdNZEHfqBZhpOSpqiIoq6/LxdlCJs8id5IEP0uszH5O1aP2LXwPlpNf3ULd353tu+e0tTGQ5a1
2sEw7eHcJ2ty142VtUuBmb6o24OCNOb8U7G7vYIRwc6MPex8DDU6Lgp18X2nGxtc1z02LUEI2VwM
noCQJbLPpoLX7VH3uvyziSePdiwrpQjVOjNfC3UmW25UFfMrzd7KZpp2/TnYIV19bO2s/Txri7g/
AiflM90GJ7XDOq9IcAbamo1N9gRY5/B5rRHN5TEyEU/Js6WF9/bgqui8t/fseU16jDVl+TxbbDXQ
8aipn2fXIosOpNhRgG13Fg6JkLQ1jM+z1IdbByhb1mczSbEPUntc5eSdmdu0wzp07ue11TytB92K
vM+z2qjPsDtb0y+W7tS5cLuRYL1q/QyjtR3L7k4e+PP+61VmQIhb5+s/R8hhSQLcjERecZDNrunU
oEqsIqznyLsvTR1B8doHxdhE90y+m886yc19GyfrZ6ccJw9xnf10Uks7yZa8wlYiQr+YOWbb9V9D
s4JYFOpFti/bj/k69Lr6olfFdJaXy/5uTZWLm4BPoo4fgdN2QZRVXtiKCKLqdmOt5OGDwKe+lVbc
Xb5+WFT36aVV6oecDfkfP2bKmVRR7Wc7Ofbrhzl6fkKK2Vy/+odYKc92pLzJn/x177TS3YDAmPZ5
D+c5crSGmHY+fB6U1ByuiZdA2W2gJPy7uygSq/dlW2/Ur5cWqbSaiReAhlKGKrKQ6+dLObRvCsVP
+s77PPO/3K4vUkr2YlIL249ctvvg2MGuSLbNRXFxU/JgtmQua7N8pY5I8044C49E+2naVu6wb0rq
OwpI4jdBsaPs1+DSnlqhsoydlvVd63ogW5073CXNYL6WRANkf156mPkk1Ot/3hx2NTmSdPKJgbCg
pcL+Kg9Nn3lXsR1ks+9R7akR2B7ZN7UtSWpy/FSbAxMlMvVvrX1edOHgGeuFSdgkNradsCNn3BH4
Yl6RAnwpypdnNErb5egvTf7XrbxI+9dl8oLPa0VsnUF7zAVro+6wLLpyRdJQuGYJm4fDYqbV3bQd
5CvZl5IwCmMHF+V/nEiYkv+4LFNgEahNff5Hv7yJvJQ0eYSvJlTo//GHyWs14aETVbfIHKHfAoHZ
Xt2K9yUX6Yuc9IlTwuvJO9mxuhMSxfQ1ZjJiNVA9ZTronZP5FoU4z4ou4pPTlMVhSuLiLY3yR+z2
yr/WLsr4t+j/HOEl/f9lRKS0fbisPcxPTy+v3tATvOrj6qpj9WgamXn66nKKzEbh+58hX1cIPR+O
AJrvQPuXV9n/OdhZVCccy1YNrGHocR9khkZ8SayR2IlHuk84xxoMlN8uVv/w2dlUVNvrlHDKvno7
0QmKf9ljq6G8zecJrA99imYwBNiIWpKwNSuLGhRFNARffZ8ALtn+J6Xrn2SvP87L8V0HMfUft/vn
jWT7f2d6ybcmEV9865jY5SVu1c7BuAcNhYiHjAse4PECGGLRSjI7date2gxYuZHQlGeGqNOHMAaN
j5lLn+5lpy1sg7DIYmRhjtVSY0zdU4su1Qfn5pxcLydcMon8UXff5TnZ03pRBrrBq4KvPtvCkw8X
8U08Y4mnBK3AU/0kh8sDkmuW7VhNff4M2WcmahbkTtId9dqdjlqpooEpS6oe0qm464h9HJNh+dZG
tYYRCqTOyZdn5BiqzPug00Yj1LbR8oRDCcq+Ho2FpHShn2srH7FwLbNyZ7UqFQNu/AwFev7Qypxt
mlX25KFbsZ8LyguXqlvOS5vbBxaO8QPATAHIzNTecrbO/kSN3y8jA9/iWVPs4/OA1sjw0CxhBYJH
4vCiRCTxRkMUt8lRi5Na5NlJ2dZdat3WO2Ne5pemgwmT2ogwNTc/fd4JhiTBlaj/NQ58/YqyukVr
GdYGhtGYFJHHdZYC05T/tOUreehSTKbNzriZbRzf2f85EFqL76ihUK5l6ur41ncf8uRX/z/GrnOb
bNq2/3qPr0uT3B3Pfanv5L2/+uWrr761cdNr6j5/9XwN/eqTbwYjGF1xKazb3qwcRclfemjtyiH5
YHV3buLVvuLExn52y24HKK8O1/LRc3rrWcGq96Wp9IfGWfJ7fETdl27QVn91+uIyTqX3skZDt9lh
OnwGnDW7yd4bLP8pRaLpLYt3ol6uwOudO2Wj0O68JPkhT1pUkT1FfF1Yc19FbjWncokpt8nlMUpL
qmryES2DbMuXJf9EZxSt/cWaZ++1jJzvfCknuO+09EF7Lit1uv9sJSaBLXd++GzZzrFca/VRtryc
CIldmE+V4XxT9XrdlVO/3ssD5cEg5CNDRaJAX9Wa/zohUFSCPHbdXa9ag+0X8owmcNaGPXj8ukOb
Z0jP4uRQAX68fvUPU+PtKgP1pTe1VYj+EDc7mDgPPaKbB7N2cCQwHR1sdYO0ZDsYREXuypJEVcRu
hFUpffiFHgyxAnbfWnJslpq6L+w0P9pDNj4MQ2hnynxV8d4KSyJbP7OQvbP9UwyY56l5CZBVaZzb
MpJWkydaiyeT0akf42QZJJD7315JHRtGP/W5jEaMHP54mVlIcEnrdmuQxTrUcc1udmxQotOGjOip
pXiwLdG8QECqyZhVoHwqs8GxqhkOorP7UJ4tndm6E1P5RjAaE7iB2jt3SDtQ+WRnpzRZfcuZoBXF
XnmoR4i7fjVU6rkD4vd5yKvpz+ZPZbXLoNKU+EJUKL7IV9FaJ3805Yl/9BXbFY1bZbUvL9HWfsez
xToK8lBzkpDxWEpYcYkqLmOcZo+ahZVr0nbtz260X7xZNV7yYTbhS5nRvmjG6BvUc8ICjfjZruWA
WGvpb/BFjLuZbGdAbVt1P6eJ2h2oWV12FSqvB3uaopPWAXo2Oz160LcDu6b2Nhlm2GaE+3doYFmk
dxOGZ5yUw5iifxO+zs7yHvIASRYReLwnTYUuDfulN7G2+9g0qN5pmmk3kEg/zc6QHdIRRXi04T8y
I0tvdZvEATAym0gEza8TydYszR7pk7EgvfjPFQp8kTsF4abTVoA8qs55N+JoYtcjnAs1d823afhp
b90QX+3TsAUHyRK0Pgrm+KippXJ1+0m5NiB6rh3K690UwyuRJ2SfPGtpbHOpsGMMctg28CCXKJTG
3Xs9CnHXMdOf6lI8dW0Lphhp17FbAYwXbaW8Q14N5ABoM3k44L15lVdGFVKdeGCCUNTqqdRU8ruf
Whuvt6jrhG1+n9mWfk9EctrHpVL+0SfPiixpgy2csV9w+M13OTujcZld/jG5Vh4sUeg3r36RDaPm
AeGXiP5Oc+38cnAAzXesu4ud2btl+HVVu10fGw2Wt0vkHOQJ+VYitA8+GejUlzgoICqoNbvkbWn6
/H5sgE6S0CfgLNbl4LSds5PD3IgUAV4CzLvb2f/vq4Dftq/D0PmKoY8POMGMD1QjjA8geE4emaTr
V/+QViSK19VlO8gweQKjOXCTlKbKi2Q/v+9yXPppC3E5xj3gDCLsk2t/Uy31HWdc829M6kCPOb+V
uEuQhrjNm9MpGKt66OswV+3xDHfHI8os495qun9dzSf6jnr4byMefnO7+A6SXYZ76fbSwavqLrGE
G6RRgQ/y1vd1oh/ne3wt1I0aiBi4c+8k9kcyfahxOcQqVUGyJfu3LjnKW5Po8Jn41asawd8G6WgW
PXpUyidEwsmzPFA+g3MacN69bCIXJSIQtcuhzahRpJr92mn9cm+t5fgykHUPXJSAJ3kyxaJnvyaQ
deRZ1SnmS1kZW9KCS0U5JE8LOi55UnZRaYHU1lzuZcuKiDFE3TVie1NhODSVZ0kbGBGUYnBtE4vY
UAVfVAJofXxksj1vY7qWevs1Mitfddz5JCBdYWELOVJXdHfPknd9VlSwXa43vy5bS3apuv5WtXVx
J8djjh0fgPQw62wjXGREj2NiEsDnZh7FFEIPUYrpQTLr6Q3vMpaAM0+fpnhcVJvVo5nekZdSQ97Q
9LhaOHwAP+W5+TiLsUFcqQNULBdwicr4jtz6PQYh/5CfbR42jw5EIWyBybYWJYb3RNf3GLDae7Mu
EAk0CiJ9W8HvuiFHXFQnxRHpoxfxcMeeYPruEug2e3UB0WQaYc1W9iZfKRZyo7bRtb1u82fNgMsF
wqB+uCCtT/yJWZpQLJEzpuRJjepg6iIzdGudKG6+KcmPzvy4eNuKyAMCF/Pz/Qqp7tnQxRq86tj2
ullWnPn+Ux0q8r82QNlToxrxCYzmhzfGP3Dn9g5RqnnQ+BViW2yHmSVT/ovWVytdioO9CR5cLIUz
0fC7enbopjfk7Za/lE3yQImXt0+GB53yYgq5tZfB0L7jNuL6Koqw0Bwiop0UWQrMYQJ1QfiD91Aw
Tnx7iBJUSbj2XYbNyKA+YP6MkQt5Ql9fwfmjrul3iJ4d5dyA7QrJdGABNTAvq0V2mZEt+knd3w2E
4/E0SH/lVqUhGDT6XVxr7R62aelPJgJTmFGB3qQIndIPzR7WH307HCIrPXWrdW80Qr14cOh9Jqdx
56UCG9h0+TsafoiqTAP2vr+zWeOz6D4q7F8yr/o2lohJ9GbYG1Qd66jV/Ek0ta8r3+IqDywq4332
2HeiTswflJLZDT6JfDKVJ8jLON1vlWVCaJlvVAO0ZyTH7E5Eqvom5Wh7VVGmQF+rAoGV9V1P9RXB
N2tKL63BmI/LB2yrXVMxwS7l2J3aJr+lNsrqNSZvZ+XdXsw1pZzR+EOZqupliP5uvZxAouheFaKj
rBPWWwNrJKBwDYbdXDB5rE6oavoNPSa/ydpmR1i+CxLJ6XeRxeKmLcaEweHLMI7aq+GcRxSUgRIl
Lxp1IWENWgtEqb1FPM1TLaqbuc7nGqLp05qXtwn+9E6jRGa35vwxSPSOB7xRxDmNT17b7xy9MU9R
LQwqX6ZHeASCxWffHlI7afxxHB6QfoSmWCZUyOZZq13FV+EtorQbnp21JmG51GsI/EOck2w6iQFt
Lna/pGaRryuDepwmasxqs0L4iq4rqj2y/anzGteUvWf94J7L0Rp4nNs311nbJ8fcJUNrH/qB+uQq
VQHJzEFSufZxXaljMOGywE6otDPbcjeYKExEHwy1moo1s+0XVBzqOYOIf2YVkeq7dmkhuOf2LOC0
8rKl7q3w/zi36iodFZamB9Sap7oh0IU6kqHyLpo8/XmDuBKA7HW/nNfpQLFHdZ6EKXDzgnIyg6w+
44Cq761BvVf1pj0jJF/5hqWuuC/YH4cdSLvDoC+/mcRsymRW77HDYCxQWBn4zH7x2db3uVJhk9w4
Ozcp3F9P1Txgzc0GbnHa1K/0nyACn7Gs8nVyeqfYAJrgZONfuHtfcNleHxoTC2+1AfJPBh5KS4Bs
1rsXBf4uvbtH/Zq8VOna7ooBIbIYfpdOTggDgAbMsKbZrUrq3o8iOpWru+X8/SRa0otmDK+VBfQw
a5qPviqAXUQdf7xSQ/MQjXeqnYyk8ElUa1393KXj91iY/b6wUvuQ2yRUmmnYR6OoAt5vfinL+eCl
fCBlU3q+XlrjXVvzYWlF8lJO5PX1lq1LlBzyrNyvBJSPdtJdy7IWe2zUXifoVUkWlefVJblWxF5D
RjPf93V0FY14XrBz26na+NBE2nuqO4RqOnFR2W8EwzqOOyoXrbOiA59ItNw8FYk6haJv/040DNxN
0Hmq+FvHqAfIQzYHbVeEXhQ/9pWhHTOcp+PBCkXr1073rBbJW2uqKZTSma2vW95Sx8azzZgAWsdo
U4VXniiJL8Lczd974QEkyd0lcLprg0uWay+2n3iVjiN84+5r0j23AcmiiLv+VlHTfFnLZh/NrKGo
u1F9T4GQRUw/A1FqvRt1TEUWIaf7RPWOUxH0ROjPtbL8xmxRx4Ttw5rKp9wyphNcBUT4CeliJuc5
WCzkfDVOIgFhaDxgKv79na0ivSjbSzb1PIPd2dzbESavgzLjw1lob3hDz2hXQZcvrhdmzVj4U05x
ajJlF3kYEyu7kB29FKWwz0igSmS847ObU2BBZAkKp+IPvfg7M6w3a1r+EnpPDiw1r4ixLw1ViMBa
wUvaELCNSHzrQA1DeC1e3HSwbnCQIuwSCnFs4q58KBd0eBBFHhMKv82hLHYli7pQpzArBDOFbZc2
oaUt8S3TunLX6huipnbzoyjd+JolZNm6yUgvuE5bp4iVGiyPXDtnk0GFZlqtFwx3p2M1Zwu+JrZx
wOBwuRvTMmYxS1kr8ph2P06TjqS603ZNBkWo7ON0F4u7dqCsx0xskqnLYD15DUviqjWqYwoVAvpC
4QV9rpI3N5HEW0livdiGNwUTXnOvXXccFTsNqipzX3uS9oFwrOFNZKmyWdIm34xltPwMRf23tWXn
pLVj/a605EQ9HI5PjWVaIcWpnd/zuHyfLSp9Uupa3ikr7hEno31ApwpPc4BNzQQ24ILcau+zPQww
ExL1vU6tARYDAs7YKtE31+v0TjydDVveju94PcMGQiX17lkdscXVFe9xzSNijor2nRKy2ddGUzzE
inFOF1ZI2BR6BCScKJTNLFn1W6VQRTSn72ufb6AbLEniJe73rTkzyZrmObXZE0exOd76Pp1uHb/r
ZXbFHsEZe2UmoLDxSkotC8e6Y61NRMl7UFahvPQ5H9lkBqPNu2yiLA+GHB/nRtFysPHGFgUdEGkm
Atlv3PEfMptaYCMZ36uq0u1xtfrhjgUp5g6wbqsCZ1bXZT9mcQ+QvLGDlhApKB+juG+tyfGXJDd2
OSFg38BYQK9z7xFmzrRfm9uYt8tx6LLotvK7QNu5oll8LdIoeSCQCoCLTQTLDUW91+JB8LVfH2xz
YcKuBXAUFaj4mGyL6oidrDpmQ0AxQ783XCuIB7wETNXI7+1pqE/eqrlnLcXlfGrW7/VQ73tRr4e2
m1hRNN4b4uBwEFNG4Qvf/2hF8bu0bsKvYqMNcSeKRlBrQ5mO8jT2o4JAK66WC498irGyjJKhJKJk
Bf/GB7glN317dMcFgSu7HMQG+Q2VRlhM3AmFDwQEgmqIrGDwSsdXy5pEJNNDj+/L09R4BNWtct8N
RuNPNUGN2ovdMK9j2+/ILO+6tLFDTN7GM2xD+y7Dtpd/uhXdQke4TDN5oFYsocGGZtfKwEwdwcCi
9NZutHAtobajxWfIsXhn98o4t0dtyW+J0kWXnq+q78TNX6azDoFFlvE4qsY1TTNCyIuj7XAnrQ91
jNO8mb12ttY+xMus+0TUvvP0JsM8JcsZfOW4jBjddLFyD3pguM32rPgV6fo7sBVAUXHdHDzVO+PL
SzksYZ68Fw9EuxE3DAh/auGZx8pqooOjaXAYAGP4DeXvqpbfKG/c8y8x3/qObGOOKvEcR24VlKV7
V6isAmOl8EdXhfnXRTvDXhZf65Vz79WvSWI716pXfouZP9Rsacad2bTVrlvyX52BfkfguhDmw0ON
ofW1GKfZV7IFfJE33ffM+w6l58AS7fJcqma0W/BhDJORSukhis7V1JRQu5Tf5mxOF7j9xmFu0iAd
ZivoEv5PhgZMHtgtSkANAqPLXJ/cZZwo0qnbK0S6myrYUhlIRQwQUToO0ohlWZElpX0Rszef8SAU
vibG7kCR7S6dYYC6bbIeS6vokFY2L31XPyqAMwN3IO3odN2HlhR6YAjN5BtW8OXzIE4PM1VyUHbd
uL3ZW0x0AJW0mzb9EqXzC7CZMWi8NDlTo6SSvVq/d52BVo5lQciXAnuOhafyOs9JaA/eRxFVpt87
I7GOfj/NhbjMnQ3TtZ9vMyLDigfsvnDjNwdM8m729CbIAGKuc2yzGR75gHDj3NvYS+4Sp3iry3kO
W0Jmu0KgKC9S1IS1Et/WUm+u1Zyuuy5iiiptqFhO5BV7JRudoC8z6HhReiAGV5zztTrZqm5fWONj
Tmv1RxOUnaFpyqHhi+RHy0OBgGMqs+SxYz8bWySaMZxgzqeupG87dqwqcEhHZ2fXGPF8KBtbCzME
Nn7iBo6V3WN0a7G86QCHopAMLSd/TL3kYluu2PVeDxrNLNU9JqDWcXVUj4rfFssULGd9fczLPeip
3TrY9T4l8+zHCp9ctKi7znGFT7lysccSgidJlMS7Pus/tI0v2A7d9KyVhIXgi1JKqSe+6nlR0Bs2
sacow3xdF8/8qdwN8/eD8GeBJUITxosROgUamZigHGp9R+ymQmThrGP+aIAue0uJz1DnGihoAxG1
9yIYWVLsWwuiaQsJAnV43T+1xRUVK4lAj5y/mFHQF7O5+CoraXPQiu358xPMwnRJsuJRido1GFUN
R/HO+LBN8vDr2JyzIU9OUOJN31SQc9VkMxrn4rDLpPT0MhpqqK2Ew9tWU3nuRZTOReiU8u7cwzGF
GFbg8B63fmRb6kGFW3ceW0t8HqwVFYRZl2MIQ+Ax8nA/p0ZzDjDiLVnIKuzU5zJDCOC1Jy2bhvM8
JeNZvvo6xLY5nHG8JGIz8M2cHcLt6NsPS1W4B/64zdko1OZsE+/a95i7L3O+npOWiSEr2bR51CUF
8m5uTzJgKOZDS4LRdL0L0QvXJ9R/SzRPnPO2ehNuSQClMidxXFNcjpiov+tusZyBjSznyRiq3Yhb
jV/bWglE2Kp8PgTzNCrFSHjhMC9rdWYWqdgEzdHOGuo3O0UV0OM9yf0JtXQW/GazDpS0xoZmcaOz
PLB8ZR2a5jeLsPs+UlRxXgeMdYrJOggeh2cB1Q/WAstSvxX1CyaFf3V9NXx+VvKV/JjS1dJYqUSr
6xN4TA4RoDt2tOwz5Ct3a87sOPh7h6KpZt40B3uOprMdv1LU1PCg22lDbbC7ICvrORlom7jSgk5t
81PfryTc1xA38UdN8bJdNfOLkXyztGYjQbCC77ooCnhIbW+gBSjX3XKFx0WScT5fIshWagSKu2iP
U9duNNvI9cHaTD11iQqLNWSws3GW7wCYB3lhZ30lbdecmRg2qs72EpR9w/Y3MvBuREQJKoTy75e6
8thaTSbxms7Vzggd9HNCjXnQONSxtT/dtfhJ3MXlk41m/nN1y2V3TLvSRx9vvARoDn+rRp/rs9gO
sikPJjAP/s3/p9NRg9Pt12jM/7r9guWyixJaa6agHe0PNicDgMZCt3e2YgIYqfIj3qweSR0GxE1/
XqEY+rjY+sIT6DMTp0Vyx2FE8bdffiURvCgAh5rSX7H0Sk+FUqa+fT80UOmHdHysouaa8xw4V6VR
BEVT/lhK7BwUWGM+YEblvOr3XenhKrIq7s7JBUQ/OyGdEGfrE/i/imf3WuKEGj86ZMWi8jl1xleh
usZh3MIEqmWV5zn2/FkI/bJoa0gJvzc5z4PgO+yNLnrJsn7xZBmkQwgxppBynE5Kbed8deCnJksK
lMZROlZNxBk94A3tWJxhdqtHrGRYVlGMdeGjOcGCUSx/JevsKzMiLdfQ/dyLzefZ8qumyc9evf7i
j+0EC6LVkzlBq3L1rA9TUmT61Hu3KVmNA0HlhqqxIGMLEVqiq+/VkqLGkW1UkBRwtYciru+tjIxz
XeMXOFQHCu1XGJqI0MY6jXxjTrRA7Ugdr/k7qn9xiSpIshFsjbBT1vaaA84wNHh+DY/ZvTML91T0
1G54Cjvl1Vr7v+Y8OThrfxgRyzw7TlIf+ApUx4g4+ltdYR9fZcqPYYNmmq42ohhNipuisu/pvHHX
FGnyI8ZLl0hSUDuz+THCCrWj1PldJsTTmBf0SrHvi4jlSxVnrS/U5dianf2TyLxLLIBnlKP2w5Fg
yROpQWpchpZCK6IlYR13+UlXyGk6pbkeh8hbDyupgxCVphGuSt/tWD6GdTNlB7Xd4h0AQLuKSGuf
DPYNoT9gzGR8wtXh0cjq9CPCp5lKcJIJ+nPeqPVWvAIQ07DXp25SP/pOe6+mvr1EIwWTZPvJw9Ql
Jc+ZBwdoqsI4p/I3yfKS4tZ84SG165eyuLRlAyVzi94tSH0nQ7RHbxTKq7pku8QzCKlSsRdGQ7GD
wxq/ohT8mfTuemcKbEMNFbvDZQTX6w4lykarTveFmN0PQfxaeC7a+i5aLgQ+Y6jI4JRGMshHYyFC
XbGh6rzJCJzc0e7ZARgn0aTdoaP27Dk1e6reyYT/FurRtLzsl1j4hyHEYjx6ddFATCnNo4flz6OB
w3nQK0n1V9H8BiuQkiNNG38VtveM2hgfvtShYLhdKxbU+XpPiOHXovendUn656nr3ccBsEVaoWde
RqaFIhU8jmT+u+DNnmXOOyeXVvhf7c/TcqTslG15kMO/rv7q+6+3kKftNZLP+UgvlRPuFA7VHymz
yufLetJYRG9t+UrON2OqMki2/3j5df5ruOyTh3/0yfvIvkXrq9BQm9lnb1cUPpLghkl1e6k6LGEI
p/671xhNFgTb+UJBsrvTt/Oy/Xnp5zFZSAMqlrKP86Q9y0OzTbOTia2kL9tmt/y7rSQeq8gRT/VF
j58sTeXr4JZGgIgofpJ9TWnzdM/M6SD75EGlNl1Np+j62VXa+UPMY+zron7yvJOpI/P5uqjqVkF+
hw3/H32ZAmlXG9XTVx87Tmy1bOO+Ngttl7pNfLCaGKa10lo3tTHVW4RRKVPf3P8QrvZWIkR+1lVl
Pq9RUu7sKrEf62Vl+xQvPiYu9UeK4uKQGU1+JDFC1TLViROoOU33xnAUBbGUqLqz67G7wn0+uMyx
F2HPLJHWvDhROXbI2fJfKuF0B+Aur5UonM3bQ90pbLt4rMT23dTPGSt89S6f+zMwlPLiTaw9WzY3
R1RUK2Q9UJmLUsKPq9cfiWPEAR+090xA/67qhfoBb60Kk8muduqqQWJNBraYQxPYdT5jhdpWB1PU
ZHpUgEyaTqEcS+8wH0f1tXUmBKN9vlVTEEkqSgs9vBkb71nzy+iGjp0ygsYhtt7WyWzCktq5pyIF
UtDM9U9i+VgIbV0i1oebB61ftuSBQuF431H6Hcrxsq8f9FfPGsVVtsa0XskwzXd9v3jo1PokrMt8
eqqSqKIMNp12Cs4ST7IvrVnsIo66yZY3tO0lbcvfYGj+NWCdLQccxogGZbuHPJT63+lkJY/yNl6z
picVg1r/a8A4NNvyXhQn2dfyvb32SnTz8H2tF1wiqN590NYSq2yIinvHjbfwBI9t2Qef+LGsyKD+
H8bOa0lOZAvXT0QE3tyWr2rvpBndECNphPeepz8fi9kbRZ89J84NQSYJXQ1JkrnWb6TKKvoZbeHi
h4zrUhUN87RXS00/SzGemuIV1dp/rpAnJ0UHqCSwWgG5Agd9jsvYucQN4yuSLf8B3a5NGkxvTM3/
utV/bkeIHw8F1dBPcr2tYa9FbyPZOFY2eKuh4FQ8IBloXo1x0c+p8AmVOtn0hVo8tMsmiBWMWvVp
Pn06sDXWktlBslV93qpkD9/34mGrc+Psb9Wrmf3Ukbdz6wYJWp2UcThG/+xtdbbSAiKovZu0UMgw
rc3yoEovig4YptV9pPNL01/UW9qPgEDQ0WfOcJKiFiJ+zpoE3rVjNVgL+gvIZ4kVLo2jIcwucYiM
sBSHsCuvYwTOBKkm1l6h/WF4Kfg27HjXoklS/aI3IPfbobM/xrweLtj3VQdpjH58cmnrcjoEJlz5
vrWdm18zKbETonOqooWIpKX2u9PnLMG88IuUrExL3pY8gZQi17ff8VpDJanNXqSq6AJmE1k530sR
xJS5T0brzwqdh4M+or9rRZgSKV2kHC3Pc981pkYXNWdSJ8UCqRf015jkSGOD4eIZBsOdHPRBdLx/
1enW/X6YDN6rsnxWl4smLdPd1vPye2lYIei696fO48Wy053UDXx5jiF6+ieP9b0XlT0kGj5xo3zY
5Nvk6o5PuHNZXrU9dJG9YevzxUmbE/44KdjPIDrnqIW8B8NLWdbZyVOq5JQOi+7lYL8RJLBI/mrd
sQCV9aEkPdGpVP2Kkwtf9ynPPixtnJjnM8p5jp0yFzecuzmC7uwsxV7BiaPz/C/I7qYfQITxK+nM
s5SqcqjfHePK6Bgd7bk6O6CCECrWPehbiXYZcz/8aEYiWWlFSgoajX7RkNTdh+QEliifs+9Buhyj
1OxOhLGW2JjLdB7NwM7I0V7NgounH+yFhWqrff0iGz29GKbyZOT1105XIpT5q+mJH40MRzESr05Z
uygGtMiY5PE+sEuohjoagqhmFX+1ef/s+5X6HgcoTYK42dWm579lxLWSirm6qlTcn0kDXbRsZC9c
5hh2YT4EeZCuVdroRzfF6F/jJv1R2q5xaQwDqriFPtzEFPcuq7I/mHs3P1wzfOzHTPu7Rr8h8RqL
xdJTM807JuQ5Oey2BS5h4aqnoz4VLPhrpFt3gatZH2bcXCOAvD+0DGE45Tn1LDSb7OKu1tT8VGjE
aXMlzo8AWEqS3tFXJn2Y0CBMuw9bL9z5MLueTQTkCQTY0Y86/EsNZvvsNdqCzs9dFOaJEeY47mFY
6xK0VUHG4luA/eOQvw9dvLAL0/AmRTwgH0i9aPcw7+1nv5vIQ3VDBVfDGJ+j2lz4ZXFzAhUcX5oK
jRBLyS9Gn+T7OLXrC0G/+mgutHJW5sYrU3/+/EwOkgTFARDUMVZI9JPUwiJcbyOCN/bO1F8GpX0N
ZkYgg6H2FPh6gRJuDuoLj4UP3WmbJ/T+XyxWax/97GovbaOf5Bjiot5dh53ubrR/dgzOH2boeG9Y
WO1sW7c+esuY3mZU/eXYiBAcsWZ1LyUVvcXXqidyv5yHm+b8muv5UUrowJevjZecQr+0cLerlBfi
+2c51nmW+uLgZLiWSrN6aYf5aqqJiqyFfkmqdH7Mlk2rDjh0tjrhGkpl1/Sn3lVstIx0+3HUNYc1
75TtiOigGSCVWM7Yj7HFN2aasrtMx65CHTSO+lM7H80IA9S1LIdkQwLTbIr+UQrrpbKqQcS9KQij
ZkN4GXpksRmMC3wGrDqEMIRymBSL5Q+QBLA5e4E9k7UATkRxbHVaz646X9EMf1+LckSry/4WWclj
lvZ/mEVcXDMiXo99X/2zQQHTOZaJXe0/HRhUb3zQ+Slb29ZwNANFZa3aASBHWmS5StQSDBr1GMEA
jCOfjMQdT2EPmVJL1eCJNwmSgN3P030EvErqpJ07lcGTFN3KfIZxR5RhOX+rn6sG+aLaVtBlDGqm
cr52CCc/hHHKJo/bHIAxFMshLUkiL3WRyeiJEFAAnMNu3zMr/yj9KnyUkudN/gKtzFnscnBoY+Ws
DHbMQjrv3lU71x/s0vkKYqQF9EILrCMAeZq4xlAIa3JMWZ3M91LUWqAckPFSrHA4Wk55fPUHD+Tw
UkTGM3uah2j9w1JlW9M+qtMAJx0aWNlAiHVAE0WK0YAblG0ugWj5W7ZV3uBi2FjS0DjVHeu5hoIr
Jfl9baBfUjurn+W3ZwvOa7RiBUcb2lcLsGjSsTuRYhmqM10zXwxult9mZ8ggxQhBLSW5WuT3z2lJ
iJfEMqk1S8vVvVI19c0mWUAgeaoYq00ksFWbzFBga+mHMzJGx0Hg/AWA+K5mL4Rh8oyR0/yLuMWX
iUjonyUa1nuS8uFbjq7bDkvVYtezXnkEwZFeysL2b60xh1jTKdGFPGR+KRDxfNKz+EuKPNtPrHzx
1wvHL45b/syzwt4VZjLetDKyn9wY9A2xn+jnlUR8QwSfhYEWuPFjOuYxSJwguCNFeo7H+d2ec2OH
HCfwjTK1H9q5K+ZdVml0b97UPs2eZKNgQ/BENNQAUPWXg8Ljvk9goLtDRT4tqHoAV0DP4dCpaGx2
sFi8drwDLD9f66b6XjapgqlxNr1bXUW3G581v9a/2HP4I59dPBCTh34q/VNoh39XXZY8RTgJHLXU
UU7Q9NUvpRVrTFrbk+bq9kdon0mJpV+NeR5OhhLFR1dJ7wLF+8F0Xb1h3/G3GRXfuzE0Se9UzkUD
MUqWzT3GJUJjYx2nKDBBfvBCI/k2kCTCysEFilSRrHR4sZNq9A56SHqpAgjwWhRnIvIxKT88L9o8
fktb1InJEmhfqznwLpZH5hPge3qsQuQxTQew0gAWvml6/9765sL6fhxy7dVA7hwieoVNU45ifUFE
zELuksDLSLxXZW5eO8bTOH7TWyZJL0Vru5cp65A/HAEo13vijMpFU8irwWmqTnDndeRBfOP2A6iH
+pgSATugr2QfcjvfGahVXvk8IrFpB39WmVu/zTofbar0J4fEPeBuJyRiykYxx/B+9OIfU65ED+OA
du48l79maDBlq3vfgi5o9hZuCi8kbzXk5q3wFlg5UfmodA9BrhpfQH5+x+K6/GWigkku6O+o67AH
d0KC9UWJOMTQdjsVkTp8c4PhVS206LkCpSIl2VQWrjMQ5wmOLS1k45c6SJfRW5xDhldkVDRgf/EF
bMQxtgcmPJqpvk2kVo+eTq5bihZCio9Z7D1IqQdd+DYYkLFHu7+XKgP2wdmJ7OrQuIn25vVGC8oT
ANFSkipM+BB8a9PkJicsX5+rwZeZuUt0KTR/Ufssu7fJB9JqRuWLlIpMC46p6+cnKY6sbMhXt3iN
0dTTte4tUlIQAk4/rXX65GnX3sttkLw0kQ2TkhOvRvYsJwSuMh2TCjs0OcisGpcVnezDcjVl2YwD
gT8F0sBVWhDqHm5+gQrUdklcoG6Irybrb8abrthH3vQ2xYQ7JkvT3xrfQVuuDm9pFvKlK9r4l93a
6Eozd3p1Qvs1HX6W3my8E9PcT4Y1vvKdMN7LsfwRJghNyDFCtOoecUrvAmLUfLe1FjxX7w1HaZsb
enCrcNTcy9FBJdOjNpF19s1nvvclYJh6ym5eyAwCKlr0KhvEUYpjlfjFMflvnT5F2S6oPMS7bT16
nYIRlJfvof1tntMwMt7cojPekllh0AfTcpVirHjdVZuBh0gTbbCNNz5gk5NFa/u8IY08otJ6sZfT
q6A+AXf3EUSH21YpnfMqmyRuGO2aYbw6Qey8tmijP46xAs0cYzVQkAHs6GwmzrOcQUQwfEFLjjWN
3+Z7UL/NkRs0HgE2/3O9uvtVZIp/hNkPMEqflFe4dPpJ0ZpuLUpda9aHWuN7JiU1aIrzXAGwW4u6
z1lzdvYBbjxJFV5YpPO6WN3jax+8Sd00+zct58WQUt0q/aW16oIW/FHZ9Pb0VAIOeVirYEFeB+b/
O8PJo2fH5TVv0c6yJ93ckdslU2wMwatsPDU8q4UxP0pp9LHPiWr3XOhplOznZokC15Wzk6NFxFc+
tXRCZ00Sn7Y6w0v+9lSVj15fNi9aBLfsb6c7WWOjvsqGfoSCR0+2eqvzzeGjxjHiHkUf9bUP/Pi+
1uw/tgYJ6xSUN5rmvNW5B8L+43rRph8QrEBGaG+N9nSPkdZzi/HKI9/ADEfz7NZDgrhJycZeCuum
5YCXhq9aa7bX3+rkNKspvtetHxy0ssoA+eTOi2zcmiihAyEAhjp1paoA0iUXUw+HBI7qWx375Zuf
lITXvDg6S10W5cQqYyDmYV6U+6ny8WKOMv8qjU3D/RYUqBQbJvCfUrXbY8owi/NeVL/Vc/naEih8
QO8VJ64EkVszXIxEoIPi9TDcOZ3ZcwM4GAKfOpBIBSml2fWbOtXxUxO7VzkoVZjgaATvG++qTUP5
OJnjnV2H2K7Mg/HRmEN588a6AxU0BdlDHZTHvDwq6lAemsapDxrGKQCPcAAyF0uXfjFuiXs/uc9M
9WjZ1dfG8Av48P29X/YPVh+g2B6Sk4KX8N3v4pMVIniQWKx0CmYAXqlVlzHCbtnNQbDVV7UPYE4o
IZhutdcPLXOQfcPsI/e+NbGe7WZQwnucXiGS+nzNJdsHPgZ2vQkGXVWGG4iJD612onPAB4EAtwok
HZBy3+t36ozWHBZUBskF2Emuck5H/QvrLgYb0AuH0lAfsy69Toqj3FddCT22H9xr1kOAM4yPuBli
ln8u62TQnlkfum9zZmm3iYw28Y6WYKJR7LJ8auFM7dTR6NCkIVoPnag5eGWf7NqZbySL4Qe1f9HC
xnteRPgmSAz2VJnwHgPj3mzwO1UG5IKL6Auaru9khA5Rq5Wnwm7duz7DBYxAALvbZhpQgLeN6g7R
sq8gLMarr7b9qXRCfwdSw3/s859cJrwht2Ls0H0e9g7GTKepULT7jLlqZo3qi5Fy5aHKZmza1Dds
WPRjpszHItHh5OFT02hDfas7vz6qpjscGgfzy9St54Pa6l+DEf8AEFPdMcCxt1Ln8sUC/vFS6eaH
EkfVJUOt8R6ZRHAlfFOOaeO092VRECXRB/hbs78Pqqm/B0hw6WoEGds62ed1efay0bvmxlThzw0g
yu7NEItcuBF1312sakEEBp12NAdczAEIf0eq6S9GuexikiXfc7f6PXC4bo86GxE8+o3dKMD1kra9
09iikwBcCy0JVuydwdfesGHbqN+rRJ/g1Zn13QDQ4KosAQ+jeZEZtbZMq5mi0I068iB4U1ZosSIZ
EQ2t+qFnf/W28pim8HwRR9mn8Qvo5V+za1Q38m8qX8KkRnNNvU1Fpb2aMDxMuj3pXrseEvA3TrU3
8jC67/IquAUjM4xM4/2dwmIPvbNEbm9Yem+JVR5TDzQpnOhjwh/gaCTEUO2qrs+hPX13F/v40U3a
PaHANiQUuoIdGghudW8716APcYQIINNo6HJqRb1ESr5CBMj3Qxz9bLLyRhjZvPAt7xMQK8hb1Sdu
6K86xSJmJAxP9gFTjrayngmM6LsYdNnBj5s3/NbgmLmNwUtsFNewZhyMFRPPv77Zlx0xgTp/RtNU
ve+jSLtvl41jThapeqgd+S7UA/9odiD1Qk1nhaI4HWOv1RyDJHH3gLJOURH8VMg8oMQQoShEKONH
bw3llxZZcz7aly738T1x4TTpATkQdYSe6jE9fggagDzzCyuSdk/esyrNx3pMs51KDDKN1ZA/71gL
hPowQS5+Gj0C7LXeTWSFg1eEVfh8thUIJR+l6BJlqfsR5CVW0mCzCMYCGFfh8Jgtwes5DU62t6jP
Vv3PwPUzBMoM4I2ungJiMHOAh/45nB309iHM7zoNKlP79wBpMAL2e2w84Hy17RB1dnb4fKl7hKaL
o1p0IJQ7BQMWTVWQj0QvJgh8Egul+zZV0+sY2s09ocZsP3cTomhZ+wR7+ZVIc7Oz0JO/ehMufpHu
W9fFClbxe++mJL57sxacDm61fzWud19GDLNmozCMpVV1mVFYarXw2wAQ9Vx13Te8Dww4wXZwVMpk
ehjwKrp3CB4XC4E4SPW31HHvwD9MzLJHnzs4fBtZtRPdCIAvxTjHGR1mVQUkiiyuCFS0gUnWrbQu
lVsVOyvBeg7oegEozrMA3fAxOEFmvjk5SSm9QHML6di30upcojyFdkji+FxOrXnu68r7I/Xe4TJ1
auv/mO36AOedb6m3QGSUH5HR73MrC276GIx7vVKbAyt179IDPDtb4EDBnZCSUnwWbx2EewdLwM5X
zQMzwAcPg9/ndECjyKGEmExybM3gPc8U+27bVEPhrEWbmf/VrqGI1bP1aPnMHb3BAsfoZgA9K887
+YHv7UMP9TWNoW/PknmnqwGvom8ad3MdkzZl9vEzzfVjjpvuTZ2Rb0Io6gX70r+txSEKqs49FujS
GVmd8SFeNot4jpmP2Ambdfsy9O302MbLyE3JK4P2pY6Y6lZ1ei4DRw33qcNjBBN2VVrWH12fMvOw
oi9JqqNzaBbPljHapzGPWH8vG999mL0OHlqrxceme0mdJrmFLA9uqe9EB6OAAAAbO7qzbPNFDwzY
G95Ij8LCfQBxRXwvPg5K/TLrPsE1YjD0fwTOtOwiGDB7yUhDFQaWaFqL1xUIzP9ulI58Eebll8LD
LsMIkdTyS5AaY+a1hFnwa3CQPV8SAcqMxbZ/UyoMt+BIdMfEg2Md9KCxpmCYWHH6nEto5B5B6Ssd
tbhrzOlZDecRaodvH0ZUafbTUkSmYNr3Jg/LTF2AZk6YwivpkJ6cNdBFnlncgci4DBOMFOBKj53Z
vSgt/k84PCcHvatwABTMXLgQ+C3wZ0dnmHI4BbP7OKaaxlSwy548UnO3uKm+zMCNPvDaAG1Y/BVi
7v6h5njBeO1Pt/Dp3BIlcJZQQT3rrHRSOpTjudqDbCY+YQCsPOXgS2s0wAMmlbJVAHv6IAWmOjdv
cpli1t6jOsivWVwyZI+dc6itGHgIKQVAcMW8L1BMi5wCd2LF3mOGZz4MGpTeGqCA0gGsShr+HpIj
/kNMgPWSzOGXECk4xEdPU+CXB8fBaHJBzh0AaB8SjaeL/m+qoL5V/2Jd0961Q3aux5rPJKjAxEn8
s4q3LGFHqIL11Qn/LPLS+IqEPIqc46ueBNYlHZTXmSDAQm9Vz5W5GA/E39TOuMTeGJKtP3jx7GE2
bz3GpNL2qY7KaKvmCP8ZIMbtO9fUp3stjd9HlVVqWAXIKIZQhheTpspH1yZp+HtAgb6sChBBVncn
m4Q3WK7SXoUj0ulXNzjaG7BdF2lsZWIhYDJOawuuPk/75lCktvcMC8B5Uqf3GQTfswEYwc4D/G7j
5GvJxAD5yghoZUkyVYpzqmfM+coMgKainJPODZk/GSnwF+uQB52xx168v8COKN47s24uI2yRvRR1
vK3BG9fWLmyUBnPdiv+n7eyDXgY/J1uZzkWczncIfzz3M2BvE1PtpwApl6eg0Woyw0hhOr2THq3a
rs4lNHAjgJ2hJEjMZfy8hanhDkgFOyFJxiLYOfOYHVlFPxnEORjFD1n21IWAxfC0ese0rL1mC2am
XHB1IQiLq+k8RQtutDYm9QowIlyQpLKZ9OiLohj+Mf5vldRL82x57epbGXBfvRY63S4rUrYC9Gx0
kNNaXQUH/zSpBhPD8D1uQAr4b2MTpKcAOq/dGnCLhvENoXLUDfG8W3U1BCMkuKHMZMHgxg5K3ov2
hhzo/BSS5Ph9cpvgBi7Lmo9MVvklsitvtFXBJbvIbjITQYKFxb831AVoX7fVURAqlfO0QAqZywIc
6oFbBw1eD/4uUbQljkBtABbrSFblT0fJDwkery/TT7MfQDEvN65Zrih7Gz7R1hJ1PgpUUSrHOZuy
i7TEUpM7gywi3uxyrF0uInu4uU8728nSg/zKBK1pErAIny2ufuegUc+iMOJ4e0juwxUM549ueX6j
GTmXHDVqyQHLJpH7L7sxS2RSWhjfSTHLqnNYKjr+M8tvysF9BrhuXORPys/wgqcwqgbESfrq6JXl
TzkvHQM45stjXJ+wVApeCtf7mNUlpNGtbiz17ozUCp5MgD5W7K/0Bmi3ZKjHKR2Pql7/JXhg2QzA
qLsafh3xVCRHsmqwMSOqnJQx3m2OkvRecV6hGnzrYS4evSbkidpIiJ7apHmTZ28n7tNA3Oc01wbD
uoWL+JVw3JIpK26pw/KvxVkY0OR/HhrYYR0IdRMc5HHJ05A97DlJ68qu9AIr1H3yyt3OK/r8hq+j
B/pMdpcNRAT6hnKuNFZR6AsmM0AEYM4pK5r5+NuunO3gSAES2TXy27o7pz1oKDu6yN8bm4YYdXOI
2+TrPOo3uXPrXYJauiusdDrIvZa7krQF6/9WQ3xlwQDIM5EzZE/q1u4gZdkYKY4hTRcC0UT0cehe
5cGvXVNuzdYb5EhN5HNXgWE/yK2QH6n3NfenDQp9TwSdWa5VfW8X2xDkLtf7a+ZOPwO8Mk4ZswF6
3ZtW5S1M2/CUzxCdW3161ZehQz7bWWw75zmYQQLjurdToXOihNugJ2QlefF//eHffoPsYnsF2V0P
9bXl+vRQk8lBmhj6QYYA+b53yI1fbABZ42sKl3e9uSuc4re35jdQxec7aJDGKyJYk3ODfXeuzcfY
Db8pXaYetzvMIHjTHRdK9za4qP1zhonlSX5L71dPqT2rJzQa+3nfZOF9O+gKMI9lHFpeazlT9v61
zuvKGeGAMDlIT+jj9MQUhqXL0hH0EWknE4711n2WBnY108DU9wMSbBfpwWNnDZcpt1iWVMfcGTA+
chdw5b/+XbtIr34IVtjLDeAKCyBl63tz/ODqC4DRKOx6kbdheFuGZelJUtzqCqI/y4hk6bNz9J1q
ALOSPjuBwhgp7WWzva2/ddF1V47PlTdcvMbcS09YT8FW4Kx8aRsSBDIWsmBvzih0X7c3fOvLUifF
YOmFat+fGkB659CJTnLMlM4uLbbzP3dBKctTk731HCmvu5+OS/FT3dptywqv93XowVaOBH9qXgO4
crsUeEyRAnLrbRDOy4dD9yCaBjoL1Uk/4UNBnp55gTzxwdYxBnWe8rl9cZgbsD6814lYzGqxa6FO
5IBShrq7sxas6jyWL/ngdifTnJlKNLp6UIOC2E2PwMyOBO9JmAVTvthFmvNQH4KofHKy6rcHL39V
+sH6Om1lqdy6ydZXpEkxpO2lx35QOqNs6mW4lj09gb5kxnCe5O7LRQrwjBOYFbpd70Or38tbAqud
Wtn9rXZwjT9yCxElWbdMuAYfIdX9aQuXIuSGdbGSXomDQw2JF3zDmOgfUQ/cHRmTo9xj2chjj5fp
CUK5rJGn9Hs+6TcvNrKTOo93iVkiUOZ1FxlkNEbtFs5uiXruISyC9QtgtD8h5WdXuaA8edljpG8X
NowdDT/nwXvGXs5dMct+Yr/5eJ6dcukR22Cgaqpz5bzt9+ntqB36CeL9dhfLzGEkTZbPTOZm1sG3
oAsJqQRewB/gkg1m4h7yo9KE3BqUEwNdlFGzjquOmUy2wOtW58l1rhPAHPK5Z+iRaBRH9j7DMWyd
Xa2rqEgLCnJuurYOwnCpH2sjMU5yffldvh2N11Z/mo28Pamm8SJPdXu0spd33Y/YmKLdWBQo/UMh
/2eBtg0cinz7pbxO7FieljjSsHwA43/UMjuHnd/mwwOC7OYFaFp1E9bOEHXVjb7wqwyzbH2+8iS2
MWZ7MHyg/06hZ5qTVx8sCNLIYmD5HasFL4HLCH5AIfBYcsvkyUi3DlRijxbwYL/AN+S/g7k02Eb0
7UmuHXoZ77ebsB2VPWny/74Uc7UR9tKDvE8yU5AfI8V1Lr6VZW+tnCNsP5jQIswgE12lsy8qHovS
RP7sOuWSXRw2edXWXfLa/8Dq1w+l/M7fZhnruWXu7oEF3JMQxB6DD73MX0mOELqW12QukIPZB5P5
Da0V4slhn1yKJgzVozRfd/3lCxoBBsE7fJ3HSU+VGd222eqmOSPloKEUqQETWyZh8u9smxUlKeXf
5rLrry/nESbOw1ig69az3wBPP9lkqeY9er0FSajvrvwQs77prq5e5WbLpE72tnu/1ZEIQvM6gACy
NZa/vhW3c2Vve4zbge16n86N8o8OoQ7GMMZMGTiRcANbJGV587jjCcv45fj64+dSK3aRMqi/TSPl
Ea49b/4rgGh/le4a6aoDaHp5BmHXIbkhPeV/78rZ61AFKKe5uGV6+EwFCWCKbEu4T5wQIXjI0e3A
tgaUA7LZ2klx8H8MWp1f11+/9OSV7LG9M+t8Zu3MUuvpeUf+5L/vneytrWT3c1lOWq/6W6vPf+Dz
WYpGYqO137UZqVkZV7bZg5z7v+q2JnJ0nWfL7raR57EVZU/O+9er/rackdbS8NOf+l91n6766S8F
y4CP0VzdhTD6llccD2dyFdW8rlXlhZcNoRTImdCIWLwvYbZts9XNGZ6g0O9oU7UGu2sjGW7l4lvT
347Irm8GIIRIwa89Wl6W7Y3/9FJtL9D2oknddpqc8a91n077X5dfX9c5X8j9RQzabzy4OLQxrV3m
wvLh2jbrSnYr/xar+F/NP9Wt64nlsutfkOt8arP+hSHx7jVl+KV2XriXoUHWoLK3faNlDNmKsrdN
yLbGn+o+FaWd3yMY0P/QaiQRksKGyMfLSe6d6a104XVXaqU8E8pmWZ1V2Un3irdteAdMBW18Kyvz
QiOXsoz8zIUCIkpWZrlr6MgPrHbey/BA9B9J1gZl4H/oauugYavEEGR0KcoZEibibwd5krLZhlsp
SldwZNG/tdm6wVb3qQttlxmDJiVk4cL0GtTZPHSOns57Wf8mAAwIFyXje9AO0Wl94+WmbJt1WN3K
crv+tSgHtldXigGBlH+Gbyl/uoLUzVkCdkJLeI22wX6dWK/H5flsZzZ4lbB4y64WgRFjiZD8tnLc
msm5spGJwVaUvU/tZBDd6n77x+XIp1MGr1KOs/EAKvC5hkqBa4C0IFJuaCA5lg9XiSNe+yZDl58l
WXaRO1MmfZ5dZtXZNZljXeQJb090ffd/C2b+NlXYmsqePPyo6InorY3WIFfuIHpixBEyKTpa2cPs
laRjUHPRpkd5Rdc4pfSAcdbj5g95kf+JatVqcMQ6m9RJQ3Iwz7NrgkQwLHFIa7KpG7KVu63sW4GC
/llo7cpFd9iZLQzIGJC3yIela8HZ1P074WxbJAAiFe0auavyXOoMKpNeFe9lDM9E+OT68oDnFtGd
do1nfrr9clN/e0Tr0nW967Jmkd31NY9ITs6eOR3lLsuf3TbyA7ai3NhPdeuqTo58JnNuLeXw9i/p
Yajvbaz1dtgYYhUX5P6XrojHs4EQ4FGHMUsR6hkCpMUVn0mOWjq5M8NBpmc56nnAPPUkwbupDt4i
LTtryzXUpM4eyqBud9Jq7rLxosyleVD7DJDeMBS7JuJVl42Xuebe9gB4amCK7tPEPalRaOVHJIMw
XGZlfyQqCWp4cq6NHjRPcLLINSMaC/E8c3AvitX71B/fF0T7awAp5RX+TX1ANW5ElYOi1GUIHmUJ
6Yl6RAUitqv0NfYclAXN7mGK0UJwgC2cdHL7Z8/y5+e0an7Ad7z0plZ+GXMTV63U/5aXTMlrfOBv
fqCCFM+a996brb88ovVkdv2AhIPWoo4zDLugqeuv9QymlyV5+aGrqb1HUQd4VYRsl1ostgAmoeQ5
tyr0m1QVKaOYJFNTguPGiLF6HJcjhJIwExhwFAgT7dwUdvk4T0n1KHuyyYrCQfcszxEWJghvFXFw
KCvkh/xp+NMkeXZu1UXKL1MrAzsSlDgOSwB45/qs3OIiRvVahfBp+BiJqigYHtqsABPktQPr4aZw
byA1SK95BNtbVL+mfoqeh2UD0SV69tXkG7KaylWqygyTbnQXUeUqED4zLLI1TvDcoIb9rJIJfU4V
TdtP4xiwguBAbHtAq1Kbe5ljKYqH7G4ahu5RSzrvaV42dQZsz6Zvwa6mxXYg1LN0r5UOrmgD2Rlz
wmxuHHV0Yfy/pySaH9cSaA6Ufx363HZ+FVneEyoz0b4K2x26p8bR0SzzME1NjsYbYPrC0Myb7QB1
BtaqHXRbT9odVvDIYOAAXnpheV9Btbtvls1WpH+ek4IY6oC0kQ03rdRv+Wymxl4zDe0mm2IK/lNZ
9JWynzxY7l6YEmxG1OC99wGMuvbY/5kM+R8GqXRw4dD9ebdM+MwgE0ErFBUqMf38N+nOr2Ge6H9O
TQJaAUGc92DMgF2jg/U0a+SSrSmx7io37296H7eXNI2LRx6BBuW/VV+bUaFzZan5oBr9e41q0IMb
JU+DXTVQX5X6Ne5JHDmIPR6lKAdIhX4gv54f63HXY9yxm5bmsZZiyheD5VrOI4NNlaNAu2XMOPx2
spV/c9LZvJNL1Y2pPTpeeIEchlNnhizaiQ9Oddh+QRskv8JwTtbr1sbcPjVde8xVZG32PhbLfZC9
YVQ4E7QvGtbKtnkH0aJ5hXvePxI6vkoJo932FdM6yFDZiFjT0kLqHKP8fFLivqsuely4BgLUhvZD
xGLZVWDQ3aOf1t/XA2HlMkXtRA44KFlckcFMQLNxK3RTac+IbWp7KcrtyVJ1+VQ5YMKW+2OPI0CX
apnoxWd7/LX+O2mS+2e7qOGcLfcPwWkQednk4U9PnxkHE+UU2ZVNFcww3Ley9LaxRULyt0o5LEc6
yB2H4QngDAi8AJ1rYvV/oR/KoKTXf9R1EF56ewjQeA+rb2V5kuPxENanVEe1qZoVh4C14uIWTjzw
2gRRcN8tmyFB98Q1/PNvB/o+xU7mS+Db8REKQ3xXjhkehstG9qTOZJVdQApAUS3Woga/wX9pKKes
rbezuxFzwP+fU1J3AF+haufPl2m7ApHbl/GxVIkG7j/9Omktf2QqSr25T9uFR0Ha0bRaGLAoUj5E
yyZHYOJBipPvo1gY+QPkdTUmuL4cLlWUy3dbI9nDQe+OD19HHpmTY5eoSlhWHp4Yk6LcnC8WUHyU
peTop1OlKH+4RXX04iAEvp4qf+23MzLdPHYlAI3PB5ZfNZUxZMeXubD/SLEnBbk0u+ldO1XpnTtG
AE40lDe7jDyjSrbimBSh9qaW4XDv6vX3PNTU/8PYeS3Hiqzd9omIwCTulqK8UdWS1w2hJWnhvefp
/wHqbvXesU/EuSFwRZUQJvPLOce8741cvleD6tLygL0wNo3TBeggb79Og/9lVo16NJCWPFkph2Iw
pzgn0AyewlJ6xo/s3y0bReGfvTwyrss2lMLrBEPdr2zec6ie4l4RD4oX5o9KvF924Z2T3st1jf3y
ElTJeOp8JTkP8wS4n9o7Iq6YNerJ4ZmNGm9eXPbBaMpAjmd9yXFPeqlF7RLnUvKU2hUcbUVrVsui
1tX9TiM11S2EDhHfMfS2+0XoFegifVDXIYbKp7ojFkHGr7ed/ZVPSMEK10g9sRuIzLwWxvCAhKZ9
1Yv3yaqtZ12ymkNahKCTDLV9rSeEFLKpZ1cgOrB0g+6PbxrNK5It1Z0iUsSN2ntQEJ/BsG169J7M
RUGznoiGxS/89ypskX9t/K91qm6iik2nU9Hb1Zq8tgLCnJk/pJJuHOqkHWFud/mDimP6F9HvzrJR
Qsb2gALjGSevfF5WGV7N+ILVF9tlcYAmsVfsMV4ti1VkievEKN2ytByx7eWzDOtNxRF99McJXUKu
B9qxghWDLbryoLAZ2Zmie9S6aPHAeoKWXZdebx6WLV3j2Wuh9DrXHWknk8eTB2BM+NTJZbfC4xMe
lkUzlA1kCmF3XBYNgojIgVS907I4SeO7xTv/siyNXXrleZ1dtQh9jzf4uyDspVuSNvI59LARBx5x
VX1WXhH6rMFOdLfCbh7jqJGPiBX6m6o23CoRVPkytk7LDst6uIibQqrSy7JqmQgoR6GBgaFqVQJX
c9JjU8O/LbtH2NGumbjVdb6xWqsksLBagzEvjsZo5sewxSw3w4KLoyQzqdvSAjMrj25kk6KlGmF9
FygmUeCj/gAhLHmV9dJew80sdssiHh0k9Wr+VIgBJKXWoSWYd1O60XNg+qGqyQbSleUGoXiZvKKi
TrfY8c2NytjHq6Frx8yS9HsRpOa5iHUEFvNuzSh/jagl97zalDPNOoU0IuaseTIpibeiglej3/17
3c8uy5wuNV9lpyrb//V5tUEA0xrRXTVM9WWQSuTSuQX6DlWX4E30lcneoxh646k2B/hAmZqf0kAz
IBuXCYq4fnruSuu27DpoyakKNfulqjPZtapIPyeFTQBLVUFLgQv7iB3pQwJ+tY7ylYVs6CQX3FTW
EL23CgIxXbPqO1u0/kEyzHgbJoF8D1WlcpbDm9OLXNj1R8u4ETIiEcFhHLUdNdsC6m6h32wD5ji3
uwnYUsmcOK1yyLgwqk4Fz9STUQRu56nRoQJO/teG732WzcXPWnwkiJ/B+Lvy5MuRu2wP0D2elqNF
psVKo8ROWJpi/724bFZtJR423Nrh956+ot50Eetb2ejxbv8cQjfF0UBefjADXVonSq4SS9WbOx29
756sm/qkaMLcGHE6XkdyXNyuketH7kYZ6Y9lvtF2vsHmkf7U9oPVxzRJh1zf3O6NJhcfeBKBRQqe
81x93LRpbGJS8ad1VZbVJVKbaie0sj+EVqOT7usVxBK0JnwsxKo8+HBmqgVYLK/zXiN/eIxDIX1J
KC2/vyjNFFBxuf45Jv17IEnmi2LUKbRjZboPDNjgNFH8OyzU1jadoeKy5CXHLon0LeWA5M7CCoTG
udapn/EgM7wpeOUB/Ib5UPpUfXKQUSfRwqYRHvuW+EohI6tt9+ATzVE3v7oWzTKc4vrBbugTtl2p
3KHbaJHnkLCE78p0Ka553k5VNTKoBnNGGshJepyUNj0uc6ZZMQQIAuHcxmBdyK/5pZi9/ZAl9osy
RtJZdLbNOQDfWwVJdVgWWw3yXGZG7V6NOsBUCu2yfVsgdctry370MaQ7ZR/I564svMewml5V3Vcv
y9I0K8BNVb9bdrUV8xgqunddloLO3zZJkfwSueo9ehNjible3xeaaT5628FLzdeIV+W2GeRmaza9
/5ar26qvjLcCRRaROWW16/0+fyHmbtXpofWLfuSJkIf8UnkS8Hwf80bbBYrzvW7eEOaMOJOsOztZ
hi2wo5GbCPCaFmpfS9yhDkwtMP328WeHWqs0tzRafdMTKXhp5wkXxujWZCO7y+KygQHb/FJPpG0R
WX1E7MQ3+22JuoHAUYfaXX7R5okBivdoSdo5M8vpF1WAl7YIx7cxnIUeDX4OOFAg9xL1JZr68W2o
Qn01zOvDef1/7m+BXPrZ37M8joM8bVX7FsC3v4//s/7/dfz/3H/5XrXscW7bYi0yPVr1dNhvRT9W
N9UU6taY14HLqG7LhozO7/e6ZRdAkfWtmNf912d5c4KzkuxtpPJOXCb67La0y1recGWkf62TiY+2
M7H52W3ZOES27VQVfgO/uJPSRscwiedrUKreX5vc624Hx8ZNByW/WyaD4P+Vd0+qo9TlWg1i+eSX
GPF4SC0LENrlUzNPlkVDkzDdfy+npdvRXYP1+PfWZf3P4vKJZR1su2MWImj7WfV9pJ/lhIfeNFh3
BafrvSP+AyKZ/RrjZ+KiKrK97eElVQfz12h09rsGgI5qod3f6ZZF4GgMbyVP5JDRV9zEGI/3dSFt
NNWeniEy9NuWoy7A0ydsWfvlO4IUOV9XNvqZJGz74rUKA13zsQmvuFM5a4/oRnRSBzRto9bNcFCr
AGb3Pwk73+E6epBjzqXztWxYJh2s7rWFyAonemfuRSIK4DqNd0vNWLoBiG5ddWcTIxZPE0wXDXYM
EHJTODRB8MVEQ7WVyrTb0vkDi6/9KUXzBmKkfw4jkuDjtunuwrpTdnLUpHtvSMQl8FUyMaRiekqC
5A+iw/QPHw6Igz9IQkDHIvr3Rp7MVhta/1LmdX3L54km0zwMcnCJ8w6aOluRaiQbelNclARfPMhk
ed3beXtZ9l92I+BpTWjkSAAacJp4zmRHMk+WbBfffGAda3IpkyvQIQIidILRtFYeNuSgVRfdb+Nt
ibXmHKeYKrRBTCfTQlmMO944mmkf7nNQxkdbhPqeskd+sMepP6TlMOwlOSyOqZYT7ON14SmuPRBP
vWmd4mIk67WiSBK2sbeJmkYmgUGuNpadDxhdgS4DgOqujE8U6yQy25sH7QluMNpBnjiogcquu59a
on4Idx4eQh08ciucrg0oSvm5/FgzBr0KBll7GiwLljfc02eyZzqnDMfh7JFDBYI6S9xyDEJIWPDj
eDdh+PCS6XdcW2uPPLIXRq9ruDbh7LWfwnu0pH9CQ55+S7H2m8Iv9nLdp1DuW+ombXg5e73YdvMR
rIj8DnRgBREPAx0qYwTSicTkd44uUW3Fu43WgC5g2h9how7XKjbVmcY/AV2rzrY+tqCQuQPoGRW7
tFYAyQDvGy4RtBYa5cMuE1L44Em2eTEV3LRLEHwgOix3utfvuqQfX4RB30lR/Acr505RxiwHGyAP
LyECwLVf9N1u+ZQaxftK65VDZiq9Sy0xP+AIiuiqzspg3SaQw2uc71ViBIi47LLM/WulMW9ZVv73
lp/dh3ThE/IFP8dZ1pWlhQ+NAbxVSmLgRS8aohwbqX1qCbA8DJ6cgq/glKTwtqlb9jg95kWIdvZ6
bHJyLudFVYyYloSe75dFL6kUB3di5BDygEnOMOkUzBM1C8h7KsRYHAc7LkmwYG6Z/OyzzC3rSBpn
71pFotRnqLH+Pz43AYwqMKj/x7GXxX99tUmOwJ6WkPOvdT8fWb5/CIvpkCYv9RgEDzxzPSePTH2v
engruky7l23T22p9IK2mjH+zaefR1Sjz3bK0fEho9n3TpvZZ16Ud6KLpYrc1lsIma567wSwdrTf9
98aXHjAU2Z9CUTaZxeMADvjKVzI1ZAegvG0a/aGYcQcdJPpdhlXEa6duXua4+1Wst8WZOvdRBuJ+
xihQnjOlDDbgTCcnFnJ5/tmwbKWB9dd+gkievDFXcvuERIbk5vkIy0eWHX8WO2MwHbOvGLP850v+
69DSEOMXUr2nBI0qwMz5S34OsCwmvbxj8Cs6uFYvmad28AkgIjqUxBepC7CQqOZVQHK8Jsb89FVy
FAYisL7X4fQlUimxdialgrMpE1wSyaD+vxfndSR19+dwnizrkGAqa3LRGAWZt/5sWPZb1pWVnG5E
TyrAstgYWrYOwcK4bTRS3i+r3yHGBTuXq1fFH7G/dcX4ZBZ02qux9u6zKetcpGLdTW0jaJjmkN5Z
GlCVCIjbedS7fpejqoXgGKLZJ7Zqryc2TJD5Kd6bcnjJErncpPR1rzKsXSoGVK8TvZIorOfpI78u
WFHztp5jAwKKPgnxRqboi1cnxkeheweZQqYPCQdfU1zFNKUf86IxwPdRZGBAo/0zjPbJy7L8Q6uj
d0lQpeZpiYAe1ZCud6RhCVALOkjPdEr7R6/qa5jmdCCWrYMZFMcgxQq4bM2I8Dx53VQ7y9YoCVIy
L2HKLVvHxkgulSTe4vlIjHhkd0lV3i/bImFRcwK0RJs8vCsaWbpEJAkx7+tTeLfMLRM59V8nVS73
P6uWOdJQAzcix+f7Uz9bZTM1txEDUc6yzqwDcJNWje8UOOjqZ7+f75H79FyL3Dh4k8q+U0QqFU6k
+yG2C4aIPAZPlEQ52larHGV8VHjWQ2WbTKBilg3LZLCgBq2keZ9KksZy8/MZxZM+iqmAbPfPYf61
i25GeMiWg/8crSOmY9WZY+F+H3fZ7CURX/GvPSdDklbEYQlXM2yMYPPhpb7CIoiD9V8fXDZ8f+Xy
A4NU9ja2EE/f67TlF/x8+WjHXIKe2cr7Omjc//k3/ez913GVz9SH2/D9G+azsMz968fOP+77Ny1b
vr+0LdK7CLArVvGt3ljyMZ93W3bwREWZZ5ldtiyTcTn9y6ywWtAN/W+bEaGz1PYbWhvEqQ31uY7D
clURYOGHWM38OnvX83qEoYemsZP3RuBNW9Nuv5Dljm4CWFEOPzo1JjpSGORR2PDB7L7dB0nzWaWe
vaHNdLRAmIalGrqKMc4oW/vDkIjIjlpHqniQA5oV4PAtmxpjTbqVVcVP9DN3mPAeRd3ZTsdtB9dj
fKi8EnFx+6j4AwfD5gcRO750cn0yI/yXJaonCjrrhOpWLtT3IO9PEqOeY04k4giCoZgH/HKJQYcY
v+8OHzHdVDs+hpJyq5pYusoRXd6CPKNr6R0FbRHi5eZV/dBhk0ri8/c6hRAXZ8r7dP/zKZ9KnptW
IJfITZWuywY8aO/NhOOqbDqsnNN9Xd7XieivPQ2hxqxgoWd0yfsJyQjwsogf4j9KBSErJOQQe1C2
JmSHZnAGrKbCRm+oJ5dOGUgAmydj4t2qHh9/mh9Nv9dR/TPJqRav8JgNGzWHNbasyyAwbCdS1iiY
/r2unWhIgDRVtyUpermle3fpPAFHYRdmeW0McE1JAxdnoA1zneZJmGjFzhrN0VkWeYJo1wgaBYah
+nvVz/raEM+h3miHZZUllSpcsmEiLrTO18u6ZaKpnsowEczGZZd/bYCYp4319xcvq3U1Z3x3zLP9
8sXLOi/oHcNuNLcZK0as5x+5bAxjOTvqBgDCeZVOWf1impLb+0F0y4t1jiH42ihKeGPM/M8Qlt6+
V7QzIPLkNBBWdV0m1gTrH6yVvvlZl4xdRogbZP5YliIJS6OnkXndHmI91q8U+/Xvz7ahsZ5yj/Sj
oKlXWWbRafMSMoYmvbC238skJJWbKk/ECp0v24NCV49z4zmqrbvJpnXQTSVjRWUrrrYdS3d6ePTn
BS2M/poMevXaUrU8jCKZu4X4fUj/Q5jxs98QQzlKJh69y4FMOTfIrgivBN61lyIf3e8raipCH61x
40BFru/yKvVvgiLZTY3y+8Lzh+Oy2zKhSaY6xAIVu2Vx2VeBsu7qJcrx5VPLOhwVCZaE+EwfbljZ
sm9fk0yzr3C5p4OmtW++V0EJmderZtqRJBU5XmTh/F92g4C5Z+Q+OC970PK7yqGiHcOJ6y8fw2Yn
+bZxxSxqXkkQK9dKYJFlMEzmddmgNMA95YLBmWVx2QAwRVzKhAYjyRsS5NigYShZ01ZdyPM37vTT
z74BtVPCzGpzm6hltLFGFBPgLINbgRvCJZ4lXmsmZLSV2ZTeRrM1yOHwW26gnsObaGq8oVpM/WCg
HmppCaFCc5bJMqHtMpGWRZqnOg20NgqfODyJsBBvJvV5gIf/mpsX4es9Zw1ZfmRr2Ojv5mgVj3Do
wzJHXHPK+PWhmV1C7SxhXOaWSb8IJecJnVqEk8tK0LXt1lYZ8R4igC/5+BB8C69mnbdMs7t6kdWJ
MktDL3Y2PvxMaCNjdViW08X10In0WczGo3Z20lTzTyCbCOeRsfiP9BKwGzRIigJwdw/LRC2bYSLg
qJr5G//Mqon9EcYqDIw6A/u4bO66CYfoMhuBnQH5H0cMcwDOZ9AOyt73GbNGIkhiOCORZTCEuJzF
783AXo5zVWYL+4S4Axxm2BfEWho1CYtd+zW24tODFpHk5XYg/svVlXufXMdD3nYvJqf1GBIHtmkU
8RaMwl4Ps6o25jC5feSJk66Xv/fnbC9zy3+AMaxgLXzOlURK2lFuVbeKfbFrCGo7GFpe7A06CXEZ
VY4kt9teGI8Jf7WuDzj0MXXI/Ie5BJSKNrkFkH6SdDeqMDHPprRsVlyb8z9rmUuBNqxLsCC8dzvl
UEO28EuDgS6tgMQXJ8PpXycGizLnzbBrEIqmspKk1KPeT8GtDPQPkQbSWtNPeV8Nhzow+u+JJsLh
4KnzmUvHt1RRywOW3/JgZyXQ8WU2s+xOWS+zS/TqMrdMYtMrUTvZ0DBm7Xw+x7EUWolBh0bH/7yw
CtvM9mEKCGD2iM5/5jJZ/uCfxTbVIMso5GZ6s4dpmjWKy+nIF8/pMttMFLyy1Bzdn//Mcp3+LC5z
ttITb4WBl4d3DieQiTbL/n4meiuCbSv0Yzxr75frYJmE82LPEMdmCuvTsqrwdMIdfIvWyBJr0C2J
BobU8f/t8vxXotQV6aNahgdsdo19z5qt2u9jIF+Y5DmnMx+iFMQYLJNlMQqhECuh9KeiSdkfCYZs
nKk2O1JRpGg4mlbuasR0NfkwOn5KtG5APrUrWyW9GFX2ttR+Pu1keFCKGaxLe4Tc2JzAOaz0I0Pn
azXt8I3G5zQvAwdGGQOlUxGcDLQwZ99rV4y3104/ppdU4RWR2aXu2lBWj3LZrHhkFAyhU1ksynYP
bmDu2k7yDfe9upt6EoQMi0xa87mpmmwjGIRBxd52ZLHU/iZsCKIkCVzqUsZHkAm6vHB5aER3QlWM
1aiM0tqTGmJhOnUD+x883fSoiWSfFQX1OyKJwlq8ln1JZuGYbMAvhWsdo1/etKfAr2SHlyPO5CDP
3RpDRtCeAL+iJ4kY0pVkhl79iKIKXqoVULZw05dzRnSjocKlRMHg9Goq1J58Y6t2CxAVtUWtsRv+
1CYnxupsolL4/NTZJ3+Mo1VIwJaXRTJcUyJKQ4VydScDvtXIPx8JzSy7P5GHI1tGSbUaJt3aerBu
pKLZNWrASYBDFwqDMy0CvOJ1L9DF9E+2NZcuCYKkPVZ/mry652eLosCOMY19Fm81acQILKH3b3tp
S4tiWjH++EbjOVhbI/79QjJi2ETIdKyJtqfAm2OBR0O+yR/uZ/a4i63bAAJpx4infEJMS3qGRQKD
nPGPLnDp4plvfYDBlm/JZG21AuYUrqdA+tN4ZMtUw3m+gtTIaM5JMH3pbFxlNS/Kkk62ZHqXXG0/
yhQ6ksotulL6jrCmsWe8MTBJzJEj4VIQPeVxTQKugU8MB7ebUE7QBKbwKZaTldHMSBFYy86gNs8e
7wsXyqtDLjP5oClDOBbfZZR2CBNi6laockaIXvq5LaVN6tfebYS4PpXW7yIhVc+X/fexkzaNRUew
Vzp3bgB2hhYc0cptdDv4lOCwOvlANrEyTC92ScGCAqQifZlEJMI10sK9plDJsyP5BnHBWmlj4npB
9zAq1oYgXOQjAVIsSciMttJDkuKPuFTazVQOrTsGSbGRrKdAyjJHj1JvXSUZ9Zku2+iGlJ+mgAP2
DZXBUFHu/CFqQFOO+1Z+p+cfrOzR7NZtdV/HRLVW5HVRz18bdvGqNB14FgBJlkbocdM9ocjVgB1F
wYoUz9ShNaisJvirjk1gqtOMQ+pEZrDThSQ7HcguIxJPgMRKgUgSzFdC+6iU3SwifcWCGCor7U7R
fJ1t47Nvd++eX1ZAnfLPaHqZ1Bj4WhJ8IM5N3Vp9JELxsUMvyagLtNT+aINMncc2mqG1XGptw9ia
lMwQARue+ofyDQgT4zXq9Us+MGif2Cehsluq9GdNpvXPMz1ad6QON0V98qaWANls3BLPa5AumwW7
8TfJ2dSrH+KsfVNaAuXlZryKiJZ/O8243pxCINHoDPQJntAZkMkWzTBgQ59rYlXlLUCw6L3jJDlV
QSiwpEn7YqCRFQilXDVbzr3sJiYFfyIFjlqxqVLdu5Ft2KwZ2olWQ2k+GkPqalnLg0ACQ5skL2Tc
J65iM+BdV03o1HX6jF4Uk2NDH3qIQ/KSUG8aFUHCc04syuhhXUvJEzD/G+g0y6mfOwMCXRnG+O77
vRWqn7kUf6ah+lGXGmGBFWR+mT4UFe5t1rfjxkoZLAgVtOxWgo4oGP0XhSrokAL768f8Xo7KSzkX
qrJxHoj90mqT6IWeHxwgla074cC9q9aDZMx25+KuCyInzA2qJbNQt/SHfa7wUkjRCBnA+2C98NQ0
/FWk7Ks0vDMRYjhFkl/SOP+Taua+LI33OqTjNYhrYCWpK+Rkh1CFepDXkNfSe/jqrf7QkGbmg6p2
SxTo61aLIPL0XewaEmn0qtSMjqRng+tp0ocF2SjwOoToobYWhEqpjWlsx6F6IOaNYehUbKkCbPWJ
SmaQPWaDvBGkem+swEA/jGYl1LnMpPzFlvPo0K38wJoZYr86LYA2njyNU5O48GfAhU8f+WA8q/l4
64yVmhrlxvCH8wSaMzYgz9XkTyqGcc7BWFt5DWcwVxlRE/U+9jxk2sa2DyXXCsm6fx3D4s32kwej
aE+DgaZR7p+CJtnVaHDigWsiauoNSDbQNN0pAByIoA0wWpXoblzQA5cqV6u4P6HK68murPOeIu4I
Mw4+NNAAsit8/W1shjeyqVPHTKTH2gJk04Tqa53GHz04Pa0cXvGXfSHbRRerbacu3LcifRixka8S
Of9VtMDLQzhMXYyimvNxLwgR2+YMA6D506gd1dOWAUhgavXeb9sbmUZkCFrUx/vG/KpFDZqCNywZ
20S9ZwLkLwBlRxI9kZdyBrYpOalNdotB8zjK1OtrYdvbwbD3r2kNoA/a0D4f9AbefoxYfkQeEZCj
SRr7kVCM/IJvGAmfCTZd5Y4sPCo7VIUb/UNOm1Ms9y8tP4qu33OICAPSZ/JkV9KRJ9894rLCaVuT
U+9fFJLpc13dNlG/G3JvU+/qPtvUnBYeEvT8GTscHMb2Qtr/PShgs7iEVKl2DXlqck2w2GCf4hzW
Z6vFjKdkmz7k7u0t7ytJiFCO0adlQ/VstM1JtZtrayUr8hxuReO/6Sn9RixkRDf0yauJpx4+ad6t
GJoh5UEQ/TlxbTAiADY+o9lQKT0tmmFtaTIC43Yr6GfsbXrLeXoherSiHRDK1Kq4Xdpno6GoPCXW
4MDhuUuioXZKEyKgLBAcaan/kBvJV9EMlZM2Se+WdktiJKbDKpD3nWz/MjUakWMAOTvzu6NW08ou
Wu+tbbjvplbdGMC8zbo7a1TvIKfELog7Q0oYDS09UKJop0DuPsMgROjkU0LTqB1WncZJNjmNRJ5M
PNCV1G1V08bwb1lOF/Wpm97XKYyoLpbkjarBbKir8BcB8I0H254XHC3Jm/0pD217UgCR0RvTd5bX
PEhiBLtpt2+igTQ+SiG6l/atqu2N34EUrUMyiu3YdhNKBBUDHAnCeDeTJW4eGmGliFalT0WgleWU
inW8S6fO2hMy+WyGwHt4g7dd8ak0tI3Hntszh68ThSch5STM9TAUIy6XMvyl8PhxcSehaiK/ZwrL
kx/mfwgZDRyhtAwraY9ebRFUkv1WINdZU4VLQiERzAst8jmzc+uXR4PGot9kl85m0JB8EVBXZwxE
T7S1nywGLVa6P2dFqMPHqNMDiK1uuFg2rxpjdGOrnRMGeZsbBEhFNRzV8jlWS+6OfmVUk3ynd+lA
YzyJHWHRBjMSdBt++Kejnt0c9XwmZOkDvLehf9Tzfq2o+kDDitCM0ITtYLRXqR+KfSjFV82nQU4m
babq2VajMlWWU0+DNui2mLS12khdCkKPRuD/hm8FOzVGsxcoJXcAF430h6Lfe5jHe8/QBpKBG0Yr
L2kBxgzEvXAS1La7Sfcrt4aIaffRKpr0c9XaaFPbL106ELV8CglmzShCA3xEexcXa6yM16gTYiNn
5SuQhUObTRCf8xnR/FYKgqsHW8GsnwePhTBpCaGBsigSOKXs0+7MQzCTSNAza4toSSca0uxXkYG5
xxhxhejvUQsCsutHMtsNdSO08UGVjVMZcQcGnOFYECrBqOSXbnqdmzQQh9N1oBjb0BjepuGAcuYx
QZHqkAtSrlOF80SU+AUnBrKRif66gVepGecSvP4sQeabtW0r6CEvan2UlI1B4JFj69K9yMWmA3A7
P6RyBw4qVqgRAfV2psuR/hHzYJO0I+jA1y7QfquGNG48tQOWjIUUoiHd0yQBb0eLULe5+nMJ7wAN
E2ITA/wrtPGbMICRFGt/NKPJHGOg3K9DTeK5SQlRBy+oyrfQklWocqYbk3LqSDZXiamr7xRcvshQ
Lo5dzKi1ysD9SFRRrCq/APalLlIZDJSa4spxrs8fWIfUiF1VZWDfirdCh0urDMPOVDqLdkBUrEDN
1dBTmpdIKcFRN0cp5GrLK+HUSfEYJRl2JOMAGNOdctrPfWOT6kuRwjGSYNuTOA61c7oYSNgL8Tkq
9keRTpGLkK3gMm1vZta/mnX/AUl0N43jylCVt3wIdWjJPYhezBfeUOnwSfpsxTiIXIj7LjZvbW1h
y4jSc2e1DKCUMgPZ9mukNyTap9qD1/xqhQyqG4YoCWIk7sim5w5Bdk50cRKKwa3rN+Q5MY5RyeZd
Qa+jy7PeDUL5SuDIo9qRimm32cYPxl+Bp3doAc0bAyoEuEQezObpxbJ/WYaESESdWXxpM6yaJqKB
TQMTfJ3vRmrujlBsiTl3uqplvCHYSkV2zpJHsHk2g53ejmtyVRWBth4ihZ5Yp7CrGmZrSTW0lXWo
fYCdFP3QLpANbrdoTjJz3Zfyi5QkDLW06tYbYO4NHmF4CRi00mxXftd8BCXSe13b076os4QGRm86
Oq1Kel/9nRzvaUnrUIcTUqpCe6XkncHXkIeQ2NLKQ5ublZqysqzoczSDl4BxynFs05XUwQaMbHXc
m+NzLsJk7anbRDAgneFDxYPqrw1yYHLRvsSZP1eo6fl7Ef8126hWvBAYK6kUKq3k1UnbCBPpaMSP
w8DbWyfVe1P0NDk6o2GYsGZ4OCAk2jZtGMqfhUdGRhwUl8YPNhpBIht7HI5FrP5OJAy7QQT5feYN
lc0HiqRHBsTzjYRGxSm549e2ZNI3tLmV+r6+ZOPGhgI8jpTb0XOVrhf70NlybIElToSEUa2oxvuX
eNRCwvAz95KTbEpAzaOCZCFPZ+gprHcBgA0H0ZLpVLn62Wtgp5JHxTAzEreUN1ORduY0UD+xUfNo
xWeegzqF1/0Jb+adFnW/KdXgMoEchuwbxyvSYKEQTHdVQITrdeBtyq2I4TB7RxKD9Lv7Q77lxbOJ
WA55RikEnaed+WQrw3GsgJHAmSNLXqvuukq8Z/yzQKLcwthWt9IcuRwU4ynRZajvYdZuwpB+mkzb
vyj6J+5RZCCI6ufHobGu/HHL5xgFb33At8GeWKHHWFEllwSs7RNGUs/pSw/10Kc9PJeW9kxt+8FM
W1qbCFP1CcUZ0dVYJ45JbNNN5RHlaTR4uTcR2VLrLSvkNa+yob6VClqqFM0EBdtfOSfPyXrtJiUx
JUOhvXSMWyp+37mk/8w8Fds/Bbp48CdjpyQ00IVPKB9PJ1oAkPbow1oq7Nay1RAaQxKmYHW1A/9W
fPHg9Rj56XFWDkF3SwQ9NaPCTxP1xKII+SWoCGoY1Zw8qP4BAGmyQcN1jczuxLACRj8puYjEb1w6
gad+JreO2r3y7mfWu9nWT7XMhRnrT2Rf3KtG5gqfnEIigKGAEyQ7HuqKuwVbFwrxXa3JL22j/5bM
jroySrdaI7sukinGRLz/zSnUcEx0+7K9xCUccB4AyOBmeLPy6s2dV0vyTxOkQpDap1g1Jgp39UdR
DpvSlJ4SIokdM9D6VZ/T8JZ11AweVwutmDbLbaziQnZ0kRxyr/mdCSwUQTsBpUT+VLX3ZiKOWmrU
K1X6P7rOa7lRZm3bR0QVOexKQsFKzpqZHcoee8ihSQ0c/X+BZ71e6/3q36EENChB0/3cqWNMVUC/
VzGoHhJF2ZhzPm/naT5ScKLok/J3lEd7jCvu6jjaqqn1Ebk1daoaFJAkVaIU450+VpfUJlC0Ftmh
6olM7dTKhxX+lmoNdFGdhG4r9pMU4Dlp4b8FBcbBls9HOHbR1YkLSMLyVCga/k62Fq0QPQbSeAxa
JBRB8GcqlGedKKHBLqNnJf2FZ2JhTfpaCVXYWFK/jHiPbYxW++107UH34qdSgqyjAPxog/nHjrJf
o9bf0gJdNWkLuF+VfOdYXsZUnssEel4QvjGEeCNYNVo5Zb+1qvFXV826PJUHuZJ7MAKnEu9xHbYd
Y/O5UjnsQPGijTFSmlVjnQB4nWpC9MuzSKRIm+KUZ8QpldZj7koTBF35OYXypAospL3irNOFm467
a8vSXecSk7ui9WMZ/4iz2lz/EVb12zKy96Cq4Frq5UOOW2Pr5HQudk3aktVij3ecCukH5MfDckKr
rVVHdEZPutJDTkf5i8piP0psCSOyQZNEpajXFT1XI5zzyTQ2KpgqHlwhWpBCrtV1Ow0JSYlxup1C
54iC8s02xa9smq49Pl/AavaZO+Rmp7i1Kd3GK0o4mG640+tk7cgOwrFCWlQyXRAv3eFaO+2EZfgW
9gY8fzTyKLO1q3N39ZPa78l0wEUfGvjgdpis86Uqw3scHIo3DvWUlcGIjqu4OBvZa2emGwJU7+uo
/RH1QODzJTiNRExBLFG3oc2Fgn7iMmXBjor4j8BpL1RurwFG+cwS0KFlQvNJITpmZv7URvrPfLBN
JnoRw1r0VK6Hy5PZ8mAs4qeFKhCqFGUoHld7ZmNPhGr/qNrkN7PfZ1Sg7QHbfDKVp2CD7uWHVZ3q
KvjJ8AA+RsQQJaBQf1IAcmqNsJVutFLfzfU9LCPKesloMGQQIfmQyql0KuXCXPM25NR2p87Zkpdd
bErLlszpB2+bT1jRTGaW7ov6XJQKAAEn8N1U+c28dzWihTDjwN0Pk4JuMseykpCscHDDuz6WTBpx
TgDbV9ZVYhFbPFq7scm1OyUDwRIoEUAiHCZqbqQiz9B24+iJA/K4eFWPZDANmpE/KmODabyTNrtl
9WsbNvQJ92WTBRsHCQdG/JXOs6olbNzJS7IM5vSn4YdrxphxE2BhO8O4Ft54KB0k6YicftnUkTUT
/qljdMqe77OdNAaqnRlQ6cPEnqnN65TVza5nhF5LnmF9TQEybp/IF37r2mxWdvH0mRR5MLXe2znB
H4fMzvWYaW/wyHjWNNDdEtUMyTnOfiodhqqlwdDeltpnULjcNIyw8yB4NxKzW1MicjfYBpiegYmz
WvCdbLolV9zFch6yRcoxcuDwBc7vyNN/9w307ZFOOOiCA07MGKRTsWo9/ealmH5b22pUzmJ+u3hG
YAwb+pTE+d5zX/HPw/awIFliKtb9mJwm1X7Mq2uVmP0qyeRTEYI+Z657qCuTkqZzTXXU5I77UQ8W
Jv6huB+t7CGZoQNPySkbDvXRVEO5bmqDO8IjBR5V2R35GMVGhGIAw283DK4lt7VxKHqTQB2L2dve
CCMTswmYHaqNI4HmVHiipoaDQ2NY+4lVXeuk/zHkc9DikPS7wMj/yHhqzi1OGyHlbdVipmyEHg/Y
0QAfMAzfi9Qf8eicvfCP3hhgsjV5aC4Tzip2C7rH5CmXr4ER4y7kMkeLQiNcIbFeDS1eDkM5rF0v
Ye7sWHIFprpLYlW7pR69Nd6xzG4psQw5+VBafDQ7qi92b16YYz/ban5rcjfzldqMIVqEP/AYQcLu
6jvUTOoaogfd4Ew6dIgdonJIkapbz2VPv9cRq+v8x/qMtk4KwZBWmu4IMuUo/WiAhW1V136bUPLn
klJl0AOuYKGCxB3EXbYDcziF3CW3yNx1atsaiqb+WcswBFQNLF/6soJWRcHKqj7SROD9Ush9NlJn
1jLLO+jmoc3bbjWGAFPNRPHJcdK3jiIfT5tSWRWQHpqsjA5h0s8DaP2nhcRlRbUyxO5kqO/VPAdY
0a33coaegl+CCstaSxXGru2poWYJTba+C5EGdgxGHgKbq7IoKXZ2KrqT/tKjr1vDUal8r7BwSR+B
Pew5saYTVPziqZPgZVwwOCOkuzrCpYLh3Wqo0+5BkJm+aYg3mg35j9Tlz6El1llH3WbAUUOTlDUZ
S1WHpBc4fvBEiIQZrEUXq+dWqtucMeVqdFBOxxOJ5aZ69SrT2JlqJ7Y4RB4mkTgrOy38SCewZQp5
OISh2Rwl9fbUheCepMOrXUAyVdsXUDP+/2KC+kNFNoib5C4rKaszb8WnNrGJXum3eDHgIiGK+NQ6
4KeipmhfGYOCKBY/yMzL/ak1eBjL5gcWPX5hzePPEmnc1B+slJ40i8vXwp6MvaOXsJnNcrwzmxkT
qqHTEL8Bh89Ja8a1GXniaDd8M+KyUKSJALuhEMiNxjTLtl7zrM7XjlYEayxXCricqF6rZE1kW4EB
1HxLXrOBt0hHbmEjq621aZpznoI4WWZya21+20Br7X0SpxCYuO2R+bzWNt9YWLwleiIqMaFNtwYk
Y7v9zfIsiMVpfsLqcziG5YNKCYUrqlgF/Ct+lDbYfTc10z3eW6vGLUEjPagzoywHrMe33apcJ2G/
N5m4Ey+cE7HamcUOsNjAI2br9ecyIrwFreybapvtY64Hfp+MN0Oiuuyd/qUJ0HpCA6p3BUE0dNHt
dYgnGil/TFKCKOuE75VhdxvH7e5CMFQKh56OMUo4Uja3qw/8m/mJxuS+VzuF8GkXBUzvErtRIEwQ
FXxanQqdTthIR8JmwZVsBditcSOh+q/O5tjS3QyFfsCopJwYVlhcc2alfQyh9abqf/ph+sB6hnAL
jMItcT81toozTkAdOnjDfIujTd3eqhkKCiBD3GsaRCbUPRTZXyQYs02KTxL1fhMpP73adP1Oqwlc
i9PyDPLn+Nnkko5ngukAe61VjZEO8xzEvYxYmdfuMPYx13hipBse24fECMY7O1DBNpj6mAWUHCcs
h62CFzw85KdWydRt7d7jccHAUB1f+0HbT41KVXioX9oeRMSW7VoPi2Y9SE9joJhNfPrwHDXtz8wG
IjP+6H187zLbZxLMU7HvB6hGTAe6AQA68hTG7Psa3fg1JI9EKQmzJtxpIxvloy77n0ZIrlcWnNMO
bqXZfUiXgn6VUIKHXfncUhQg783D97ewKX4YL33A9DDBvcFHoPOmzOq1yBmPg0N0QZ4kD4pZ4Z5v
jVxyU1WuSqgoG61nzufMnvhNVXyqhnxve5URiy33Gn3PbjbdlmX2DneD9ErcT8F7mRnrTv3IN0q4
qqKE8ouV7SIscCEbblIl2ecqgc51YNyLxkvuyoZr2xCbkB95NVYe9EBAcE14lh+1Ul4q1zdgz27c
wSRto3sbx/LKEzZhFGyszAr5XF0W8ECq7ZjMgt2WeQehbRDkp+ojQWTFVCF50lUvWEeC0mtUWjGv
KJxkYdldCxtlrvKbWrv8pYR70FcVayfz0jfAbNNQ/Hac2ZvFZGpUNxDrev4VTZ12oTc113heWFTf
cpi0d8smOxNEGVF5qFKbb9vMETTBsM+hP8LJ1elLCVZ3FQ8X/7ofN5WgHw4q7Tnp4oTrQL012Ets
NF131qGxd23b2piTdwvjyETlRk27bHLp1wETmVyig0hW9VCKgxia596ppp2eGLHf19llgDIGdgw6
Z9SZ2HHzEGzsdik+wgNYLUgcQzj6WFT62FRQHfaNuukufeU+ZgU/aDFlq7zS6kvrtRUZ3luXh75b
4cnSAm/gOnatg5EiP2XGNhreZafhIu4Ayyed9mrYMAur5lclcHJB0cVQKPe92rnmIGKbajKbNYNW
P0A62AOx4pkzB23Iz6QeN4Hdt8QX3qV1N2wx/oa5GFy8KTyHNnMVpmXbVK+itVRS6jGavNPIH2CQ
M3zS5WIe5bj3mlE/iC6lDGOHr9kI/mnyXApxkK6V8c9AfnASGNoltox+0xZ5uFUykhGE5v5xLDia
efs6tH2wMrFBXjujunaakf7ZmD7Mwd3XBjHZyR/H5gKd8uy3GNDWqk7L2E8hxKgYw6M0qpc6hUzR
cnHpzTM6jqNXw/AJg8gP4hoXj05fOZ75e1acMBDHnaTxdGMd6M5Jh3mdgb/4fWgfPCg/dwgVX7Q5
ZjysFND2kh/AMT+aDLElOqKS4ut2CFxMbZKMvGRwat0howgvkDu7HK+9AXpgmcHP6B4GCr3KOpCT
3+lQ9/v6PHZptoOWcRj74EpcCNIXahGpNkDVcThnOI63vLA+62k4m2Z3ZZSKbXF0TANacHUqEIKa
bWp2XN3z6Awc5WonkclwtsmpnBh7YbUHbSAHPR+elHHSzh1cIB0e8LaM93nNELf1jE89NbpVYTc3
pWwn6lwpDwN+Nx1lpoD0VLvRsQVLo+b2pptte9IIi00id9wqbettmqlce2bE1RI/ZDgzrEP6+rLe
Yat0gDPJozxVdfT91a/MJk4sGAwSp5XP0OreUjN9b+to4urXd1Lwv5gx4YXkrW/tqfkVGhQhk2SW
0ycgaAYZT3rphmsTizIqDCC2Fj9zX/dbiE/0sHdJm7zw/z8673VVe5uQegFlWor+jaeuFMm0ygo/
h2Z4bHTns8ramzs2T6AQwVpPFHzyHYKzPBylRMB0wNRm9g44qkJqsG1CySbywF11+SSY8qugzk5g
HDFKe9cC6a5FAU9sRrOKFnk+M7VsQ+zOoR9szB/uRmPcOdxBRVjucjruwFZ+GF38B3OzgsqzGHal
Cq0N+XtUfxZOcyNnimp0UV6FudUCnpz06bgre/vc7HE/Lt711IWbPvidG0OpU82KXAZ0p9UcP6OM
EOwC7cPRPwE0XT+avPMAJW1TaFgjQL2OhQqn14vuBmvSVkkcnatSIbXSyE82arW0EPmuHS3VhzZn
MbqQ666wd5ocQtzGKkEEi3jUOTEOa9z+qXlXMykNUXSS7hghvPZESw+/G6vkMyrFbDrVHoxC4XuT
ymnaVHEY3jIJmzPQRvmqTZF3pLKxHhqyx10r1vzBKZ6jqr43OoIgsKnmY8QbmcN1damWo/e2znbK
VEgAl6/jUSW4ykhPeOo9QP/G9G+oQKwGQIyBcCeYUzvRKpUvq2s7qdqxyPutLJRwI1IGZVWzLwuN
cSs14biI+feGwnej6RzndEBBJApfrdq70CW4PVSJXYBxpHlK43uZgly5/5ENtV/3DUOANrxXNAb9
sig/QgA9kRBG6YVKvFFG/c1uxdVU233uZaPfaox3sza1qQcZiIUyHFkCed+GxntlHkODXpOcQAc4
7I8Hx6E0LWTuvfdJRsobxS9TuK8gKLuBGDg0LUeDSWkUMowYQv2KYOUaSfUayw62h3aowizfapQH
7Ny+H3RvpvIwHK0EQYojXNeq1m/NED/DsGQ4ig+V1fYINQr7UkzGU2AkjyZ9ytZ1ul1aTzuv0u4C
nuSIRdddCUBGNKWfJFQjSexM4nqli8HYQKNkzQ0Z7FTwYpqcqjla7riMdmOvbZ22ZVRCsdEjs2BV
KdnJHOqPIOk/0gasIplWmnjMRNdx0yD5C8ofemR/xIP12fUlfv36xlCzaof5PXjZiLGCYNZuR++U
ZAHsq6KmeKZcjXJ6jiznNXGGvaobBxExVFVa/YT9DnIPE45OxwPRatxudfqjmYov1IoHBtYQvWdu
LcETVpXvdYFtYPpuGiY5bOmBou6D7VCJy9ryNgXeph4ncxe12otHDqsQ3s+omxnxcXRSJEQKiHak
QOTDycrJPS11Cty5+6Li4tYF5RXDox7mVf8kemoxbYgYtnTsM8IxAu2C6jFHyLDypvFUdN4mnixS
lGgCYnIy8EkBZnW3lls/Glb+VjdklSmqg9c+hDS1f/ZMysuGh6zAcp9kqzFgszZ0uSDQeCRAwzVf
UgI6kZtgL2YZ9VuhdhsFlqogNXSI9autOWSG4huYUHPvqmA/P/LABW5TkVorMyrQpiP1CYT1IIzm
YtWDuwZrZNpNaN1KEcZ91tmNX8DpkS7Mx6E96h1ocAicUiu/cXIg6pHa6krWOEjCS9Ud/loJXp5l
GvNS50AJnr4x1iqea9Ou07rXXKUEhivSrEjfKQi7G89mUMJAUaJWmWFA/KRibCfUcKQ4wOg3aH4J
V9t2tXnqHAc/lIpkyJQ+G0MLp6Sg2bVnWZntWSvj7kwBYgLWk8oe+ohcNUo1HPLGrB4TU0kfmVbP
r5cNZYP+EZ8iHpt2gBdkEIXaurbUZvd3Nw2VofeJNRTXZRN0AHAIy/z5fZJEhgn9uDv41tRUj9Rh
xCN0sadKxbxj2WQQ73oRnrr/ajC3yggw3fJpo833iSiko9KXunJY2kG2Hh4GQXz9fNZlgbZkHyGo
BLbmky3bGrtp1zDsLGxc/rMti921hqnPdWmBd9cI2yWhoG2l8moO/d8Fc7sH1yzk3b+2m4wNsNKR
AFr/aa8JGxcL8wROql++N2dEq11CGEbLSZftWTkSPRVZ98xFtpUugvuETM9nEUCcKivZ3i2rtlem
cwbc5MdD0j17dZgddUEtsQhlx5OjdR/IQFhnyG/adeEMZ6nS+S6HjrXXrEPIeodlNcm8ZIewwdx8
nTgM5ImsQopm89vWGa5zqfbVdHkr16tuoC7meXknGRPZOAVuSEGC5rIT+Z7ptLJeVmOUp2fp6S+5
UPgcqno1hNY8LefROJJSRi1Oy4msAlKfKLxgu+xtE2s9wulFVZOVD8vCykS9TWtuLayyomjd2SVe
FzJv1stuGM3lA28Y72symOnF5zZ5PEWwrgC1vs+TNuPAfKDYUaTQt21rxFdK7NG2lEN2DwQ/Mweq
6gGLOmdThnH/mGKpuWlwVXgaa2GvA9Q3z4y96nUo7ey1pfrGfWfJWzThZ+dklvOjGKxilSld+cus
q09CZZFL1sXN7ZP891AVyAYT46OYILJnbvmnHRhR5GAqIBzlulcrOo5JvQ8GRjSr+kS1CkpujguN
aSfQD4gmZrjT03oqdxFYyCdAxNFoJ/GR1c6DA8P/PZbJT7eI6jeVOQGjt8b7qYPdrtIkG7dxFRKN
4mnigTB5fDUzhy5oDlxetoVphaRyUhj89EI8LDu0UHPoJILKX1aXHXVMcSgJM4XhDqf6aleFg29D
Mdssq+18gtLRXb8fXBz1/nkPsp5L6NPgaJYUZbSeakfdKoaGC/HcZjm/Bya4G4TVf33UZUfRBN2u
aMC0libL+QdFheffR+D9pYDPhiJ9P/UpcZFAoFfSgvJ9J6yESNAqOnObKX6rDMkTJgbxutas9lee
KRfdqmQIRvwwuUH0R+TWGwRv7yZt3SUCuUU2K52MqoonjkpRGkdHl+6WyWvP/Z/r4OJG/0MG/Q+r
xMolsnzUA/xBUzo9FE5l/xxsvVyHoZwePS0ut56dY7eTN/0d7H53R2pzcCXWtNkYIlVfYRQmGCZF
90JNH4tJ1y9GlWO0YNgSaAIssEsjceHCASgKy/SSMnXaGXgtnNPUzHadwCUlKwC48lSO59Qy2p1R
wCooTMD/ztTys9aN+g5nm/Csebq940ZxTmmKEKCkw+UuuysgnewqpP17w0qiB0YjDOk0x/4dZnf4
StgfLfPwVdOG4+PSNLYmharMf5oOffOvpgYy50eVjO9d31r0vl36BHsqOZF9tpMB3qa4LVPOWLZR
8Nz1opKRL4kL3VS1CuoXyIdcb0hWToLJ1+NJPiwL4mWdtYGdxHZZ1eZ2Wo8SNzQqa1fRtRHcnVDL
xtUnPOixGL6OixKKyq4e1HeA4B8TaX4YVVHph+t/31YetjfolJgNuvuSFBU4lhIxMLqEBwNX4Q2k
ncFftsnSDR4Y3cPRx3ETTIh2yzZHGhs5Ys+0rMkoyC9YlO2XteVE6NO8fUJ6HnRmzrEsLNMKCG7m
HvreBp+zBsq19UP3Tzvwj42Otd112VR5boGlW70vayLUhyxrN6ouYVdQQGm3SmLy3xEHGfmoEdFj
KlNKLUtvrg6PBYgA80Zqk+n6a70RNQZ81HG/Wi6rGOdTapoX36dYdpRW2F5tIHU8p11sYGRz1YJR
3S+F+0LJ+BBcmP+fjaFlq3tFo8S/HLg0XBbLDnSowMHzwdNUQR9PPfsQzhNQEdXGpaf+cw1zAa0F
18BfVA0bQB6rvNcrjCqsCT1O2QE4Gk7xWeil9xCHCG88QT192Z473hN2H+qTNw93hUAWo0Qd7Yvy
WFa4QlkjadPBWAh/2d5FzIhkV91AcRzMiQbiVROgy9wiclaLpHJsHK6m1fKyHUkuLYYeK3NLOS6b
6iRl77L+9XLZ+r2/9xCuZbny51/bl9V/bbN0VzvkIvWlSw2V3KvxGOnj34WqNg9xx3edTPjieeRY
P7QE8YFapdUvQLsPy6zsN8UpXltNaw+mbZg7V0si38sNXD/wgH81Sw34DIVHobv0p6GGL1OdxTcS
Lwk1psOElaH4jTEeXVy2gjExNrDC6f+K4TIKkX+OFaaeXaP/CK1GhUFauszYpXInb3td67EVVYHu
V6o0wn2QF0ytW6Rdrp6/VZ72k3xy5RHD7PJY6NgMxs4EIWHotiKvsluvAqKNSqZtFSRcv+xgzQly
v7v1dVjdaaLOtioCsUPZhfmrO44HipHFmyaNEtVTEBzzqE8eAzP8s7zdpLv8g2Ior06Z95cgBGUY
5gPmzwGDEkwrgRtY2KG5w07yPcGS9LwsjGLozsLsoNdaLhYHCrN0AUHybOixOayWNmg555fQtNHA
mce/q/+cYmmeV9Utz7Ny/33qzIAWbCp963cCacAwTAd8W7zLslakCNCcHtv7ZTWpYbFATz1It7k4
AILtoaECAjtMjdelUOrb2IOrJoUpfjoTuHU8ZM1bmeU3aB7yNxHN547x6GfT20iyipAE+3JalS4y
gZXCRH4uR3sh+pZ8gCHjhuYst8/RibfolGdzudIROMzpWrWKiZbeLavfO9JMyclBhmfZU+6+xq9K
T4y4gSH1ybUj4W2bCoqvHOzmEBnd3bK2LJYm1txuWRWzusiUIfWy1nmIB1U5FC66rhyVOrP0HhMF
HfHVJp53L21qJVDXWUZNtLYs2vBY/c2UXrn7OkTXsnWth9b1qzH/00UjWcKqLecBwRAn+ec9vo6X
QV5zZfEeDZSC41C1crtu4WE/hmlePAbzlCNWa7g6/2xzm67dpJTAoO5gCYdyRb+vVdc9CT2pT2hZ
bsyJrWcVWRV+Y/Z91ThYyibwyR0uxNOy08LVfgMPpNqrFTzBtjeqXeHAd81aI3yJg9Lxqx5zBD0Z
0FEh7yQ8p0fqNuT285TBsvHKUPncgq8Fn0XPkNSoW+s551w+BNn0NFhGtKmSDAERTIEnqpn+wLnu
DcuwnqY6oHDq6MwwEdkxN8fU3TDbZLXsdQyQzrF1ghPwPAajcZxdqsauLw6MNSD0On4XTn5XF4n1
WhuVg6YixA5kyuNbpVBAmBs4/3skWGpDUd2N3uGLfB1p02Otq7HR78GWqLg7InuWGQolDDzjhyQI
8I3S2hKIJHN2crT1Y8IzAjpM3oFoJ+WJ/q3djbnqXEx+H99JU+OhzIi/i1XFeR5myyL8eFdCmO6u
6YJpXOVzBkPnjNoZqDOjcInr1rypgMF/rubFV7u2NkuyLZS/Ryx72nEkIVmaARGEiNvBuH0Yid2j
bXTRU2XjWRFj9OYvq8uCBqZjd4+M7GcVEMZD3w2WbTTQTMqBVEDkIfA6k2TaPjzaRVafZSRzP82z
9lWPk9/LX60Zf2JLRh8J1yrF9JGgi/kYF6uiozkfkznUFOrEbF4nY4YPZPBpFl/HFF6mrXQ3/3uM
sOGlpFlxRFLlHbV29I5AnuBbUgeQEEkRblOeDTVp2Owqll3/fskg2NgoXbzNBpF3hBSY6PhI1V01
fHtcnslRH0NMGFaW6rIs5g3fizaLCQCG9fo8IaT1u4HE9SYejFNZ6KkfW4lyQyR/lVyFH1bc35uN
NG7oFgpg8eb/NA3y7roMXc1ouK+8+G/Tf53VnFQy1kuRUkZ80+vCeFGDunoO+/9aifs3rbf1rz2a
9197/n1M5VVy19QBJJRJ9CSLN+rAMxbFP4CoavrLy1TDECCeF5WX4DDpXlV8u451Os/XlpcFHrQK
mar/u3VZxxm+vpsMStbeqNwVVnhEMmLuMqDiO1B55W7ZjvCd4umyUcsHF1/kuTWgn1eslladrXXW
fmnQLFuXl8tCuBZYmdMlqwrnjL/tlz2jFv7qvDo6jvTz9yG3xj4bKMxpuSjug0Ir7pdXjEJfW8DU
u+/tQxBqe9cAuF8O/d+2sE3/tm3x7l3hcdBhO+yG52VhYfTJdZSbviNyvEvaDu338vK7TTMCd/y7
zbLbVi3MWnqCZWJohuGzgvn7sShalfr0/FJXYHwtr5ZFE/Lsgp4Urb639bo7ivP3empP6TbJ8TFb
DkbiiFPTv85DuRKQpmlsuisXjOy/zsHAyVkX46DCr6nQamHX13vxPUYGxX2oRsW9yEYHjXhgbLxR
z/97x77tMfD73loZhrMBaTU2y4HLAmvl4r7Z13PLZUMj4YfZDDl26DRykmZuE3DjmTAEsVpWkTKV
u8bAaWlZ1U0kowpazdOyGtvxhgek/lx5un6f5ubzslnGeLe2JhlyyViMt0YD6mUK4RyWvYqlXknS
nB4IyjafmmL6OrWXmd1RJl2FnxIHgXiMPr5CzEfnj6VluAmWlmJcJLlKNz0gmeT/flpz/rQMw6It
SNJw+/60yylTPm3eYNAsUOnvFif0nMfFti1DeNGzWfqXO/rsp/69KpoIJZoHhWbZu+yYhoyefVnP
1OJnpmXFflkbc3Gkq0Tik2m+lzDWRRYYx/d4uw2bhnq2PzTOCJUpytcBRgWXkqEQ0UmBBfxQY5+1
tP460DEiuNPCnXM94ntLaeJ7+GYhUwv5kJJ/ccJA/tgpg3tTdd5+9AZUR553L/r0pZk3Fx46mzoF
Tm+71L0NrZGsKcTHp2VvaydkYozpa6jBnm5NInYGqbi3GtHYtqiTYbscpeuScmSXJBdPybzXKTkt
b+kqvXrC6RUEcH6rIEkAcutC2S2rYzr+nMidxcOqqZ6bMPCXt/RasDFtIvm66zP91UQ1lsbuuc0M
EA9VRVxMkNWZpGznLIUF9pJodgAv1Hwax8zEbuif3YMCh+H7kGmaRjpRLPYtHq2Gheok6p/CqOuf
CFqidJhBDg1CVrG8IUBGjm/fLbQueJGJkZ2X9qSeNDujR2i5rNbzCWcUdz7Xcoysc2uNp4i38wxr
13ZjfR0K9PYMAKDa1wp3q4pJZmfY4Uf00EV9+UGGUw5PMJyzBkzUtlPrIvSXyYtlN++eoRQfaaBD
f7HFD0O3hN/iTHiiGmmfq0kTZCB5zq9EEZulqXDB+XSpuo9TRjbcqMY8SaxaPk6V16+W97MRKWa9
Ld6CCqqiIgYGY0pqHRtElX4Z2+4N4sB5adom+s/eVdEg6rbGh6Kis3yHMpBi7TCP+s93SJlDfX2H
MmdMtXyHGtXQS1yId+i7/TYQqbnN1HTaQw7INzrGHi/Lal+nxUaPVP3FbJu/eycvNP5rVU11sQc0
yreoncFJDCV5VclJ36ijWl8gw8uD0NJmj20yPqJKnG0cfPN+jGN/gwJt/nGbY5Mp02cr6CYwIU8Q
lHP05AX1paGeWXYYLkijeJO5iHb4ZeXY32WyOlGZIzJqfvWv1Q6TZ2KGzXbNPIDWQsgRdQQx0EGb
25dMM/xgUOITsJG7zqi7+st24epwgRA6FyfDKv2ylURGhB1HGF5M8Is3uF8nkAfDMUnV0uZ4PcdR
T6YJF3ReE0kIi6esx6+dfR1pfl33OBLMO5Ymy16v18sjAAIu+gkAFU5g26wOrbNJffNsz4tlNcqk
fZwIl1zWlu1LCy0HPwL0cXCmLhKk7/OxsiTjKLLybUTqzXoxYEfp+lJh9P8UhxAmGw2exWKE7kzN
i+256RNwevS1vcqcdafpzS/cNlCb9x+4jfMMg/7yEFZmsA+xDtq5UVY8pRKQo1XU/sOQ6hoD6O5N
xbVpg42jdsE6lQS0Lou3g1Ca11rVXsI6lVjqEJQ1Ft7NSshQSTQnPXWVkGSAGCOu/WN4zxwDMXYR
PiArlydDb+0Ha16YOrxFq3wYk9ieHcW6MxTMI/o/uJa1mdYHfWJY8d2+a5p4q7ZM2ZZt/4+w81qO
W8m27a909PNFXHhz4p7zwPLekEWjF4QokfDe4+vvQFItStp9dj8IgTQoUsUqIHOtNccUl7U+VfhD
0CQr0RQDclC+ga03tp/TLCqprCpLTog3zUtcuNXJbqXZ5wTIMizNwuHb58tUmlWs6hFRn7hIDDRN
0M+j2HeRXPBCok+p0x6z6yDZiGabueYyDXKqIWS8cRzPeLLZ0u06hyIA0ayGwV9AqpHXomlF2a0m
3XVGTOXeo1BfVnVjPOWDh4DNuSp9qB9IXYDg9+R3yrDkVVjmbGlEnzgEQVrt0VwhW2auPGba0h3L
fFO36Qu1wEjPHVedK7IdXrshNc66+toQW0A4g13FBowZktdpMCuz6CrrgTyXyQ4tRN/HgJu/aIOq
7EQLlKJxdtJXMV30BIYib1i0/vo6YZzJVEXU0qK02hYhaV29eGioPl6DzQXl2sX4gvjFnpUOmemQ
1L8y3YACeK/3ny3X/WiJe1UP5eJzrP2t9fM6cZP7OVNcR86pu1c7ctXTDfDnzI+fN41NwJ1/c53T
e1Q/et3G64bogLIxOhiRe22SoV2DY4kOn/3i7KOv6EmYdVQ2MP2zOy2509+JdjW232KPwnz8GQ5u
YmQHcSYOVTHAVFHjBgOxfw24ihz0v7R1K1hnspdsww4fyo+X+XyFtpKGhRJO7L7p9cVBvBaLgvbu
n//4v//z/771/+W9ZecsHrws/QdqxXMGT6v673+ayj//kX90b77/9z8tqhsd09FtVZNlRKSGYjL+
7es1SD1mK/8nlWvfDfvc+SaHqmF+6d0evcK09WrnZVHLN4O67tuAAI1zsVkjLub0J9WMUIpTevHi
Tktmf1pGJ9OCGpnZg0PobxuJtXaqti0PGMprxRRxsJPCnqUl9b7FnRR0DgsVTALipRdG+rEcDe3j
kIzKUefWuiU3zHsNLUk/UpWfryTFa+4+54kBcm4YaGYByOQ8IChqpOsitbuDkSb9QZxpP8+mGZBT
UpZx1J36bE0Orqps6qDJLnlAKa2rD7+0nFTeGL4zLP/+nTecP995S9dMU7cdQ7MtVbPt39/5wBio
4/MC63uJjevBVJPs2DVyfMTdYjpHvV2R35h6ioUx4ExG2UYPOmQ6/OgOSwdsYFG5B4nk5jzRZQPg
TV9dnMAqQSjQ17umQTmp3Pqo+v7VzpvyWxGXDe4z/mNBuf4pIBv+KKuPcVQ3Nw3R1DWillv02k0d
HhQXiaFoxgpJlV6TgOdP1xhoDxZeXJWI9xvjkVqLeDZaabwTo2kW/fL6ff7L60uavOmaEqGlq+B6
6ro1sI6qPRB9/vs32tH+8kabiszn3NJtBcmXrv/+Rjd2arNg9dI3IiIdvBjeP/EOe4nDm2qAskDY
By1PvMefw10GFrVK0+3HPL9qUArDEd36+ljuCeugh434wCXm0GCaOXW29lQ/LE5dV59OLfXHrNww
39qCdVfh5c4GZpW2aO16/FrXd0NFPHzEIGYpJ2qzaRLdfjBc5SzGE3Y5RMzVHCWnax5L8MazqrXH
r24VPfTEmB+4B/zxgjHlB1fZ0Sg0nPUx3NLR6M+tZfn7pssPogUkcDj/6G/P+DxD4Gvz1L1rNciP
lLloc1f/nMKltZ5+XKpKejkfWZ+ss5AqDx90CAj7oL/KbvEw9IqCwVtLLMmup/+LJz1b1mJoDPlF
hv6/pljI/GiaQ3BM0bDeazYmQUFmJBimcvW/e9Xp8lKDhfD3Hw3VlH/7bOiWZpkmXzNTNVRZ1W3t
j9sfOWXYauSKH/E8TcZHXbH1ZeWHlIV48bxpG3cnmZq789vi4iOQWYmW6K+TxoJ+OY2Kdki6mrLp
XFt3nc5iAgrZXUodDFIUyuOIOI/VRmuN/loUZn5GPjMDezNcRRcJ3nbZSvBnRVMM6Kpzb5aNuhdd
ltW1+wpvL9ESh95VcjT2obwk3+ssQtX1lqwfrVVGkBVJQK49ZfYETZOJLBjcPZ96pNGSnQy3oMWL
tQgttq4tsvKVjuMJNbGWTS6IfWLux+wTxTYyqLOVrpc7rwGWYSResgqnJDLx8h8HKjMpqY2RAHwO
IN0mjTldYU1XiMlpbr4qmmuyhsoJSrVeU+zkyY6h/nlWihHRxn3ItuEnWJRy4JwrJkq9fIStdhbW
MNGQ+gdx9nkQfbByRjbDe9GduZSVf06tMb7aIQhHJEDhBlwJW3qESPpFJzR/Eq2mPuGWYt/Q1yQX
2fJPmA1IGGP5/U5mZUXZVSM9KkMTrJCjLKpOMdtrwRr+OlI/fKn4g+D7Y9xjc2zcFz6un8hdip3o
S3JnldXJsHIx1t5JrtSg+RjanROrdn732RZnn3PsabZoepF59J1ooYIsxk9cIpLlU/e89d389vn8
FWe631CkmeFJ8vEU9pzql3lGRtwcweC4AuOjnxSehdB1anWhTU1xkGsyN6meXzKSFtuhNALrrm7x
uCipm/9jWljANJMBzrRXeXT1XVSV/kkcYEdFR3s4i8aIRM6d27r/mDXquEnHLtHvxIgV2P5cIcmM
KTSXOnyYdjbPHNQS4ZXQDhkzSgZEK8eqbe9FwU20xCGJnWKJtKyY1BXhVRz0nHK+Jkf+HbX+IS2H
75XbajdAb7Zoiad8KI2/tPx/tSpw2zc8rn8Za10MK1kIJXMvN8ctohd5K87qrh8/zkRfNHawB7qY
3XITF1vLsEEOZoorL0yrQTP2cY6yLVolcF+Qz7fqxi7IocJwACgGC2pVSIN7bLpkxO3C8a7o74O5
nvr1LTVYELpdGb70bfAW2lL4zUgVPs49yisEOtBYgwE0H5JPK/ISKm1iSKGFZL+afvUOgcp+Tp0M
LGWuJLeM+//cRXKz+PsbKuVCv99QbU0Dm6NON1VupgxPN9xf1pOR6fppV1TWDfqyfCdWjF3ekOZF
vbAVi8leAnBBmCneinWmGE2C6seorECyEqOf14pRUE4b5Pr55d9d/3mBr9Ye0YVSHXZpASMyrRF/
JpbuHUKFGnRxZjbYLoFjbbFWL3qFJHvoUJCnBtVMCprulpOWm0Hm7m56CL6sGeaSpJ50PcifRjsY
t3iMymgGabqgsRe2R+W9aJqexbK/qIvDWCvZk2FkM2pcqRcySPt5tW+uNbvCrLpVzRta5qs2lMm3
ocaIz66D6h5qpLGuPMRqXh1aN9QV10Ay67Vn+PoayfNWrrL0xZAAOLJ+Vw66Br8W0bSxcDKzfSQM
+2hVqvn959RkcogUU5EZKh9TbaAjWZdLc6NWrYNOxnmcAxVEP581O+r1pzs/+N+DqobJQas7+1VN
xqvJl/IV0e2b5ffmC8VSzZ2TuOOTy/pklptmewMwgL7OUZv7OEQxWTRlf5ElZJoQNPVTmhLM6qzS
P5LrkVd9o9d7s9OttSr1ztaxyUZqUob3SNfJmCXimDOY8GmdIAtWTZ9bR3T2EvGGYTxDKfMWWYbr
VBpmMRWVdv1QEZqeUczQPXLj0hBQ9MpzYAHMqvJOonRlfOZ/Un5jAXAgSW+9GR0uL03mbz2Waeui
47/Tkrw7DdlQXNK8eEVRp+DwostI15ViS4Z9Cpd3BKvoT/raglGbdMueMoAX3zPWSFH9h6454QIX
sSUfwjXhnfGClQpitKqNvukF8lTA5W9DQRFiYzY5yeXYW6qE33fI6sm9eEaywP7FwzfYfOycsXmT
onDZNCiEzSxU1wO+bxBqouaaZK621Bq53VnhEHFD9HLqjv0c/hyy3hgx3qtRjEslJ3ABFgxmGQXU
xNAl6+MgmkjPqFEtDR/DQQYUSyEoLU7lJORUTPo4dabLqX5Md1Hwy8uIyXZQQ0yVs3ijSjg79x1r
XHeidjTQlRGM2MkDLioIsCU9fdP8l270x28pD2ZWtal8UYsxXVNAZa91yVPPEhCUicJUvFZeSWiU
a1Lbfm9UObvliR4tGz56O0PLu4OkpNYcmWc/z9xS5rEYJtQ39Peiyk1o9bRplSL6y2a8/+z67K9G
5V60Pgrk4qD6eI3/tU+8iPgJfRs/JxrJbTOwjbkla95D0xbVsU5QjUqh/yC6TKPeVpEynLBa8B9s
p0zmBqDDlRgMDTvZ6iHEA9FEKVrcZ+ZKt+SwmlWUdKNlOGrxSP1XLdXgNTBPAO3zTIUP4EwFBEhr
98Mz+5OQfJdTnQosCe7VxvtlWjO01N45T1pkDeucgDyuKWxX1MJmD2MMPw6imUQDfz82xvPBNLWz
q2Tg6IKtbLho00QXytwvmuzUP/rwaUbOB5EI2TUXsMrId3//PFHV33fJuq0bNsEJQg8GX06FcNTv
z5OCbfuYhSkg3trXCkKg2pBvu9FemY2hXoppuz6C3nTs+kdrGvtsTWNiZj091vvfZv71OjGT7Kx2
+/kTfl4XRFK56sp0vINql8PmanDuM529XLXGobfNAeNDesRhiPNhJRFCu/tjoDJjdgFDGYyPtp3I
c0qkKfY03ANy2PDKFxyAUumuRUsc9AomAzeKcqYYPiG/trYbVCP2QFUyFGTTsjE2apyTNQTuNtDC
S5CGzkl0iTMJg8N5443Ap34OKAaVNsgiqcB0qgU1bCp+FixYybNh7x1JGK1YqXHvU5u0Y/0QQVBU
X8uxix8CxX4bEbneSgX+1oD+a6u4kXFEPu/P1dirNnnWOcCmvY2l1cYVmkt+H+XpKkrM7MlMu3Bv
NFjhiCblyip3LXg7ZZ/mT8OoBjOsVM0sb45SnJLsIGU3B6dg8jXvjAxMKOZdlX6MKwn1AZErpGNK
l62GcfxqqOjQh4iSLs8I7FuTq1fhsZq05mTaG5b3WLOba5JiPFz/OiOGogvwVaF8psuV5YgDzo4Y
QXII4cQs4DomjzzLvotiDlV9aeqmOlP4aulr14LurOq5gagkNs5dnCnbsAwsAAeV8SwjgPV7I/mm
SNTyiBn89vK2GagrskwLVmKONMhPIpbgeT48d8RfyBpYxk7Ng+B50GaBZHc7VyxTXL/x9lgl7nvZ
K0AxU8NeS9XEY4bgGQ2d+u4p+rGTrei1BL4Grt9xn2w0ujMWpdHD0AbK3OU/c44Dp16mjtQeDD8Z
1n0tq9sBG+qd2xvZOrOpJqQQNl6GpRdc+Is181YbKAz2ErNasgYfD1oxjPNMzbSNJ0vDM9DnmZX3
zq1x3fLQk82DTk6/7gLS1fyeadONqy8Q3P6cJkcFwr/pDkYCgler4e2JaVEE1jly3nm0R086b6Gi
jeWLF3fxIjZtQhEhBsuxErkzL27UVzhesSeb3wIZvvyIxcjJ9Bx1W9VlwC+rFk94Oh4TMzK/JXH8
lkpd+WAVRf6flr7G73Gm6VblKJquKuDfwbwo+h+3qrqPFAu473CTjcSh3ujR1hpuvCkKOKOdDEfj
qHhJgjC/M6W6ObXQ1C69qjyJ/miM0FzBT8xLUHt5H23ERkQ0g8r4tSlGzazeFUF+cUY73rtK0C39
skeyQ0xz1hPteNGSkSrVHLWXY29ywyreKzP/ikzRfpJshVR/pyQbVOnvdV3JO0mu0nneAOfyrfRa
6Y56X079PjFdpPva8KUFFIqQrJNJvogdPdUGmJ4CS5mJ/b7Y/oOZ7w8B6t+NiQ1tTT2AjAbT0MKV
FbesLA1qyQ8YWZWrNkegtLY6PKJrt8X+KiWoizFntxdt18u6vdcbzbJ2YWf9MSCmmLnJJWJijaJ2
kdg9iRjzDFesupSpXl4aoAzErcyzFLbVxUe3us9AjM5zWZUPtlUjspWnzZAsT9aQQf+9xnI6oGjx
3bKLa+ja0nNCFcEsCkvlPFpT/Rvgqe3n5ZQH/ricd+7jctPw9PcSRcuoDd4J6lK3tgLMW8FWUGsB
GPy5LANUiVQsriQc3J99y3xpXCy1ggI7UwcnLNE9OKm9jiMcScVF6cDuT1dLdw++vX4KsrWuucmz
QyH1bjD9EroJzV4a7qUxP4lcYlq6Rys0igcPts6uUxDDi34v9U6uUhUPGvD21EGci8Zxqdc1S3BW
8vtq6H49fPYhgu8WelZqd2LK54BoNjY2LjneEPO0q0gdqkl8cRAbLVhuyDwoJ3Y4VqmYIoOfwZ41
2SZYrew0vqBrLWyag1+iwJC9FkVYCHh2SML+CjfGneV2Wt2gFLl3hAebZ9mHppLARfqqutW19vMM
cU61HCCVo8sjF2p4EFS1wSWC5UG0Bdy9gy5Vf2u84F5rxzR8B/HIcnVKVvVVtEUpE13kqZXZAQAC
M7qIsYSWGNOmpNPPMW1Kuv/1OicqMb7vUhUfV2o5YQ4iY8qIkupTpeeUgdlmuY+nqigDhSpNuW2c
1+4dn8jmHoOoDct4793ixHez4IVYCJpwPDSPsRNrW1mjECAJVeveLsnHTgKuN1jZfPtJICiw0UY1
la62Qq0O/J1g23uuffQK1puFGg8vWeHtAieuD5UcaSuLSN4dgU/vnZr7ZLJGxsDjJYtq5clqonxe
2M140qx8WI+amm80lwLHSIrBAoQkkGO/UnZaqQQH9G7xQsZf4glPUkQ1/E7j0CCe0f2vQ2Qp7AwH
H/OCnjtNQRWuV7baxfIjGLNAj1+t7gtLZkgmmGVhxwmbBWpGn3c7C1OjLvV7NDYMEOr7caYrQ39X
GxRQy4Nhntuufilzp39uqUNfWqlOrNErh+da0edQbJyHIe5g+thZMJNrPXhuMmwUND4ea9F0xpLa
bK+7AuWtUYdE99izB3yntHid1FR1iFkE74h8Sv631Oiao06OahnlQKnyacVmjnF0HcFyUZEXqCSE
6RMH+HFzWLXdSbSQfSCZA+drZwib4qg3tqlnOSs9r7gzyOi7KOdqHii+Mu9Q7HZfai+/hHw6PETL
C2RDmX8HPHU3aK33Wo8KvoNeoN/k8fixMMCXgxv1owvz8ymvlXHdJCkkiqnpOOC4JLiBu49R/ltd
6pnHv1+nm3959pmaRoAYx2ZLcWTV+iOOroAqMQezkB6ofQP06mJINhRje5K7JNpWXTk5cfnZg4uf
HLexxPqe483n1XyJP+cOBtmPAbFVYTCdcje04n58l2ea+Tk9kbEkFi8dS9BlPuZOL21AZsR9sVZn
UP6tGFU5QNU4jnc1Ed83MtfbvsmiL3XV6jNq2tMzJQrqOmPfsYY3S+mePYVBgTZ+SYZw57EoFxcB
/o2IgpoyHlb+R4o5N5LgAXnhnUhN+zi7PkS4nopktBj72QKL/efYdF3tVNZ/yGRof90oISPRDJ5c
psY/Xf4jy0X4xtXNvLceNFWCad0MUf4UG2B7/DFadQUIbiqSxhyGK6dlI1W7ejp8jKR41s5EZxdX
IILGwZ55idHjdTIeVFKYuzxJzZ04K3+e/btm1xkACccan5mab9NGbyabnKy179Fcs+i022anSIW1
h0oAzMlU9FuQQGOddkFvSQ64MTO+i4sSKeAiCzIxzIgfF+F+ztfSt7WbFecs9eOTCivme9N1C1ut
+JYUWN9S35C+BcAMLRR0z/CkKZbXZONKXZ6xyKLAPNSIrNdjHsmbSI78gzEY2VIfkc84vv7oY6m2
iKFL7QnRYZQ2BWGkZOwe0gTrBRkb7zfQR2Gt8wHJiOqSmQEJAql3gfvQj4sIhAcfF7FtLX5eNCiZ
+2aVQG1LSi8/LgKnU+6nbdPHT3JVqXuQXZMUiR3Eq1YHnIaw3Q8ex9r7qhi2su+0KNyOeeiw2CXK
WLmsZau+99YiBllQw3BnFIPzEYNM8EyZ9pu3HP+NTo5kSCcKKPH2vYrb4QvlOP2yJJ6yto3QmroL
LczOnh49g5BzjySHy01VqU9p3btH0SUOoukk8ZLAe7j/o1+vVHXWJF25SIdr1KBiEilRMiDlXpx9
HkRf5LX5Okr33KHsln2bfJ/C6cYAwjX2ylQgbpkt3i52amJGRWmCGB0a2diXzr1X9tVGTSLtKRqd
JUk6817GqPhS+t19rPYkwVDmrhUqW6k/VrWF1PTBMsvLdN0Rf5+Lb61iD+naGfCUFU0xmpgIr5Rh
ZeT1uzFtzfA8J0MrhSZdNKVQORQINq9u9l0bLGlf4Wh0EAtcX1kGllwcPta8qo2dBdF5tZ0TnGY5
A3170QEvJ1Pi38SSjF2mB5bM9/d56Cf3xhj+2g9Het+nRnI/zTewDn/R1X08aPYhqeX0FjVY9Ynf
KEjyDUt/e95prbw2R4M/QOIjUatrCkIjP7tJNYTxae6QNvkmIT486yK1uR96P1/lthYuRaLQjRKN
UmUddxDesqc0POeyMkzJ+4ePdftY5Np81PC5YG1sbRO3kfASq9lehnXxbNTR2ZtinW2Yb03wQi9d
hMoUoUlwKrC72wA2qVaB5+jXOI3BSuXS+L3GkSCq3lNXNl7S7EowGETfzxMEa3/0/DpElUmKnOqX
OWlRWy/ARh9FyoFq6ilHRM2iSCqkFSkjNYCxLEbbclMX2fBqQ88e2Ku7/Dln1MXVxxg8676hCHkR
wyl/aZKSGmRoyEmG0sJRKLeOWSRt+AtTJkglyy2p2wcxAwshNqxBfKtz4FyUIARgwJvi2kzBNzHD
ArSWG+1wyLmnzbGTqk7ldOhks8PtLVHmtuIj7ozMkE7L1KA/WuEt6YOjpsbFWTx8AP2z3yefLD63
09hnC/3SL62f10Htbf/Dw8eRrb8+/y3T0Mj8KCTqFMdSfw/TaYZEKa7cDw+jg4umgoFykPTezHH0
dk5hvLlLhgpK0XTmNS4bIF2Ng3lYudJdR3H8skldY4uJSjFXiE3sCkhcZM/lh8iKIEByq1ohbAmX
pos796deNhy96oSBCyjPnPIUeax2JnfWR4pBHlM7giwytWQPzGMaPkQIJs+Kmbpb7tuQD1PLeBmo
JLYSI7nkTiUdo7HtJ70p4GtHAk0V9Re/bqvXxG++GxDBXkoia9iGtMNTCFoJC4r4HA1ed8xguqIr
srNj6VjuOlS6alOyO4XuLFHtULT3vSqP+zjA02vEyWIoUnUW4vexNB2yCjnPuu8OFEuN924dKSHW
Lm79OgDRuyZ6gnpW96gFUpzyq8K3PVVz60kfdJjMupmuzCJvLr6ZH2JqsV7iBCzOlFeS686fDV3m
n62wuHSSH276PjB3bmoYHwcen17+FYQH60yPR2iWBe17p/K8JUMTFM6zT8XyotbkcocCtj6REuNR
2gTDAgElvr+Rq59K7k6U8BT2EicSkg+24wOUaCLrarugKJRm/Kp4CI+yyXvQtYBus7hYZrL9BNiy
fbXtILsrurJahGMTrtCnKTPuAN2TYyL3KHW//eYZw6r0is6/a7SHNtWdd6OVLuyk1zXZ+flgOdjQ
ROqsrhWQLIlvr5AcOrsMCNfatCV83TOMJxFQjTH+DTKSCLgyoOfaQDOXmduwA0/rk5rbxNHSIXht
ou5sk2x9I+VEzMZyZmDdMLiBRLalCn3rtIZ/ZEICjzprfewQxpZqN2yXJ2tmcSgKAFBSpF3bqSuS
pBIIIcozoWDrhPCty597Oz/jL5s/tFn5oJROfKKASb5lkvKYeYp1VMO8OgxGee5CPd3nQBzZwr2F
cpPu5cC7gvMdNp6VYFheBpm+l4g9O4sRb7CXziRqjClauRRNaTBPds720FTb7tiY+HF7mPa96FI4
uXc0/k51moNSN/aG8hBl76aOvPcdzgpf+x7lvrei9PFHvxiMCGISrpmmiLbjV18kC05j6w43MiPp
qYjDG6uT6jgguJyxfFK2oF/bR9nmTm3KcbIiSPKd5253SexWO/S9tTZi3YclYJYE9HT/IgbxfOku
bW9Z23yMXskxMqNTjGHjBBEoS9EOVLzaUDDGkN/AleZElh9ZxjQLzXJ4rE1NUzNBejhKs0m9MV8G
Tj7MurqSMlJxWrr7OKV2nG0SKy58C6deHG+vsa1KMx/1fec727QazsUQGic7qVfsPnH90r5j88YK
L6xfO91oz2ONoScSlXJZBi9jyfcwZKczNGH13un3yMm7WxX5zr5wR9Cb8CbnfYQrTRNySw+kxl3L
XZDc5Xydz1gF5ed0OrN05Zxw09+JLjHYwolcdei7Z6JJcVNylJTylbK9XTbpXMtIbjcdclGIkjSt
wBuJvEVfQyk1H4Jm6K4JsLt4auUZtoqB10I2kHsJbDaHzEp/nMWRhiOhb3797Pqc9jnX0fKC1AY/
/eeVFjYEQxC/AzWxt31RhRu7cZ0d8ctkHeiKd+iCoFr5pRYdSSVCxc214jTapYVSXka31Hlnhyfz
OkuyZJfaY731+fqvmyCz91o24OoxYPjRFzWsLuo+rmAFwfHonfyQxxfwbVQd2GMC6iQM161elpvQ
c+oT5eZQ6py4fFHd9CDjkf0GEHvTKGn1JSwxaDEtLQEKx8aQQip53eZNNMMvPF4oRFE3Cjb3686Q
pkcGcg4buuNXimEXqlyab3ae3CusIWYVQcVzh09zBxz/XdfKo8+98MVr+Q07P8rOWBk063KojzZf
pVWk2t0Kn8ThLFs2sQXTV59ko3pVzSR8T82DDLkE1olvnk1yzy+WD4mtaJXqOkLeWBYgwvY2sHJ8
PFBQeFJ1hrPU4F5KJqAA/Q0rMX6ToV4AQmNNYgJUWrYwAnfjqBkH5IzK3Hc65VkHZkIMxCZR6Sjc
speVjOAl8I0REIJcbAlTWte06t4UanBegT8k7Igr85JUTbjTAhBTdtIOx8SZti+G8RoquffgIFld
47nbrEyPJZISDJdmSL1vDmVyAEyT4TokSFHiGAhJmbbNE+EJEiTMCKaFs11kyQXqBRq0vlrLlhdv
rBFQhTKiPeZvGa0GuTZPjo40JegKDxErBaqDGsAyyztEpoHjPhi6Xp0t9J9RHiJZgepVTFyOvo4P
wVioKzLI9UIUd0ERzeZmFxQbUfrVhFNxBpWYRzFaNWizLEN/kOU2peARo+UchLVRtvFM09tu0zQ4
jI62kr44sfVG1qU/F06onzPN/x5M91wDZ5i8lTD9VYnDoqI0N23QDqu+jdKrp3YO8cqm+mY6UG6B
TLzhU/RWyIF1K2R9hHkTvdgDDiHZ5EKfTIdBQZ2phnxQAT6qEhwTEC5jaeULf/KmFxMdxwRBEerO
3WdfLoGNLA1uLNOriGmx0Ztn++O1P14sNpWVR1VD241P0Drw4s3ylGJjAoCEvlg/t1q8d0LnixVp
ziHQ2F/71f2o4eipjup+rJydnpTu1nJslN15pM1GbPkoPan7tRNXKtD8eDjl0yFYp0OSLtkcB+uc
ncKc2m/1yYREqJV9/05+bkSMzUKF3XYpxbgl1U626Ih9c7uMvRHvBW7UumRceu4ja3mQwnlcmMrN
DD1r7UY4aPCR5/uqxM/UzMTz0a5YcMn4+owu1SOJZljLEDe3eYeBNnruAS/fomnaO1Jy9wZ6+bXo
+zwolf2vKZWtElcDSAP1tQKGXVVPdoU1cGrpwWNbYt3cJoZ2jhyfLSq1EJTzr0JtHPe91qbU98Te
ulOLDhsfGHGlxhaQCNV9Qp7prgCdsBF9GD6Yd+0ICIfivzMcYOuNXNQcnH3tevbV01glB6r8VZak
gSLlbNzqEgtBAGDc3YcpNFFIHQvB6BnZY/zSyb5KAQFFgvA5bALg/la21HbXjJo5i3q7XJiYCRh+
QELSSzBiyHt8zfGoZb8mS4B4R/CIvuNeB6u7eqZ3cAzTgzMVSgRYomYFdyy7EE/LLqylIQYqtTQf
TVZNXu2VN9C14QG7PRZ5cV3eojyzj06kP/D5AawwzGBIp2e78aKT1RDsGdJzG9rJx6FgFzcvWhLA
wzRLDIRUwR/r/JtomL4vLzKriyaIwXiOPBefAKXuV42vjeePPtkwV2psU3sxTRED7Bb0kyHtRU/e
AWSSDXxgaqmhTMKxin3TxD/OYi2PFllL3hUFQzWhz5jzccqdiM9VLLfLmCfhoTQwnYDlCitKcdyD
OPAxcDZNbZ2AC44HozR5ACThBbgpzgYZt0UBzVDGHnY078zGmKgZoq+2s60aIfjLQlvF+rHCwyY2
ycL3ODbKcJ2zAumb7mpneRiMmQYs8OLzW68Ga4jXElvLQvXGsw0qlBDCiQrWeWvIOo9pKjedXIXJ
Guq47rXRwW+/D1pGorVB0OLYBG7zILK2lVuxFpvO0A5WWDNOp5+H2jqS5R2WbRPUC8KmpChyy77r
pPjFjfzoiyER5AfqVz9yv1dmdeh699SiBAsIle7JlPlQBNFXNlck4BuYo2pj8GiZmuIA6I6qWsMh
OnAnhtTeMrf4zkldrJ616hrolRfOZDOWCSdZp9AJQZTLOPzh1IhdTToqMMnykXiAHhkxqEtJu4hD
4SssC3yzWcLl/9FX1g1Kk14tNn1c6h/zOgWydE8oCnqNs8yhs0HwUPQtIM7xznGH7EHxzeraVZh/
9En2oGNz7USydJkW6m5TKU8aFat7AgTuR9PIE6DaQxcuEzUPQTS0vbTIMx8QvRzH5GKzb7DWs12Y
IvDnuxawY9b7y/+n7cyWGzeWrf1EiMA83HKUSA0tqbvV7htEe8I8z3j68yEpCzJt7+Md//lvEKjM
rAJFkQQqc+VaFr1kiKOl89HyfPec1MrXMKYBbECWwuzq5jOMpvXnAjRSCZXgQxko9WfPQNG1R4qO
X1iGLnXgo9aTmvFb/wGe3eG+L4Gf5rH9qzbP8WuQxfVtpEK3W3lBgj4R5R5zaKIb8SbmCPdxaJag
V/D6irUj46JA+mSqz9w/gLFgHp0+v0tDOgVsNppnR5kBDPaWcWMZDX20vmp/sahz3mQAmNAeL+wv
GamEG5D46o68Pl6Yd49lwe1dSRyLFEtYo2OhpXuZq3t9cCy1sttf5naAzrjbk+dbgnnCa5AjABkv
XnTvo4NJF+tlCEyLGxbEAAcJzoeU+uaIUI4EqwHyGDVcw8fL3HFEk4eC9lGCjb7VITl1/Ys3tRu0
FdCVRUuP16xGyMFWPSUh+ROSGSJvKqzJEVLwG8vx+sc+mJwD1InlnZucQZ9En1Gu7jV1+KxoTv85
q8evIT3K94WZjzdVb4LcN8bhEX2eW4g4vLNjKJF9sbXaD7gEy4eLqadx6MGk2OxDaIM2GDtmgObh
CXKG4VHWyGtafdk/R0c3H7cZApI84kUOfC1xeg6CUXvOtPGXnOTUj7IM9Q0oD+sx8634JhrdU9vO
2afOSr50ahK82l5Oq5eJJmFMr91rncC4S659OogX8ADMkVXqncRbmPVL1hT9pyByja/dj6bKghs9
pNGwHCAxh+EBvVSlgtc7psgJGdI8nbwSVh0kc5w/TuF+nE4mRBf69kPAh1Mz02BQn0gfBNazPw3B
V5s/j4IsMN7RC74afNqe/LQ4yUixBvMxhmRPRvGcFw9odv0io5o/+s5wIrSGRki75rrqzu5IjU5W
jduZRk2QKbsYFcvHyVffDqZy6yhD8LiaeeAvT6kffJGg1Q47g7YPJyrFV44iiFUowukWWIMlhHwE
ex3bRUTvj8v5PRtGq9a0L0niHKKhnX5yZ9vfzS2g5knL1XtVJ90FdnrnxuyRw6kOobMOiwc5VCmq
fXIGLZbL1zvnHu7UbzZkEv/wFhnURT0NJRK8OiQ4XbxDpwQfvCnNUpSwh4asBLnXy6pNAyN1A1FW
3EGfT4JlmnPIbqO3Ax35+SldDnK2Ota41XEV9y9C1uVnAPEJFLVceJ0nwzVmvdK/CLlaap37j6/y
H6+2voI15Gr5BoLUt5f/j1dal1lDrpZZQ/679+Mfl/nPV5Jp8n5o/VQdujB6FtP6MtbhP17iH0NW
x9Vb/t8vtf4ZV0v93Su9Cvm7q13Z/g9f6T8u9Z9fqRuAGTJ8o9iW06L/Ei1fQzn8h/EHF6UoZqHL
9TbrMkZOsLischlfJnyY9rdXEKMs9XHWP7+i9aprjErdeUZA9s+v5//m+mxm2HoPZszT+XrFy9rX
78NH6//r33254l/ek5YeCKsaUNx6/2vXV3VlW4fXL/Qfp4jjw0tflxBPulz0yiaOf2H7FyH//VJg
6jvYXCDNM+OpeejG0NnXIOKR8GCIhlXzMJp5A3KHIRgtuDEr198pblOgvQyXIy1THk+Ui1sCxykA
Ewd4BRqStj7pRTuaO3EHaI4honsP5pcOOjH1s5eeK4+nwFIvdQRb4YcyKSqh1FRtKTMAvSQ5fbZI
uJ6HEdazDQz11MORuXk7tcY5QWVuscpBd94mrqbL7CXCRydB2dZN+gMVNuUWDnFrm2dZcqQmRT5K
zYpnUJk3ZpW3D4Zr588K2Zc7y2s/iU+iKr650CPX405bIiRMhztkE5JsOUkIVI88IuU8mrKqBKRl
AYbLjAELLhcRx7+8OgynnxxL90mi/s2VvSm463X/5yA3yMAtLfszSCxwYEu7vowRsQtpY/be3KvD
fA+xTYWQYiQEhvHLNJkrB4nz3lexEGY8FCbNu0g2A0CsY6oAcioHsoROTOsMrvVwCUpcF632djp+
mAPy9I/wD1a69RGKGw0Vhb8mzNlrmvYD4uRwJC5naZNu+h4u0ys7D0TRjudTPkNXE8Y2vOuT4LCu
IRFyKNnebjpklY6rTc7C1OlvaIP87coui5SNe67L2T6JU0xOOhwydVpogQYLzCR1Qms5GDX8aXbt
XeziFLucrQfgdfZZhnMf5fQSLau4FFP8On6bK9MahFV3kVGjVJRl4wEIAOSW8ax7GxuJ9U/MI0kC
MaLCpxYINWk7ezzEXtF+GgK1/VRrpXNyevezmFZ7O8+fIRVy2WsQKocMOPLBNgPES5eZYrtcQ1Za
jXId1wmmy3XEoZbzNziBGrg5adOVs3AKn976da9ad22w9uXm4rucS8+udO+G7QTaod15FarW1HBP
amsYKVxwVdaclAoV+WrjK2r9p/MWkSt1K+F+W/fjudWgEoAgAX7U2HjrnU6UDjVZdWmjXg9G2YwH
i2y+mD6EXHdeiz+IXdqxP4Qaij/IdGnErjyoo/0u+k72rgRkTKN0k7r2OVxAEZDjq9+zQkF7pKLF
4T0itDUNLZ4BpbjbK9BPkgE+P4jRmcPijv5XiwTIDiXPN2xQY0EXaAdUjpbcHt+U54gq6nnN/jla
kd3YadtvxFbOML6ypUifW6phlzigFgPSsG2zs5qyeUKCPDtEbR3vQiuGCAOkYA4cBNWewffqp3KY
ajjksWmLraOpO9w25GgvY3FfrTOq8SMcpcFtbzfDXU/v8503LEQ8Mo790Di7OrIvKCLuLg6ST+AB
Rqf7OTTaiMK93m9VJSh36wpdHr+tdWVDkMs4+/rDldlWI+Wo6GjTvN88PtxXLncbuonmLTkE7cMd
Rm4s/+GOdLnJDH6kbgNAT+h5t87WV6iYZlBUQ9dRoGdUJ5RXOKTvZxNw+2azjsXdD8llxpVdhuyg
+yPI/2/N0LmQIpvsd1HOQ3LdjJT79ZD7zdvQDNpNB0zkTpxiv8zt6cbZBnM979dpZNX9XV9W2tYU
ag+0fyClBZ2+000jigABa1CPO81PxgRPxanNHaTS45yNadRUt/GcVreJkbrq82CRO1Ah9dxKTL0E
JtKqMC3Urx1Vt7M+PojJDZEh4GF0UPxto6nZ1oMqZzOPznzDbU57pJlVf5QzpPJ2+owUzGrXLb4F
mW4dxeSpgGo32lhaR5TcB1r8mL8eSOvxl4D63kWKt1QGFndkogmkvV9NbM1yybFA8n252voCwhre
KfSWL1f7YM9T5BrRraGDVb+d06g6kqeGx73LEItWkCbQYTMKu2z42YVVb1vT1P8J0bm32Mhw5qvY
wflWc5m0Ch/sQKME0DVqCK69IZ2UBzcGJPbDxV3ZERlJkA5vtoLGqmKs0oPMuEyWdaD7J6lXhXBB
LmvVBTjKnaxoj+GNhFxPWdamtTY6ywzxQkC+S3XHGW14qhf++Qb1D/519q82Ko2lllQ/QjuG18Nq
0seqTprTqIdINtHn8lli47G/jlX72aJMA/RB0SH2dDRuSdIz0Oi9QjNMwnBpKFBRK7t4pdtAvI4L
0EG8MrfoqEO+Ebn4rLM1qZOjxObqNA+bZOAr8FPrULwVFCQXb1aU56g2ATQ12jEG4gHdD1z/EJXQ
wbOcrY7VFi5eEBzaEZk/hEeXODkMrfPmoHfj15kK3zwMFFHXCXKJq5XkEtMiFiwOCV6vnS4vCvRV
c18BazIcE/GTCTheZI/xT/RBee2k/hTwBlAsjMw9AHztp8rSAFmV08tUDPTnKUlKJTyAdCZXHYqf
qn8fpLP6rEV8YJfpsmre5vXtSL73363qo+ukjYriOEjDZrfW4CKM7fd0ZoPPQiZL6e8iPQpeYa+7
DSqy/a0bz5+LqtiOraZ8pX+ueNCh90SdlSiaFnl2tlFnEa8HLSN/CkuKV5akK2+4E29kqh+WzJFK
lSu5bfErJQWEyX3klE3d6Z5VJWlvOze0DxkJ+6/KHD3IfXiNSAF+3paRYx3CxoJz0ewVGMxgzqqO
8pw8IyB0NtGpv3pWpqmSJ/BZVY2zFb9532ziiZr6g2cauf1sLo/qFHxu0CFBzQiuBZTaYNExmxPq
Zsrw8D6kKBrcy2HOnVuao8t7W/HAqo1ucdNobvQsBw+AR5mAxZMR3BY6cgDt2ejNBsXrKRuPWTf0
/MgyYeb7/+zA071to0g7FjE9QtupVU9l2zn3EjLp/vBgu/NxnaDDK3zDLyhd9TKBVmbUKq0qusRc
rjsnj2VRhJdFDK1uHsOJwqe8CgcY/o1X+dZGYuUAajrdgW0aDuay/Ky48DeZSfCipDs1VvuXomuG
F3Tg9W00WOGN2EYQt3egon6FYnx4EVNVmFAFZeq9s5gG0OkIM9k8RS7Dkk0fYmzfxCfhJoTjWy+j
ZadVffM0Zf5PcIcMZw9JnPPkj6DQ5VQO/LwrSnteA66jUIJ4myoxMvSLNqg2Mlb55O51CwF6mbjG
ZEU8oUL+PlvcVj29LXZZQsZl5nxWhzo4XoXYjcodNfC+hFZtnrzOM09ur0RgB2eVUzmsY/FLpLid
FDLRS6SM7TXy4pJQChIT4tvwjEiQrCFn6yXtOVCM7d9eTSLZo4abEAq3I5p246NjK8kOUYZkL8Pe
C7H1xvgIUReqc3BQHK4c/pDCYBunt9f2YjyFZaYhsV2jIi2LjO6LPpXDQ6AHLeCkzDl47CyfbDWr
N349D7cylEPSuTBA9vGdjCr0U546a9zlSRg+FsvIM4PgicbMdUoFC8d9BzW5P8ESu/W6FpYBL/uh
0f4dbeF4mfmK6NCvyvTlwqMZDocmysApVTXkYu3wVDtq+EIjALhK/0UORmy3IIgs/5QuNrcBqDrP
sMaJl2p995gH+qkyvbcJeg+EAUkYvuSYaEXL9s7clweJB3ub3/WF8/saT2sg8C67eZKAqq+mbdCH
040M57bsAKPZ0VaGipsaz3n5NUvSt6vBA16RvrSdWwN9TFA3hUHSxl34FvUI5EgJL+xOadLiXmwR
KjwjW/k/xuatQaPcvRj8ZZJEyVAORmTH4GiKYHflWIewMJuH0EJ6qP5qaG55P6KS+URXMcUmeN22
FsDHXTs084EqfPjio8H6pEbuBg7z7C9emWt23kZiU8MNXmQ+zf3X8yUiNPl/XV3h/friXNcAFHyg
Lt88elZEf0AIh1cC+bC/sWneuXeVdk9nRgCRgDX8UrdxcIoXjPVGojs7Ql00NMZPcmiN2rwv/Wav
1+30Kbdp8shiH/LX5S9Mpv4nv7Hqu8vIpYzWKAi1JPJ2vHvl1WV/401JiX2Y2y1zUaUJX3Lo7m+o
VSPp2iEXWidlfQIuCLcUANjnMdym0VLwXyyFGnsne8x/F9claFF8Sis32q9zAkTRN1MfvK0jDjX9
/7nOeu3xf389XT+rW1TFqn2VWmg5NPqxh93ztvUNnrfSvjfupoplePRKjbvUNuLTSAtwvjjENIj3
EiPhFU05e6316CVZpkikrC1DZZxVIAIBhE9tUk17MYr7ckUJH2lC2tN8hYyXG6HMK7+j5QTOZ1Oa
xnTTze1eNdFI3JLUME8RAnFAt/nNbwNueXcy9uT3XfzkciZ3X1Zte/P2XOOP0S1ZPuWBL0jw6Hap
i65AC0nru01dHHZU05lT6xd7DvOOeTnNivlbr1vlrcyXWTJB4+Oz45MCLcoyXxxDn7l3tj4pyBKM
9HNAdQ1Worqb35mvr4biENs0Wwggz7TW/u+xsnAaBT8cG0a02n4pIfHeypkJaOVyli+2MlWsFzn7
F3Gu46IrDulo6Kb7K24sGerAeJU8AjD7zpkl9jrsgw88WinQghTVhASK83vNCcpXeo03ppmBcR5N
AwBz/GIsZoRBEmReSInK0KpovYcjSQHAPBevukYSniyQcy9enugvayDJaH6KnfAloFnplUPC1xbZ
WM8jqYdUlXosSue58e369sMQbbXbHlVHcBqNd/EGkJU9xbZp3QnjJVoeT9ZkdGchwfQXmssmUqK9
WkX67sKCOcZ2codWzGWCzJKDa6SXqTKS+aOVxHsHKM2udCvUWetuOhZaZDyVNFrtu5I8mWlZSOIs
Nl+B+7ws7OYSIo6JBVAR8vJTqU+/dQGC46SGjSe1zk9qHKr3Wte6aE29TvSKPbWLa+pa5V6zx5vW
cLxoy0/odEoU/fdLpEmzFuh0s9jKNdcXkwYdgBBgMSUY9rPY09ZblFnn5nhZan0x4pYXGDvp5YWs
yxWvmpc4t3mMzHC07BhFRc6NlP4GqD99W6sunRi1aQZ3K/tFCQfzTeSko3S0bDDXJVbHalvXnpdl
Zr6nCN6MX0mhvdJQqXxuiwll2c4sb9qsTlEcgbMM4OMvfw4YI/eTXwekZYQKaFLpkzEg8hIyQDW0
jZ1dZR+H5jKUYPFK8DoU79Xcwgae3oKx3gqxd5aABxp99xv4Vs0/BVpb0rtAQ2dalzCAC903uV3j
XqKbETGr2hjORft7WljmKYTi6UwnKf+qSikh2FGGAh7lxeoaFJVICYl3WkLkTA51Q5PUxXM9tqPW
ONn9LyWy2/RFL3GynIxJInW0QsO3PAV2sQmSPqMNmoMxa6FyM1Yk7GfuI9veglD59zQ1M3T88pLU
Z5Rl5wZE1BYlGWQdlkmNm3r7qOsinq1yRzHvq1Kla32Y6ABcyIiXIaxR06MX+l24dZCTEa+l9vXT
3KrpPQ14r+w6i29dtgh1F5H/2nXAkbS+mF79KrI2ULLnr76TupuiCLyvXdigo2LRs9sZdDRRNvBO
mrMIXC+MDWYc+5ehJlQPJbxz4pXh6pXgfzs3TYNo6wxsydul+9PogMcYNWJSUeQ59/bCdkL5DBT7
RM3wPATVXmwjkMsZ9ZbFvUzJ+gI5gmUFk4auvafp9d6tlfIG+hR3n9C2+5OexF8bWgye1L7SH1Fc
SDdiR2be3GXI/d16C6iX9mcezbRv/ly1J96AZgdcK/mJ7rZm0wSe/wAWcH4ulfZJ7IGeVcgomxaJ
MS4SNe2hM4ETtfBsvkbfjTAefx3mwN8U/Kw99WU730QQ/t6oZhY8sx0EQ2/nKKZ/11v4TyQSerPp
yY6hhXl7soZvks6nfAp3UFik9EClZI3qRQJTjLQapPtpctJ70HjOY16hkaAEFnez97MgJ1Uqtuj9
bPVezuKxuO9yyLGiwH4KeXq95bNoPMiBJnbzwYp99WinRrHIHX10yBDN06eyzNxbiV0jQoPcmW2B
OUVf7xlyv/xFq9N476vA/ouGxrFYKcut1TvpL+0Yb2dzGr8HiAbu5xpxkDWiWUok/zFCeKJSxFSz
KJy+m4FCw0cO1eYRdpuMb5Giho/+sgNpQs/ZWbApo+TbhmRiZXPiLNsQ8fsI3oMOtM4enKEdwkY4
xOulLl8aJMompaxpCln2NB+mLWtTAx7PTX3fRkn2i96T8DUqr3yeACaigKjoh3Eula9ksC4RBk0/
m2yCeMiOaYnKqQ9rhtI8Q2D+g9KzdoZZt32GR3F6CJzxxsh52Vu1mIoD7OfDTmLlYKjpDyjskBdY
plddNNNTCUc/m9JPbC63/Yw4G4A4c9dOzvitbcjDFQbZkblppy8o6O2kBRp6VLbDXWjupMvZ1R1t
49o2BO9QziOz3SsvkT9N+8BVCptOGWhx5RDaqnpSrOUA1jzjV4RTsLWmTktB93PGbyOVgsUj4UtP
+z+d5sEEyQvtsPS9VtP4FC2/15B9WdRw0E3mJ7dp899mv83RZgwmCFw5zOBuzzOCFak7OTdiMoyA
9/YqJI+N8ZxOobmZYeHYrXPXODkLkuYYvy91FZa4j4qnZehzQbmix7s2s3aIDeefrDJlo2kmSDrq
aNw0esROU01pnO/U+dYy65+HMvMOeq/OW2GYT8aseRJb6/XzdqWe/0ebusylw4/W1DVG1krrZth2
MIDvpPC4EkRfypYf6phhl9sHfxi+SNXy4r5wR//1/FLeNA2DJmFZsis6+9AX3Rc32kF+ubH0Mb0f
pr4P94lCqyfU9dfDZOkyRm8ju4Pd/Sij99B2+R2TH7N3u6woI7FLxHu82NFVbR7f4+WSEup9tysI
mMqFtVoORenb+6avZ4Th/rDJ2cKfea8XHjS2EmO58BLSr/82r3UHmoIkckiq4H4cEmeP4t7HmHXF
FuK1I9WoX+2+sk9VZT1c3g8ZwnpFWzRvwPoXUWW7hInJFYnj96mXoXiubGR8f/gBGmgaQkv7puWX
TdgFysb4FUB9/xgALQbDCiX/QlbeBFWGfg88oRIlk5ygh31h8f51Utsk92+lEi3SUJ83c9rdymS6
r82gmDZJaY9oaTAOZur8/UQpUWzKYvsYSNf1nl+rRX4Dj7jJCWtUFsm/gb02IB6KfzOpvN0q+WR8
ksPc9s7OGRAjW2017XWUENVgk+VIEWbole8GmPMf5UC2GoxETc47H30YHLXCewztxHiox+8S8MHc
9doBOttsK7Z1DXJy4J4ax7msIQ4717x7PeBRc7lU9349UEDpYZ5NFBf+7OCZ4xdKrz16yrwOcVYe
X4PS7PjwefoNDEpQwiy0apAa1k+GXtBn7ZiPTQ7JWrUclgAxSYAcYuejSUKXiYCVrcvEP6+1Lv/n
taai/eZFsXZy9XDj2FbzLIdYK8xjoPkd4ms8LG7bAlIkffbM205N2+e+z7xPfRYuOao53Q7BYB59
lejLmMQVtfhce4t2aMf5VLCVuY5erycz1GV9sU3m6H0aWV9GXam9Rln4Krq248DjXpUY4a0MpXXH
mx1UU2F7lB6eLPYQU9LOMpCgEGZ6ehnNzxGCfpdGH6L9Y9KDmqotmsG2nQtYWmv45sgMmUsH8tul
1qWWSzkkce8lDCW+8Mmv6fNb1lDpvLobuEzmLZUtZJxRlAoBWYDT/xRmPbor6XQWkxxKWJ2Ozpzo
kDkSdlFPjIlTrW46J4pTnarRjJ3qoBW9fSNbiURucXIqBzgc/V2LwNZGtilik22JnK22dcaVTRYw
qfptVLfo9iENoECGoAX7QBpGs6hzW6spSgwLnRjtrm+EYcVU7y1LhyKzD/XsoNA/eaiXAumclNmB
NoPkUC3V1NU7BfovowaChpJetKVPydlfweRlKN6SkuPFu6LhBU5PlTa8zL1yXJZavMnMJ9nzuNl5
dBGVhfUVCfZu62sw+ru9Zn31O/27D+vSozi7Vt9Akqd/rjK0PSY9PIo5zFz93hjowx31yP46Fmpz
m6NDvhOvFTTKPvBi6mjLBXynervAZcnRuboAxcQPF4jcxj1AZQrqlTaX9s4Kky1D0i4yzCwAfZOm
b9OkPylT7t51/hTtGitClphGjlmH/7SzFPMw6IUNqUWRfBmV+kkCAFA6kF0ExuM6c6bR6OdKYxPs
+ea3dM6sQ2sFfKwsWOtRPYUfJuJj1y9gl/Ugtnwkyxt7+XG1e1E9HCqAkuS5Ippv/jxVhoqAKZe5
9OkWH+ZOz3HEh8nqgrrcdIs+hRzsoiNRJad1DASrXQ6rW2zTHCAnPZAIEsf1Epd1EKXcjmShd4Ze
2yiq/XEYur459SXQpXdTABrpzhgh2tv9cUrLYT83H2KKNhqPSev9LNo1cCXr97Vy0bm5SNfYi56Q
2KvsKEFikTPRFEJqSL/n2WY1B5qRwmlHkfVPi35Yb7X/adEAkbc+byLX2ep0Ti17CtmAWL5rH8cx
+X7Zoix2Obvaf9Ao/K23Z/C0SwT4Mv0QxSPZ4mW4xjrLalUYfb/sgMR72c/01bAD4OSeYyOrSOnk
9UuT0sCnKjPNKFnlwCNcOZ8nm850CGt+T9rS/aLx+0kOT/Pv5riuz7oBEDLpHeOF93zYhEqr/qq0
j6ix+78tc6xKf5vja4p/h5RofZ6TAtGuYdpOWcGumIz295bf500Pictj3fTQeagBu68wm783DtwP
8EVO27SBy9EZpmJHRSV+BHo83trupBx15O6eXM2r2PnQh2V40C0vl5+i4dPYN/q3q0laWyuwrZrF
U1vDe+BOunNrDt6UoTrBAyT9QbVzSKzc+JrU40M6uekviZHQScnT2zP8mjU9pkSEimp8rYf+QfJn
fxfxvsY/RtDEhrwXXcA7t0u+wEuBcPECg+j2KtWtr9bU1DSAhZ8FUFGEqn0a4di6wByy0gDqiRrG
wRhhr+rg2z2WRt6jZmjqJ0FCxHl0WVTmtztZdAItKYsKhoLGTueyaKchCxYjWgK0mMcU1RmQ6K3y
O7QN2IGgWHUZ0kPfPAlvrIaJ3AkMK4tJ7IupjtX8TpZ4X0dMsQXvcaxovM3Q99uAHmm8guQjuJtt
PXlsLLfZdmGY/9It+/TW875PqF/vUjZalwirVftNCEjHA2l3sJuYBqr3fCp0AM1jUaYaDkfZTJI/
XY0WPNibXlPYushsijbVRofzYbkhB/auGGfSa1OWPaKNrNFnDd9bV8UjgKq/OmpbYS+xOAIyapcZ
Se/xKV4cQVyad7oBD/H9SKoqKxq1eXnL7wyGkx1GCtR3Y6nBANZP6o82eY2DGA6iPlS3kTchsQm+
6Y4G9jUg76N9nSrg+ZTYPU5td7DU1jnbk285O9IlySGHSBGUkRZd3JGiO+eIvwf6oSQ5pLTe3aY6
TezylwGz3hug/1+7EaaP1Q43zt5Mk/D1b+Ltxa5HXgGysYGLrIDeI01qvqVLTlLGqhvUG8rG1s1y
T9h6pTZuTDtrEbusjNeGykvdkoQkOfAQ1l25EZbNyU2gtFLgO5ShaZv/eVKlmYDz8umeJFUB/e1y
UOCpBF6IfkY7/2FbHHFo2ijCDMCeVJS0YDcuNbe6i5GlfAqXQz5a+6YsYHdfRnIA8G9GDQ+di8VD
Jv6xo1YsIzgc4eMA2Xev+sF5NcVjnZ2HXv1JTHKwO6+4dVW9vcxsojq8zWvrNyR6ujPcn8gYdWPS
n62g6LYQoVvUmIaSfPtiFI9EytklXMZmkP2Wp6oKXiYZ79gyaftq7oeNYC21ge4bnsvxyFhi5EwO
sKTBW5DcrWboewFwll33NqFuSvpnZ/Ux0R2kjJTWc/hNVnTeua7291MVuLs4MabPTR+SR7W8J10F
yxWOJeyhtqacxTkPqkpDZVEdxeu6VnWT+aG/Fa/LrebenpwfdBZPny24oF+QAyjquu62Ra08VgPc
YhJZWHRnVxOKgrKOXvPVaaxh2otXbzpk2el3hQ2TVwSOI/4U6+VJlpUIkJAQ9inVs4yiHCJKtpzV
naxGzqqDxL6aoNGyi7vIREja0nq2YXOof/FpZqXgEUETFQ3qzcAH+daARveermx+muug/FxBjrFR
hyr6ueBN80n4BMgFNTs1iMebLsgBXCypU7bTqKNGYQUrHsNML0JjA5ohueemBF9LadJso5jOLm5j
bZv62Z8CQwcRAL/KDmpeRZtw0aFTlhKcv4jUpeSAvH5sH8QkTruBwEb1zAFRVCLEYXcQOcl8sa2L
aFYHRjfrHsSuNsqAJA2aWfTra3d1V+U3Zeg/+bNiQv0llFZBpkNkpcGROvvxLxn3cshVFk/YeJyi
BZMc7DoH+LQY4W4mXE4voVBXInXXUZbyan/nea9h0U6PawpgUkzaAvxIuZHEgTiixhz3kCjXO35g
jU/iSPWGmnehvUKQkZ6cosj54fP0o5l13kPZomuQWRGCCv48b9XaiV/bwS02zpz5Pyq3ehgGEvKb
cf5esuHjXS1aOkj66rfEzL5aQ5J/7xT+tfQvT1/YD2SIXqbNU9cXJARMC2H2cJxvpsDpTpXqDeeI
Atn1lYvR/Hhla7myEpYP5VSQZynS7xTtP16575KvcZmp2zg3+8c5yg+QmMHGPZvK0Swm5Ycx8Dn3
ukR/gQ7E3UPx793R89+fqKNrR2OI1U8JhGZbp6nKb1bTvS6gbeb/DrURlc45+aFoivoa9E6y0/nS
fwpSXznSvx2foiRu7scW9XTLm4vPTuhDGB2a2s8Iaby9DI2XofhB8HNnkAS8ehnT7P3lZUSmW/zp
ZdQ82NwbPCdvu5HvczUgX0ERIvsMFWzxZLT8rCwj01M5gOXLkah/EBNPW83Oa4zuKEOZHs5glWTY
GuNlOn3dTrNdptIYQI85pMjObEa73gitF7/Qsie2WgATWusFPQHrpQ+WJAwiSGex1UGwoH4XritI
jl9AGGVPtv82HUkw6omRRTbB7NS7rjXfDs1ylgB/t5UedOkysqN+JreSGiROFw/kPKj2oBiswlK5
E8EGUyO7QAlkvoMNFk099RcxN0gPniRKdGokKp+n6a6s1CeeW/xtVJbwYU6DWd/1C4OKHPS2RzoT
JanbCPrH29WBNALR6nv0NNb7ovVv2oKds0H+7FaKd2kC9xUMEy5kqOCsxQvntXcrlb5Mn7stEgQb
euT9/QU4MA9huEFG2D0WkVYbO/p8igdtMaKp4B5Vhyb4aTnImXh1WNw27eKtWrAz3dAWtzkkYY9z
aHzWhaV2GU22+lkobMW3jFbfEqm+R/553vjHKqVRGzSSAQvzB2vaJy0cSvIIeHkaFOMYleiELA+L
UiqXwyXabA26fKmwrwdvQl14Knn6HUL7JjYVA5BCNH0H2LUrUy95naK6pNUPu3DTJpEHk0WVXuzu
tDCMuf70fbGv8Zpu/sbj28BvGLmXcWFsl0Ob6HSLDF1Eug3b6g2WuMxpZ8AOslvM0yx8CDRuXG07
0GmxlHk8zw92o5HpJ6nuOMWneZ6a16uowYmX2uIpZff/pPBP6wybwoUbOebOzUMKnNWyxzea8ama
+JdKWaPX2bNJeQ0tW+cpNVXjBZadvcL9Bs0Uq7tTUvZrolSjpxqPc3pIE9GiY4PsSw40PWzO4m2R
Kp+grXgOgtCUNcTcIy16F2asIUsa5MHAIyXZJguLBAWrLnwpp6qCfgegUmVE4UsBcT9kLe52HmGf
3VZGj6ah7zuHyrTfvAnbapkqpr+bv0SI06HBbm+hSYMIbO205fKnNBcCc6cwqzv+lObCWa5aYX0n
3nmpjIuX6jjBS9189cq3SYaho3+c+3fB8l3jVy25G8555Izb3PaUz0ow/eVsGvU32/B+dhWnxIGy
GZt6PDZ5YpzD0YV0Z/nQgoN4nspxerH61jiX3YQq+fLhrKH7Nti9fLDLh9n/I36I4QKd+2Kw1X1p
OySIIDE5z02onye9tZFSjo2N2FbH3w3JJaBiLfNWt5HP9q4NEa2+cmjL+il33F3rGkh8KVr4KIes
SD/Tv+qAePzDJGfwunlbOOXTfSF6mWIs4wbaFNuFAu3P0VEI2D21f17NxhRE6xUyp3i7gmOB3VpY
47ytHoTpXmaswbaSvQRDdqsosGzSvRRvqmyMD6goswVyXP22ndXqQV1KtUqYeWe1A2KwVHq50zbP
DbLKyCxU6LYuEeLIGvNWo4fsMon24m7XIG72P6xd15LcupL8IkaQAO1re99jNEZ6YcgS9J4A+fWb
KI6m5+jo3o2N2BcEUSiArVE3CVRlZY7WFF4gR9otjCyoPncV0pEOy8UxD4fqBXpks70ZoVIEQSJ7
XadN/bnCXtWyyvKBFyHYivIRSGNtH/R0VEBFt+k1JFcfI7d/hshFuYL2XvooTYRb6IpsUttGbaOr
/x8/o0R4oTBBXa6UsJYBn0C3r59oznYaxu7VZmI8jiYwy2RNs9xaKoknSiU49CvW/QQS7AAiPAYI
8jZNm1hbErqYPH5xrNJ8SHOV3sUt+0Fm8vJj39wWtj2+ai8z8LY8Bx6mNOxH7DVRzezgIYB8vPNI
tlKIlUKR4z13oE+SOKCC9YC63pIHTbBHhDu1AOwj2fSEwQV76xwH8FkUA8SXrsHaLV4Al2724dCw
tdChLw92p3M+2ksci75o/7/Z5ZRBfbYOF0KJ/pIW0t+kbCjXZSHyJ9AY8h10KYOlCLv8SYoGRcte
5C2MAN1kChGU0DpH5Gxx8PkMubzQYFol00MKErIIWycJna1VHpXsE+tlfC+9Tu6G1PVNhOHc7lDh
ZZktpBWFe5tvLadthx80YJSguzrmTHWH2R2yfdCbgQgV0FM1WFimSl3suOxfupWrbPliGm0HwSmV
Qc0E3ajqNcOkARlY3YUqaQVxBZSyUDdXUDCLHPmIzHRw7/fumcz464KhKALIvUobLOlDBS2HEMyO
Rj1r/AKV+m6TZjjf3V63iI5k4yJGhARaAB9ew/S2vb18Q7XWRb0fHGhMkAILBifIvMzvaprIEIOO
QYZ0ssHujjOkBRV1nWXLe9U9xFO46XoRXcnUmz70jkXzg8bIdJt0s/1zUqem+mj18gf5/18nxZQA
pLv0rY84qaeuQRIB6lG1ktffxiY6Ggl2m49F2JWfijT8ZeldV+018cLHZvIMOkE+d91/dmn05oyI
VXu+dWWKijMri+pVYOxDW1cWK+5Pd+hFVGc8/LXHvaJYyMytHwAJYUsnF+zeZ9a4gax0cwIR3HCQ
LcRyAs9vr4gv85UBwMTTVENIYyzr5ptfi31rAW+7KAHnBkkBhEJz/g3KO+LVZR5bpki3zUsOhqZ9
9Iq3JeUEwFIvnbclUVJ+ivDdjbtWvholG0DNiKsRNXgL6BzI16LFPelKattf/Uo+gSY2AGHpUnW5
2JA2WIiwytn1QHFRgzh5Td2mbyAUDkVOUgojzbAqZ9753U7SYi4CGHgZpwn2gme/gGzwAhd2iPfP
AlId88XHof/iYwLwcximmG+invcrMXnhPg6C8dWDnHUvy+q5tcrknIEheqGg6/FKbjGUHvfgCIbO
pu0tKjYEuyRl4VagWHGFwmR7HcsK/9dVNvUrXmbQ/aD+2Nk9aEVse60gKgRdUHdac9PbAsv0I3TG
aE+89QBddVe6erffTGSfHGv25xomQiZHXynY8VaN9mQnEw3+r/Y/1sd3/MPn+ef69DkDQnS8ry2Z
swlQ1baxDBdq4e/NACLbkfXXvkjB+15LH6mLIvnWcC9M18C2I/7T9CAZ0RNmHz4lEHpJPKjCJHhK
/3upm+V9uXl6AkpfV+VQCNdqCHbp6G9RWy0Dy882ZCPthB7MpxeZmQs+MPBi41XK7cjaIzVqzrgx
6Wf2wmn9/uyBZf4prvnbCzip3txmGJl2C7qyP4M1xH1Kf7tNnfrXav90o+llGOH/zcW3n084GEOB
6dpVDjTpee3dx21s3wPtKVE/jC96aZ6yDswW5NnavNu5LvfBlchwKNH+zRSD6lA04Loln9Fw3EXT
Ak3HkGOZffQdwL7sfLiDuZrdMxlOJ9BG3JE3LasCPLf4nBwyW3VQHlArdmjkuww6mM9mhZRE6IXR
mbqg+ts2eRc/GlCke8xHvhp1jWuacXb2q7ZcUHeaLL4DGbM5j2ZKAAijimJHo7SkgODGmbp6yTED
Jx8tWYBeJ+uj7uxEIWhRjADBCrFkFDfRTdvkgIlDDu5EsZQ+qiZo4sXRhrpWKuSRmdAsGmpRfIqQ
N3q0szmUQg5NDcrn2/S2rc1l4PVrq+NQKYyS4F7VKFVj0Zh/r+QA2gmvA9C4H8D+8G8P6XfHRuFV
/4cHkFMIi+uUx1/W8HB+X6mYQx8ee5acrYHEQUjF5TbaSdPuD4mxISL92TaPg1QfJPt1AxZYpzCs
rVPbyEowsJoinVafPOoiZTJ3CWFDmBohndl0w9S8TyK0Dnm9m6hHru8TGcoRTiJCKXXCymufpUfI
D3qPgAZ7jx5jzyjjas4gifUgWV77a8S31ZoGO88IziNCVp0eJFNRZJfSyxhYaTE7jZ1kjZL6ZkPT
fbO1cBJtvs2z9SRIaWwB74/vyGT6AzZVIH7e0idQg98fBfSAFzRKazDk4AqTDfdkkpWBCiLppTv6
CFDXrg8Oc00AQH5/IjD7QPXLeCBLZ+ZQfZq+hUk87CkA14IgdzvVfTUH8GTMuwtetPc0SF8yZGMh
+p6Ie/qCibRD2cc/p7d5Va2Ey0DfXKT+PsZ7ANhdf98Fdf7JYUnxKcc+iatUXaOa4zvuMHvpMNHu
aBAI6WnHQZSwpAnv0/G8ykHiOnpr3y2TC+ePBJpgeAmtAOmdwL4Dvvu0RlK5kSr+Bhrcr24PfR8Q
jQT7XECN0csy6wsm0jhNHCvDXzkJQDPFyjATtnc0BN8y6nGHtLiloRftPfLCziKsmmzjg7VAQgbp
tU9jDrbTDBkMnVnstJSLtgNZyz7Y/+mPnOGZBY3o9yhdVoCwpkAq6MjfHzHAyourJY+R0LgNfAgW
NhQJ9CRYNYsYz/BhKMGlIcN7qHiF966FLAu2x8F2gIztPTgCEPN3Ufol/eBEHixMrDvVf51Gx0mW
WSBcTR/+M/SkmywdzQ7c6CXJl9agJZ26gWafvkM9MARve6h3hwOK3vTJDs8lFzJ+UbenbsPMlQAr
7FOMkwe2Lf92o1fF4EBBO8i7v7rVejUCMr+76XPMvBrZ6aZGb7e3m9Jq/QBG5SGVAE5AmGzbTWl6
hC5Ydswtw96OQCFchSwBYy8t/7EPEbqumVN+ZrH4HAtZ/awT6N2lnhILrgCBbkT5sw/qz6Mhis95
XSSQxkm9x5Hhx1wZIrtCoOLtLrWlPt7FteNkjTxYA/rjLzU331hjoDQtj8BsEUfMBzO0IWdamb/Z
aJKm4PAjCxIbgb/OEHt7hEhMeXCQnYEwj2M/ki1qXztpDw/SwusgcCA73Ezgwrr5Q/oKkMbWxC61
sZr7uXkZugmipaV954zKPXC9WXWB3dhY6ZggjT21VyTblbP4wziLx5ORa89kbR9U6/s/ytQ8mWA5
uV14rjVbgt8X//Apk2B8jrv6C+2RabdMG+VxgNh8G5p7ssvAvwruA/uQTZ/7CLIDt/AuhYG13WYQ
O7fdaEOVB6N8riIoVUAqwlrFyDNCci6ZLjxszSU5OMFz2tX2UhQoVm/aKFu2kxltptixLwYQt3Nj
BUycgtZeD3mI8BYNkIuE3NKywI9sQ7YB9X8r04kjCNP17XWQoAvpnFRtyqLF368uDQQg2/GATeP4
CvZcDxKVjnHodZexTR0o76UCec3R8aHeJ7R2tJVP3rJvQeE/eUYBJqzqZzVy44u+8NPq7cICP27a
QhDEsZBdLKzMeq79rluJvrWv0oK2QNrE+QEJAzA6hFOwrhhUERIrLJZZBfKdyJ4afANx1ftAewPI
g75pIemXKNNa/2cfcqQmScB2IrT3bTG6EvnXougCHLf4iY6cQymmO2ZMJ5IhSxM23ukxOmHSWMPw
bdGH0/ex/zYPfChguVf2lwayDAsQH4lHwUN/M/rA2EjQGJ5ZEsTrvm6t59Lov+alCn+yGDx42NV9
B90zXyg9yWC/JwF8q84o6EnArGmYz5NS8yTIqs6TmhIBLcBNjHBIj3HtGMtskskSMaf0GIUKJO00
0oXJ+HZJQ1NqIoDi5NOBKyTQCl1WWRooBI8tCK9DCyw+BSEYNIy8bR4MO6mWZdWKL2Mur56DWq/F
IL8Ord/9RMnUL+E7/rOXcfAw+8q+pp6ZQvepFQf8ZatzOnK2bm3fe2RJ+xKH0XbS+SNqZDkGwNYI
1I1TP+NIF6eOOliUgfrg8z4sfDEeqNeZUJzvxmDaEiSoVNApHxpE9GaEkIYPgZLl77bWBQMFiVKT
M/mp97mEOqL1yO8/rgdur+jsp90J/BsoTzE9Y3WLsAy2+Qks6cDc6CBNYQMUWDouqMo0Olo3NCmE
ttP6ZpuS4GIZX2ocuw+xH1Q4JZuGwt8wWs1dJXP3Oso8QeVuHCBcAOKkWDc0ACa7cMGdQmw/eGO3
vGrGbDjfnB1PE3un1eMHNwi5x2vl5A24wF9AEBOc27Jy+KJDPGAf8PClYiy8jC3OLSvA7zcuB/nY
7IKaq2mRxKGBp8uYr4AngqjB7fmkWFaB4HpND6aO7PbY25ci6/KV1M40EmbIwC3MFgDBpJ2d/3j4
0eo54xbIFlGWrtkOXU2PGLECdZl0aRLx4W2IjNJKbKD6gM3QU0gD74OfGKxSrMjRiS2UB/HK43tm
y9k2r8DHatdAps0Wi7zKITdhWfZdnE71zom7bF9wZ7xOEIKERlxSf1aQe/SMyPjpy3rnlsz70nm5
WtKk3E3qncwsMI8E/XjlWHKelJvumZ4IdtHtECNy50khcG13QTKuGRT6FrmuEHB1pQI1laqXCFoF
Z25LC7gafbQH14YA/RVKD0DI+OaHUxOYS9qqBt4cIZ/F+2SzjOUW+miQN0Y65wrMsLrmqazPzIVC
fctyF+I74FEx42Y8lIF5Tz1Xm+gKvCXZrnd1eYKeSovQQGFE6casAL/zwqZ4WyXIsm7FekRSY8sP
43Vh46CpUgZCwtutkFvCpwGCZkerqTHZhUnSXlqQKqx9X8Zr+kWV+mdlxsWjKSt2ol4TBt25qHvw
/mGMmqA25doF4mKdlMGbDZWr92Fp+PNvEVW1xbma+JX86acI8vh2HQlZr28LybC945AtPtM6CA6D
fmP0EgSZQKlSaf4rK41/tTLx7pwB4t1tCNZ6sreu4y2txmLHJirUE0vEtht963MmLShZF824JbcU
KfTMwsG+mQZ2+E/LTsyoFq4EDRctm4eyOHCCBTZGz3eoGgzXuTN1G2Iho26C2PqHrtBdoiwzmzpc
30ZDiaCEWfyK8Fp4GqApdGhT/CupawtEy0vXRyGCHk0czREpKuASdddMgD1sNU0/dZEyiM9p1aVz
NxqleY4q4+e8EjIelyQqvlIvah3nMnTmszdN01NXtN3VgI4YjQmLi7smCy40poBcvGtGDs4A3BGM
GvU9Nli7EAQrT7ExGcAUjRsaywdmPbggDKR5vdM3j2MXL2msmqL4k5v/qvDN28oEWPc+LIZHmRcp
aLmy4ehqcifAhvkuYXYFLR3wRc0uqKapuePcUy8pMgYMYGxtqDtYqrwUaXChHk0qsEFfIEAwHKlL
S3p+f++lyadR055kQ5M+GDpqW1TC3mKDMUDuRlR7hdr9C7kgKSMu0KDY3yZ0eWtuUQgABIVehJo+
j9t5kSivhz0HdHkBhokAqezKXSR1ADRzZdvGghmOgMhWG6zsfgrvqqwM71Atme1iyBstTPKpGcrs
iqq/0Cg15DweiiBy72antMHDpcF3YF43DcCUZDpptLtNut2r0LexElDYBmnhrFBwBQxJEJns6OCP
874XyGUMtDb1P7z9VTxm695DELzqzG3SZ8PORbXQYyScHyKZ8u+FGSBz4JVPOejS/uaQNt5TMJbV
7IAX77CrRhy69AoZDksPHnhkFrELTfvCiqqzlxn8hbWbKczjl6pW9UXFEXDa2twXUmxTAMc3SEbx
l9ukty526wkiWdNUHuc3o2IBfiOxKFHeB3mkD00fAvAmhhEqvxho9LuVriDz7l1w4Im5ClZkCRjD
Picty22YFVDDc+wAsq5Zu3Zaljy1ObaCcRd1P0rEqgxm279apLEqb0w+Ox2CGhnw2Thp9zgeYvt9
sKoGxXZ6egixm3n65JvNE1IewzrJsNtvNBbC1fiItrHxuvT6C/U8E2wKU5e2S2u0gO/Qo70v30aj
COXytVMCMaWnvs8PfFVszAAMpjEorBELQCH8oGtUMg5aFfxAHpG398EVhbPA4DHzSy8/0XgIbrcV
48F0pImZnthRccukPtVZPB48XVZRd35xcfQVdSM3xO80HE7WBK1tsHCAn7Eu5YncyGMyonLb9SCL
3QN81C99J6+R8RyNuTYgzJJyEVumvLMGv7oA+2IAzYrUqSurEt/PSouT/p7BozS4ByEgOMwz+7vX
+u2RXk59EwcXyKBtO4E3/bJh0bABk16zum319ARXZt2RTBI0fRvT5wBJIzzaJq76EmbVHsQ7xk/L
sU4QLp0+t2AWWHqo97+CN8vYOb057FBeCtSmnuQ5qFtMzHo/KVFep9AuFulYiHOmq1LTGPBoCUmg
ufdud1qnaFe5zA8FB5fijWQGsFDo+hi9B3ZVszjQQIav17rMbOT4WQgl194czzUY0l76X5W0+peI
qQgcuWBFC+qAv7Tg/9okllQbcgJr69sc5tb2i/XdjrKdrIv4vq+5eGQ5BzA+M0Ff1STxY9aWzQlP
nM80OAlRnUFRfS6Um534mGYrKONCYFF3gx5vwAVdUhMaCR5hemRUKUY8CHdqoR53TcbB+QZIXHZv
j159yYAfXXRDYL6KRhmrsmbFnropMhZQx5RPqaWPYMDZLgSYYV7DpFbAVpj+3hN+ckTVqbvEdmjR
p237POWROJvGGIBAFzAACMl2K6P0o0Opu9qt1W5mVIsz4pXQRIsaJMOAwlqBykYcqPvuZunVABYD
NxqBCqbmGyo7wLBVlV8DFzF1HTFPzEYCadX7FxUU5QkVce7q3QMpCZQAJFIuXe0RdqCUJw9oEpVf
o/ptDfIwoDgHLiJwJOOBZD50SKatpxo1IKqsrQeU0lsPWRtsGkQpr+SRxwkH4iBQC0SnwLPrJe60
wNNm3JOzzVGY3Y4NMFeYSjMavSbCkc3aLuWULyvX2KjB+cygqbVPQce06DQzjDOF1ZG6EKnhT07f
vnUjNcabGKXKK1W37q4qIBhGZ3UX/+pdW8p4RQd5GqUundZvznYnwyOCOsmCslqd3YEqOCmGTdz4
BkDKeX9obe4fTaC25uxYGoKSSyHDShPITqmzZlTxdgQGaF7pNuHPNREpgirhKhXY9rAMQDeRD+ld
kOKNpibvvg4LmIAhOCrmf7mZhsSFJIKdy2XUZX2y9ETerhKjSzdzv4omzVke8/3ct0K8fOuyuNAS
Ze6md6PqcT7Uk4G3m9fPUGILkjp1yOJjHsn0hN3OWzP5CcA+f/ZFWYF5vTmSnWZ0YcBBo2oS1Qy/
eBpsPg0hBIM91FLy0GALsjl6AP/95bIAKGp9owGhK4TRkUYF0k7E+ePkjM4n1QImM8bXHpRzn8jC
jWkP+oj+rtWmgZv1Iql670geBTISq6aFElpjNC52VCiVbGtwSNFUASnZA4qxggV1URJrXf6XO3m8
7u9iQFwaZOGDPnNQKT3V+bHTTaw4+v0ocmCGpvxIVzRc2r0COTFX4G18nxORO42TZzVV4PP585LG
jWao15DSird2FqUr0g3f57o6rML3ZMUaU557APDPTpalq8xk/Kjc8mcbpv3Jkv1bEyV2fyKb64Nf
z7GzIw1O2qMHWwPiaO8uNKJQQQdKZ/Cq5cb9LU01DZ44mmP9uX2vLLeRZiATpamoMTpQVGov6pEr
TZxEN0+cM1q/17ot/8+1yP5+x9ta7PcdaWVWFPyIWmw8PvEwqlNU3hKC13/v4rjDnpIOj5XbKLYT
H7s0ioS4yFhzth1DnhVrwz1ebYeOJUDskG2+9AFQ2SeWdSAbNYVboZ5ZNygzAEnpi+hwggBvV+uN
Twbg935ivFRdXX4ruP/i44vwDVTQ8wXwpPPFP4bMUHnPkMo46OFCz/xflvh/94EEGKq8wN+9dnrH
OdXKtRdE9JCLTGwa6NTO7BDcg7JLVZnOpcM/+Zn5n+KJ8Ze/TQp91szsEP+epJKKv0Tcjk+yQPFl
nxvqjpou9jJoZS5vlgmBuDs31hvyVGjRV1OzWRaVtbVinFFdaY0fpmb90gjrMpyXHCxwdZhKByX0
HXRM764OhbVNQxDBks1GhnLRdF4BatCiWg9gIt2HXps9j8a0LWoGUKu2mzwNbnYZlW92D4xt+xr4
umenxBny3X7z/6e9rFG/RtmrOfGls1egvIQm8zgny2rQ1p76oPl0y59lA6u3g+Or5S1/JpHCRBQ2
9je3pFhvR5+zyFZHMs12sSxDVJRRzm0ywvQkePXpduseD5xtXYtxeVumCYePS9PAaGXz0rSQCSrn
u95ly8lChWDrTggMZoCkXLLKdZdG0+aoA1DhZR7BE2rco67lKdc28mtYCAVFIEi2tMI8lxZ4X0WC
3QcFTXrR9wbb03mlm+m2Zh2nW7xvvCMNAgf2kDhZfxpQxr9SuYcdt97IzDsPvPiq0UZqVpt88Ezv
ymwEVZfu0nbFKSLk2mSYHsnm+iA4ACj8SoOzm17XRSp8c7MV7NdtWWP0Py5LkwIDwaxEtinOUdgG
0bIDGK1pkJrufdmwxVFhrLCrUp3h7KsOOzvaz/gRcBDUpf0MdV1/kChEQmri1qVR1LLh95Ke/Ain
ngEVxNtQTV+DDkeiyDOHEwjFscejvqeNdEVNHBaQiE2bLU0NwbKO14aeQv3bCmEJgn8+NA9/2OeV
P9xkzIJ44fmF3CDEMeyVFz0yezC/eBBiDUIn/p73ybBsVOJfIAHcnUDjgXLCsQy+WvWZHByoEi9L
D5zytaqqcwEdkRUNuFsOjalvUHauV24t43MgovwiJmAPkNqKv7vs01BZ01eOovQVdGwLvW0Ot0gR
I/bQQrgT79zxS27a7SJOeXRXFK59oQEcAVBboQcMlNjNA5UB/uWQoY5C1QfPEiNoizQESrXygWyy
c4CyG4fxoUZkcMMjQ17DTLCr1Zj3rd7UJkglUU92htgYYMyHIjAKWiLPYwdEVfZU1HIrdKEu1J2d
A8jP50HyJzs1I1JLByd2d3/a9bJghzYOpdXtPvi/18+kkyGOKMiZB/+Yjupd5I9NOX+8W70NuQES
WRynKtvelmXA1J8TXy5ro1Vn10VCRwGTfx1CvK5RaBY/tGkA2G8JxQbVBMXSsq3qxWsblPHJJvvi
+0ABSFl8D1KQJxVu/6u3i1Wa5h70Qx+QDEpwSsnaZRXw8BdSZ4BxZ+k3Ff9AjV79ZPf9uBZ4NJ5q
syiPFrKrm8m3sakE+cAiyv3uO2fR0piy/Bc4uJ97Z7RfAkMhuI/I+8U1THMPVVRj6+FMdp8U/rCU
nWl9Ge1hL10r+2V606Efg/oLQJsQ6AL7ode3CyGH6dFkRbIN7To91F6bXm1fRCsrGOQXIOm3Y5Vm
P81RvPZZMj4PUo04fVrFKbB6+4Rfdrn2Bq988XqEA7Ur76Z97PniWDexs6yipAcFttMeY9+aHrvW
egRPh/MFGs1Qcwrt7gT9sOoBNG3fyI5/DKIyQy3PBWjr7ptWAEgd+ysjQHEdCDCji5EX8bm2BA77
nA/fGmftJnHxHeAayGRpB9a64xY1lGKdsLS4Q/FLcVeGKPBCwKFCvN7J7yxor/mLKscnnrIrmVDD
ZSAzLQMuFsood5HRJRupQR/4rzbumZ/FC4SN5YHr9948EKJaYArLO+oJNyzPORPn26SsxFt/FDFI
PN8XKpAwXuHHlGwMgohgQ/22MPl4wmoXud98J7K3SfNxVmk/Hrt8UTia8m0mfptb8qHmQ79S0XRs
gXXtLf8ACZuF44LFo8z4ZcYsTJDGQHAg2RDGISpYe0aBxjMNkskV1pnx4c2/BcIdabLIORqN7yyJ
jsIum9cytq0HhqDZ6S/2oS4+2hPWvTpZ++ZfAwC0JPYKfG9egzBhDypCNdUcySrCoX3jd0US5OS5
4AYlTAKVquXgX+iaDtwToX2HP0z5NECSadehhHvTjdx6nfDgjXpPfMMrDPQpbWqcxt6ZrlCp9kGU
gYJkPRM53fJJ6ZlticBQ5FbzTHJwQhSB0UwORMW1TyA67v2eSfc0PUAUaaYjfPO1BfiIHLDTQ+1F
tM6jxn4AQjzZ4D8jOMk0Bt8wxKt3vOUV8gKCQy28N6FHzUGvyln6HdJFm7Hypgg1iWINji7re2Kj
shCI2eTZmUy5Cphk11JGxnaYhu7g1t14Qp4d4uNeWT/UeMyjPG8oPmMb8SlMAe5diIepb8AYVnmV
VhWxP7eGWSz/9tmmnv/rs0WV+eGzxYYBkV1d+0WlW0K1+bLlojvMxVm6C0B/d6Cyr5YZD6gjafeV
TFO5QGQVFHIUrvMbr17zGIwBs9FF2nbtK2EskMYucGrtvI2CmNlSqBB/dTK2ZYx3dOScJq3ipXRT
9Ka3aSOInXuV2nLlFQcDkJCzdHt1pitq+qQEQ1nouqvbQF2H3+LWDBd546kNTyK+971KPPijLmkb
QfUL5MkJJZ7VC3mMNmfIb/InVP/IJfTYo4PCo4Tf0vofYvzzJTlNcKIUgJfEzkYqgWM/2OhGBHcd
z0cNSpitaw0rbnnbLawOyMABsKBPrgOItJ1Or+QWmqA5daoKEbgBZ4047rpLp92GCLV8evrf3BR+
+dsCUETIWHn9U5PnW5RyI6+HX96GOWLa5rors2qZQDfkJS1q85AyF7LjxmR+Nh31c0wC/w6JZnUF
mzYq1rU/twJ32fYeMld62bwvtuQ/Jt7bsiXixrspR2U7qLXBsLvxgRlbIrsY7+loS93KTJL9fPDV
o6jYiD90EcuM90ltIhNdo7rUJ+BqFDvDwrIGZx0UgXlyCO2Kl8TgblCecfd2R6jTHKMOcZpsYt0J
RSagl8hBVH2CQGfINlGFovLSU3JD49QYXvw1cSu2VQXrUcOCJi6i4Vy2dYlS/swBg4zvqgUZ47J9
8+Fu3y+rtkX2V3vTQO9FCvyXUFpIKyRvobXen3sZAkwIfSmQykGiUaZA8yN1j0vsvLoNGN+6hY/Q
pFqQsdEjdOUDKbMva+96s1cWA/XHPNrzlVUBaKiwM3DwGj+29EPDT0icu9TGb44uhf9Y8SyBwhni
5tQgR5VJhHR/9zvwCxXg9SfLh5nUn9LYgmb5kta6zYGQEELxumG5x9e2ytzsAnqwbmOCC/xSWSE/
m/2TpeFe1JCZriYh+dJNxmIdY6fi4QwS+qcpypfkkpJtDIoG+j3CXt9WaGLzCacTAZo+vy8WBlTJ
DoFu6CpKna4Ak4ILI85zwZqs3dTYgO9qL8ezoXTejjvyIZPtlL9n05K3PvlQtyxzx17eRlzLK1eW
C0HJRiJhJIv4rUkQjWxQL49+pvwahEPRz9mW0Qi5O41Xbobc+EURyA9ByjSOofIjQJ7eAc1+wtnx
YzTzj+AmTfad6MmIjWegoPmZGeAHlFyMUIofk3M9ZgW4l3rjHkVobFl3giHGk0ULMEYWP1SUrgFS
LID9iCFc44TiZ5/U38rI7V6bEXl7wxXmAzY8PrgnWxP/j2W6x0trAAtOg2p+L127eLni9+AU+Fsk
cjzNlwbvjYPVYE9VpDUqifQINa4EMmsELZ7CabCLGYr2QIfxGcDLe4h1No/+VAUnFAs2S7IbPcgX
y0bU1zTk013gKOxf9AQBrgBkjErnaKO++JNfQk5XmsVTVE7NQoGR70TNKI38ZOrmZqNuL/t26WRs
U04AhMuiPbduVD4FQME+tH64NFkjgGtZNW6RPTmqK58QeQW8seofyDEqswtQUv6Vek3S/FBFPc6L
QK8OtKqZwO9Qr1nqAy0eRHJP3WxyphWwQPaWup1fIT2IAPeGumMctjiNNf6K65uCKzTeI7vBlzSK
TLxxqEvQW9Co7w7xueuwQ6VRU7HmipDBPQ1i6xovKmc0d7lh8Alsy2mDgozm0GFzgFBSnoZnfLfC
M10ZsnoFX7bcMat0pgWrwwEB+BFM8FaOg2EOZWZ9RU0EVYBDGKO5df/md5tGM8iFpt26//elbrf8
Y6k/PsHtHn/40YDXyn4/WI+hgMiyAZWQckGXtwbEH86q5JVaQCghO94GvBiU9HWZ/55C/duwr1e8
denqzxtkHTKSlgeWw/++jKjfPxjdhT7JbLzdlYxuU9vlwrWt+6mPcXbTH+I2hbqzC13SlKpKXqC8
We8NHpd3HaQhHaSCToVm7KSmGh2gQIywWo6Mv9kkXSXpxoCo0XnUvwBgo/t20/QpaiXe59KMMgFa
TnnsfLNPJmq3pwxPIrrrbWAEvY50ZXopfIGdeS8Gd51WcbCc7/i+MKJUKNwGh7eke2d9gVNybSWr
eSmaLPrPmSfFdV4q661qLWKjnl0CI7hwkBBtwTDRH9ze7A/zlZcNb1d/sZGL8m0vww8b86gp3q9u
Nlcvc1uVBm62Giyhy8TGLx70bsFDNXjgphJgUqdu6KTBQ88goS1TdhXao4a82k50zrCkwdr2g4cS
8Za8luZ5niR7KAWiiAeRL0BEi74trj7nF9Ck1D+qybkYrln9sHvvIrz/YezKmlzF0exf6ajnoUeA
kGBiqh+Mdzud6dzzvhC5sgjEIvZfPwc5q5x563b1VNwi0AJpYxDS950FOxI1bpCoPY9TaDN5JNjw
qr/TgHQNQw8nLDoiAaf6c5XuoeuzcrwEy3xGBiwIUie5goAePSZxwg8YkBa6pDfGCDXn1K7f2iEU
yPTVQOQVXql8lwVQMeBZuKtSOq3nS/ZU/7knEvOzTu+1KWVPUTSkM5Jn/OnUGq6I6d2IphFHx3HE
EbrXbK/qcaerYA4hjjWA+JcBxjK45vWhr7u17TGCGNOV7qU3daXWws67C13q40QcK5k/5FxCSWM6
s67qFTQrmGGFm3Ndm9uV7yZErHQX3ZA2GUgXOUg8uk6fMyphJxrWVMzPfzXkjb0SPRSoz+cL7dTa
cLMHXst08YGTfHR3lNVHfZj+SsBFlLA5Lb6c3Swhw5ucPsL5KwisKDuofx3OVTKornqPR/vzJ2t4
EM9MyCSCk4oLpvsqVgUzw2D8y7cqrQAwUgtyVbqL3ngjNECUqczTt9In5a0H070sa/zznyW1dNdG
Cdz6+Zu2VWtsids9ni8cAqTQ/W/SzfnT9dLxLvPwSZ/r9Bt6fTFFXYfLU3Es6BYKG91Epuk23IJJ
gpFn/XOi6lsrzcRtAsvGLScECN2pHn52tpHXhxHzcIA/XbWsIWW0cbOC3jUQutOdCLNMv2akuoht
x5gbTp7NGhjw3bS9ed/Vg7zophIrvHEJrAiUk0vPvKlYX125EL2qXWHe6KrWhLRXmIXxTtf1bVis
szgn/ukAxwpvenMZNI0JJU5A9DCvbpONPjk0ccUWURFzpov6AA83i8HM/qir2hGhxLRvq5U+Odgm
2T6x5btu1B/XiM0dUrjh5emv13YHtFnMFvpkLhfdgdDioPvrjZckz7ng5l6XekwPVwG3WsiJ4AuN
Rh8egVSZ60ZdlcMic0aroN/qohgLe81jBOt0F/0ROjDjyHijKwwOjxevHMlafwDIepBt2PRYSmJN
1cUPJLbb40h5c1WM3VvQed4jrN2HBRwBh3XYoxg1xhyiW8BoJp63L6oMDnxgUD9Cp5BCEjerd0Ub
A7pmHU/VLRz4mrKEXghiNP7nihsSausTTu+MzRdIfexaWcy+APXsRMFM3LSvDXzsIgwedP46JPKl
UU1+WyDJtm4ULH4QpfVupw46tY054AtVPwwEOV8SBwBI0dEPYaeXdTpYT01SD/ADteSR2XG7ckur
3wYlE4hTCALVQNrfigHOuBIGna/T4fAopR8xDucZgsG4RYNlYKe4NVICSsLEI49dA8oWpgD5LI36
e3hUQMsZ9edu3cQ+Tz2ONCICaqduDNx73Q3siM+zDVO389ni5DXQQgewPB4g8w16hzHLhreMR0CX
etYDbIdLgBLNbK36WtyXLd3zwoxewOdJ/QLw6EPDLXKRmwNSa/YQv/x5ZJfCjEIfmbMQsG3bJnMj
SZAgCmV6r/dkyMRpr/tF3a/6hcQkGDeL9EuezWD2sIMy2PpLVu+UY3OGG8MZ2Uan106tHFmyhWOU
oJn8maPTnfVZ0lKtdX2fpDM5IrF7KNqiWDHIDzxYWXHSs2Kpay6E7VYboJBgzpvmJz0rzKVRn9QQ
0LY8437q7yJOBpYaYAqONhC3is5aTNh5P2IedLDLSPybcucnzSyIm2DnCdiOACoj8kM2Oki4mN1c
NyBPmB9ieAja82Ts58BQBbtzt2BwouUQptzvKdicHYAauyZr29uos+QCKmX98lQcIcRGWYWPZPH2
tunMEQKu6V436k3HIRgGUtdRl/TZemF+no2a3efZQtsIl20ja0S8XEvMtGYW7If2nWtWB11SJFXr
xMsqXxf1BkFeCHOG6kBLD4DNqYeCgJhPJysRXfeLc5x6TAd8P8ev/opdwvu1aKE9GQ20uDGEudPa
DAHcSdcCXKtFPz0U8OiLp1h0d1nCtPuGduOOwPx1gcGR7yIVRn7tjnSvRG7fE8iln2TrGplvoUJZ
zEOg5h51tyAt6d4k4cq18hakevainxilYFxRImZxrAmpd3XYunMSivilyS7y0vZ+tAKyq2M9xluS
pfJmOlC3VyKHh44FuJAdC7YRKc7DlMXeQgR8oqjuXpAt7fyWetGVcE0TZq4jVEbtfISJsvjs68CR
pYEdo5ybSJ62UOiF9gcl817v2ViqdrJxES7A3ql12rOjZ6fu4eLugiY0bSCK2YQrBUDvyqkpkrIN
RqIa0wjo+/Nx5WGcOZYcqfVJL+30Y0T1MFcMQVf9W6ZRmxzhLDd5cF05HnF+pNDahZli98Mae+I3
IungpRd265q1xpog03nZgRLuIy83PpV9v9ca2p6Eemecdz9ImcIOEvwLo0uyWwnqPajb2AurArah
GJJvjaT5rDu36j1JiFp0soIyEMVACYpGttUfOWBpumdl9Xz6xNNXYQXEvnSPLGrWcCxI7rys2Oe5
4d0mEHzaYkSZnsJu+DHVpwRvCyuK6JZxSKV8rx+RyJjlpirXGP76C0z4+4vRYR38oWm+ElYRz0rS
w4RAt/AoHmd16USrvBvga2bAB8H1pqDWVDzXcZEOa2DbqmM7bRSE9ZG9QJ0u6oZzXa64WpaB1foa
5abxblgDHzllwUbj2871Bk/GFQF2eJZqmdazs5VnV0fk1tRCNhg9QsO0LqVwjEU87YVs+NzTdb9q
BbAU8jnASq4S3D1bF6mDpRp5cVdV8s1GlPEtLtUSgbjuh5kFYg781HBoXBeRPTNXS5ly5ltyNGaB
m5l7Vysi6ECxLjuIyGGeE251ld7wKYqs95CmgJdrMcKIFuDVZcIbsJUnwp0Gcek6CADA/8ZmFwjk
5AdvGn5lYz1ZcJZbJ9TBkFwYvdhQYuAtUQp4oLcqpDDTMZO3AE+FazHnufCiZG46TnbwBHF30Zir
Rd/IBlxv8MXh5vlGVfYx5G1960ZxvQqCPNuEmQOntOlkusdow3E9Vs4zQvvJPOCjnHPiDmtICGqM
ut54UpaLgDvWQhc7kPeu2WcHajsrlmWAiw/1zSgDUPtFnG2Q0wDBEA4PRziDfNaV/MIIko2M2OJX
nhWBjVft1DhOqXguIzIHZLEzbhBdw1Xo4rCYa+6/QOpqjVyvhVcYr44QUqyOEYIxpzpd1A1At9dr
2zc4BBBa2lp3oIG3W2oVkza1i/BhBWuIc5FBQBHX1b5I7BAIaZd5vpgUxmHVes9UFd5wp0737SAC
Xyt6sz/qm9xO97k92TMhAr+Alm8KU8JihsfWfIHeRgPMv5Ve8YYN0HrBD5E6cXtD3AqCQ9NQO0Sf
fdsIisa21UTXkQnx6iZAIgtrw/EHJXDm6ZvhAXYxn/UaiAGNzFO97j/KJFiExgiOQV2LNe3iaIkk
B/J67ohxEblyqNuAFCLSdG2KrH7UPaI6pqsE5nwzTLYy/yQ9XxukX/2yrIXnkS8DS8ZxvbXFIA0X
MQX3M31Jm+prUbci4t9t9PUv4+4vrT8de+7cTqcqXaNZjeG47QYkXWGFXu56RACWsjLtGwlIGGyO
5fiWB5dF3wXv9lh+2I7r3jWpiZVl2Ad7oMCr0zFNVhgLOYCppJ83MtBqlRhRjtjTNAdqpglPN21S
b7R9Qp7PnOkzr7qAmMQmK2HuQ8G87limYFA8NJ9M7HM/eDJgbt5md5Qogvu0q6BNk9nL1AG4OBZl
cQESvFwA9lTeV9x81dRGg71i2BJv52NIPEZzI3CeGoYfU7PWgDAul+eip/pyCXvkaJnyMNw7A6hX
Tv+g0e953sKaLgqGg0vdbm81WMjEZWA+K3HqYPc3pDdnyBaUQIjgkcgxw0RYmBZ7bUOTTUVnKupW
uwW3U7dirWjd6dZfHStYhMxFJiGgasgDpgmYV8KA1ip7d1c2BFPNqb6rGAQDhvqpbNzc/mgEd6/h
RzuHwm2YHaNwIjA08R5K3Q59leAQzyGrQS+NAq5/g8HFXZjm1QJOUuMFKF/plhWCrcYit6/spHD8
1mHRU2vJ6yzN6QeI/cA3es1bVP5xOI8awDdaYUHIH+8K6CN4CMV42d6p2wDogf5eP/663qKSrXhR
ndyHvMHKrsDt3kkJY6SzIVFWRPXKaSKI4Y4wJDo3mAWF4YdxBQUbKFEVQO0juDIrnbjb6WI95J9F
TT3E2+Fr6/C9qFsTAnrYvz02H4HRKWU2h7Tt3lFcbrxpggU0IhzZ3DKLLnRZb6YuQT7KTSJ4vDcx
+dR6BknTvQdOHl2xrqfXZBQHLYZgy85eATaaLHWvIRvfwdILrzC3PfXS1dZgo1efotc0c/3zXNCv
OPWSqmDLxlX2AhFKAIT7ijzENrTh8FwHRxkp6HFj8L8ARwY5qKCNEHTp7IsRUHGYIyr7us5V7eem
7B8Tz35uPS7erbLG4VMeyklLLJWIeGMejFb70CEwZAvxTIcK2ijdgDRJa8YXgWk8p0ZATxPKVpjZ
Pk+iZz1N0wsEFyzXmWu3Yqsnax7FPQgyfLHQal5a16vpg/TCqPCqmJS/dH3dN6B2TPW0c/1zV10P
m84ULwavnEGwd1yBNJM9cNiLS9ONXrIANGgOLbZDkkbdwQWBGlCDOnpJYA3gEGhvWDwOVt+PFGY8
XsnMfpCY2VxAgkleYNYrL7ACSdZOb9y7dhzv7CRehlZW3qRp0l4xwQFo6eAM2iPm4lcBIWvdarRO
vQ9D98eplQzsTYH8scPkCKsWRg1YXiJCpvvqDYTrlk4njUtdikuPzX/7x3//639f+/8J3/MrwEjD
XP5DNtlVHsta/f4bI7/9ozhVb95+/416ru06DoWGheNBfYQxF+2vz9dIgqO3+V9RDb0xuBFZN1Tl
6qa25jAgyN4SGYTgpoUlQrceXdvepKoAJv11LQbQcJuGvyF1jvS5fG2N+WkdG3aR2IGxshJ6htU5
TrsG1MxJD2yMspWrdeVgl0pn0VDGq5PLoIjrb2XwiA8RgDDnaUYinGSObEwGgxAoE+lNKIKvdbpz
maVzgnt8C3tioGenjSOz/sKeNn1SV8scgx4Umf5oTavmEWL62dppCWbsTsYq4JHc9tRFH6s76xPA
TYHM/v7SU+uvl54xynBnOQ5y0Ix+v/SQx8uNTnF2U3fxsEYSOARqyhwXGTXKp0ogaTJNJ7oRPOjS
pdWV7sHAeQJVmwAm9utelQyMbRa5X87TkUlmw+4bmBUbW8dR0VMaV9Y8sUV3wWGJuSsL6GQMyE3d
jxB9xuVlb1NX6E8D4z11JQGcRsJ02OvHzKyGyyZK7C2lFsZcUBr4f7gvPfvni0MJor64OhTQEOYw
5/vF6VxRuoDOy5vTJJ0VDnj5Ob1HhiI/wlG2PYKqf6eHw1hJY6mHPF2cegGuJY9DAa9iK/KeEQNu
FszJJFTTMDBFUsGswXHqR6upLvg0R8RL8VomJH9wjAKWQUWHrkNOd4pfRUZeXQFov0TC3rnJJzX9
Etq2kDsQwU7XQTJMrOoC+o+6VR9Qxf3SmXT5ETWDa20VU/D27MxHcCrZjFxCtT+QoDz2ATQz7E5U
vgrAIozqG3jXOzc/9aXmlWLWxoVzx09Te+0wZzWOt50atf3c2IZgJ3UIemD6S/Ymjd+rzstu62mD
SGFROQkEwFDIYtbOWlAPt5lXyFurMaulYY75Qrfqo7suPR2dQ7z38hRvpIVFFhatxRdx+bbm06hs
1kvdUFok+g93BPW+3REOIa6Jfw4cszloyNyeHqcvIxVGFmuAlEx44+AVBfs40h86E/LKmmcYl/em
p6xnPQmjRtvvQyfoD0bkYYpmVLCCTMSFtoA9ucRq89iTPazerbyiKGb15PYWAwQI750ygbmMKHf6
IN2gi/+27nSykIhgpZQLlM1gu+mad6O5I9Q1d3qP9sIuZzIegLZCooisqZtszs1/6XOqoFWz+g9j
z/dhf7qYEIBilDDXsyBE57HvF1NEFTHTjATXvFcDUrGZNzPBX7iyYsMD6DszF23qyaecOAs919U9
qioCS6+jHRRuITyLNGLhgnvcFmuFPMM0zlbT6PplA5LRRdvAvA0ddDU8PhB0MiOE08JR+pUwIe9q
kexoeiKe6WCLbiCZ8dmA7EyMKAFk3Q3aSD8pCmjZBF56ZMC5/P1V8fhfbjGbcuJw04LkLqH2T1cF
Myoayjpl1wR2uRf2ZJgBaRMBCBuHbpXWRA1Zksz74hizMZ1/kV7OYWig5ZJ1HfTzQIx1ISWvpZUD
PgAH17N6rqrEgBZ3pnwNBcwdyHPACjncORNiMAlXvCn4w7mXYkCncQLrxm4KDRVBAlGM2AjXuthM
dZ0LhlI02H+p0/2KKdR06jz103WDcjHVpsZTNcl7z3g40hsMw/AVscIESl2s3OiWuITHVlDBhku3
funtUaVgkEu9fdRY0y0w/MDtVCwTS41r6QCoMtWTvGcYIxBUhGoKVvwQ7HcBxnfcWau8/saaCCQF
iMhI3WKlNJWmtm6Ag1JaIywHi7AolBCd78xgA3Pv4tDUMWTmxzrYuRl/TGVTX+uqHK+ueYocxlIX
dYOZgkJFzOe/v0cs5y+Pjge/Dc+EuYDnUKzCp/Yv49DgEbzuBru8jiJzijrLh0RV8YvsADoMekau
kPmJAc8DABj6etFLAUUM5PeDpwJppSV8U6GSwVl8+/1Ir2oJFjDD3suMGBxXaLGwLqkQk4JcrS66
8biIima8aSMOVZFQLuPJWK/IjfwCMrGAmk5FrDDqtcsnlZupmFUQHy1dp1/rIohGn6fURVghL2JA
zRaujbtcM4LiwFKLeGT1F+o12OKYGVXViTiEQNW4SSmobifqtZNBSAJOYOaJeg23ufwysJ0v1Osi
7NWi6bLm9Cf03xlAzAHu2xL8ybJ4c2SWF16KFvzXHiSeJ7ux4BROSLYHQoHfmmG5CaLCfIKqSL3E
mBqsdLckgf55gVxXV7vAO7VYQeh6Ruvn82ntcEQEeDpcn7Zo8hCh+GKvGjoCNwrrxqFso1torlPg
cxCtq7jaDAoZAdAKuA/1i/gN0yc5y8YyuBPtaM0Do08vJbCh6yZvrY0+k1MjA3g+U0ey8NorepCT
4ZPVBr1vwTQOwWlwk91po+udqh4WyrEb32TjZ51u0P16HGUTYp/O4cYrmFipSzdEBEXSJvsBAfit
doask3rn9KP3BBAj8xM+ROBPwD6V15W57mME7E3LtvEJ3OyHG6utCuQdyAzikmA4PA5YGMHzAgbX
Tt7eIs8Vws4uzG/zbFSwCSjalS6yMm02qgVwXBdhwmxfKUWWSWPnR0TYzXlOUn5tlXl6SUq+Moee
X+uqPg7qeWAF49Ke6ixaKjh3nLoHXSoPViE3OlgL0yCoG6ZsowNGkc6QTXV1z4GNbgkI4ZgsuZBu
ezKkeYwrB0G9XG3soCo/Wks828nogvOqAh/LdHpVmrZa0VQZwAONkGsAi3NZxE1+/avzpGLTZ0W5
QsCiXZQtLPFkXFwXExsFMEi4JE9EFGnkMG1UqcQjhTq9cWAcoPuyEaOUG5fIyffDo5vn83HIh7tE
gKDhlsxErgUrdsxuKQgaOV6kk7ihkxZzEIv6bVfVFTJwXduJC5Xkpa9M4h2hTxqtbLeI4TiTD3th
IToPSCK/YRYSBSyP3BdwqhZpFtKPsPF2bY2MjD4ccADvSMMoXgHQNC7/fiS0f35bYtZAiU3wYmCm
aWJM+T4QIgxV1lZvtDCMNxFi7QKklzRlAHJTV17UmGtIhSEioutaeEdFdXs71qyE4Q1U8hkvzGPS
SswHujJ7zXFXAlxGH849gOEPkagO4jWfJFa0zkoDkVWsf1pvoUVVmhDiR3oPFo4wxvVDpbLTPMIG
+thv6CAOTVRbV7qBIANy9feXwfx5XjpdBodg3jD9x5heYX95H/C+B87bJc3hE9POvYlJikeewPkY
Il4IA9jWCL3M80Ofhvac9nb582CgjyhSgPz10x8V0LNDpizx//4jU/OneQ43XdN18cu5GDzoX1ae
YJqaMBqMk8NpQj8GvIISehj/QEw4nYLyUNsRq9ILyOqPav2Or0xAqf5aHUK38VRN7Cb+AauNc2+V
1HzuxKWERtNChzkz7sV3lgMtlzxdDJGCcDBSHnMpzOjaCMvPPRgh0HnXgOYhQ5POh2nv3E/CIu8/
LMf1+uEcCXHwTscymGJhYTOPEpS/387dMPZxNTpiPQSgejm+DVOWdoTVNsdEEwEkft2NHQx1J8JJ
14grgN6q+3OPwKAj8kNWP+vCAK6NFqgMcd/DyimCwHSKdw5YoHl045Cs3HZTqy7qTYhE8MD6cB9R
Aq+qP4+XnSPAEzbNF9Lt/v4esKbowvevi4fX5VAJoRbn4GR9/7qgWmQDMlnh+sThsgv/FJFBbN+7
sEKJxCU0VKppI8ZQQQcc9e0gwWmDQPVMMKg4hk0LYT7CEbYOLXs1QMs5wnoB1N0v5XO75oS51elu
/u9vMSylY1qveTFUcRjVPxX/tXrPD8/Zu/rf6ag/e30/5l94XeHf33a5iF8rvPA/6p97fTsv/vrn
p5s/18/fCguJGehwbN6r4fpdNWn9Ryxu6vn/bfzHuz4LmIzvv//2/JbFEqh1xAhe698+m6bYHYcb
9pfffPoDn63Tpfj9Nz+X8v21jl+bXxz2/qzq33+D7eM/ocVGTMYtm9mWa2JR3b2fmux/csvBqGZz
l5rcYxj3oGRZR4gaWv8kCFlhlmpP945Nce+AOqebyD8912OOa2PlgmHPM3/74wp8RiNPP92vo5Mu
n8I83+5SPI6eRSyskDlWrdZPk23HGpgHtiUiiSlZRzWikg3E78GiiP1oBCzEqevH2vgQiN+4pIVW
RD4iRdj0iBgnSIxKF1YOsaFcv3Ulpsr0ktTuLXCFYhvKIti15UffIOvognHNDXaIc3BtSLxJCUSG
edJ6PrRC+5kXeihiCjdDsmMlBxe4NhZUgBndxV6TzGBkdTAj8Dc8I/YLmz+rXtxxzzqmJl7nJOwu
qFFlM35FFk7QQYWyCGdmyXuYm0zZ2yzbdzA4hUBzYkpAuXMxJ/1dgLQi1HPo0RuusRi/rTrIvI/y
thqjD5ggHZiTvDSdB3YD+KtVsO9ruRWkOghzbP2izsZZ0zDiF231OEbFbRTk120AcZW0Wg2kXyhS
N/Ms4PcUSocNFx9thQ/PnOIxzWMwXmroAee4zJxZR0Tfdpjg7y2J6yRCfOaQV480XxRIm0GkDLlv
tUg6eai9agHJt5ULIhFUHB/TFrR3s4MpDdS252CzwCFygTzTBtruCWzdc9CrcUgSOHBw8JBerTN7
xlOxsNlwYQmjh/kvflUq1nBWgQNMVvqkxGdAzAGagUm6JsBYhpCo6yPmLgoIY9Ge/Qh4/RpUOA7e
lYA+JIYPceRdLDMHHlLwrmP6TjEU8DXjD0y75wmtiqWIYB0i+nDDSrhxtoIeR3ha4ue01tOJEwoc
vf61A2W80eIhnOiHBbDTCyTeHpLGGmYK1LM5aCdHuPJunbJv/QzK4eDTzEQhnY3TlZCc7WcKwIFZ
rLpDI5GpsJGobDDMAgTJ8MOP4Z3AehgeHI0793L5oeCNukgTuc7j8BBz3Dr4f1W7ypk1XAEIm/OH
qnbbnZeGr0EKlHldAdnCgReKw4sQHAiVIu8RAQuqwOODDVYyLmntQj0KjoNGa75a1Sv0Q41rqNLM
sWqOEOAvCABEc+QbAt8JtnQkYllxHq8h39S50Gu0FT5r5/BNG/BN1EoIcOFhCTwEp0nUQrsLntYj
+Sh4S+bmYB+zFs9MRbzbsg8f4jE9iBi/r4kLRBzkzivLt8zwWNYyXoohSKEMpCAeKfE1i2WYYCI3
BEW/sdLXHr6hRSHbOZPWtVfXFXj6pGtqH5ZnBysH4dMtkWtPvfegBqUguy4se2HKATNT8gFMez8b
renBK8UGaMxwlkEDFMZXH72HpKBl4apUFsLA3TpKwTehAk8CeTBZvsU92k9+63IOAWna4RbhbV74
WYbfKpTVpM4XPgLb4oItyFrcpsh3Vqp67BLM+o1NFoIa3KZ4xAw8dD7M2soi2wc2bofYvuVelUCz
W6xDc9yO4kWU4VK4gAuUuNYNPgUxww9amfOmgwJLDBWcHrL05pWLGb7vcjw0VQsaTAT1OwEUSkl7
A4VgV9ugf6UR2pmbvNgmQhEYGxFjKYNHWQG22+An5JTfWpVt+C4U0tACxJ0Heee47CH6xDCewmgP
EqYRtB6dLl14XD1ygb8Lhyd7hrF2Falh72L0FAyatF1xJQuMQNmEzi2zrpoVInsxMJBNdONNVmBg
kYg3+jk81i3lLBClJzOL2LOCRGxZpeZ1A8yrn4Rls84U1L8BvITRNbhuvmdNz2wDdusQ80OfYLCE
z/azlXsfVp8K31DpXEXQyIMNNkwBobmRU2PnKqNf1aF9JaJxW0XIdNglvpAX3SuF4Ujw3PKHzt7H
UGPD98nVvFRNBK4GXUIMEOtSglggLgRSRO5FGOxIXMczL7ZvDIooSQ3VD4ALZ9QU+Zwk4sPOs8CP
DAnqYOQcgN2EGjt1IJIaAmHfSskRrHPvSOOscxcKxBCeg/t6VnWzHORncL4a2ANzJKxJhtQKJPEg
BkzkColKinRiuwBmncxb4UI8jnpXpm0tqX1pTIITBgT2rCJ4hde5H4LFMo+K5K2R6Y3d4dcSzmNX
QyN+5GJc5gW8LMqheCkEwXdWkDjDy9dndoRHL3UHaHmGPibLEL3EWBIq6zhUIpmHUDHmgHaSqnnr
m/6uYqk1g7ozBgsWXnHxpu/y3lvXkLuYJRXUDdkK8eIId8MAphvPL2M7XrpZh+EWIl+bEsnHmX5h
wYA29rGMxS9qYO2O5SLcKzy79RMnfrHb4rIf6mfeyI+IZqtkbJ7yEreBaaZvxMCzmNk18EFWtsoo
lhZxSzfwNmh91zMcyAJGuzKZsC0qWDm9syox2g9BszHCGEg9ix3Gjl90HYGPC8EIHMA+qoyCRRMj
+M1dvKdG8k5Yfe9CwBfp++E42tkwG2X5FDcQdoIhJS7+BNe0e0CcOcOzPLZVhZdTejBgJO6PEhkL
nmTPpBMPVUG25iixOMB7UuBhI+TdoVHiu0EPHxWIBQGfHfosfKaUtn5b7J3uKapzME4hnzsLzBKR
N4jggYuFwcYDrNRDLg7UnVouwcFah1lMkP9RPixsMUhhcbZoikmXgBu3kLHGUAHRnlnQWEdggPyy
6fvlOA2QrAeupFV4E2PRD6oDABA9Mo9hMs4gtAg9jAYyF0nUQTsGzmipebA5fteU1MsM+vsz/TrE
w2PPcsw40mn2lcSIzsG6qEWeyYci+e041I9IiYstPJSoL8E9hVzckRgCEh8kWnoN3pSRfeHU+TR/
w7TBcAD67fBdIqiMKzPA6JbCWQVyK3sFh4XciIBhFx8xcgIcSn0zbpmHYSSP+s7x7Bw+wNA4do1h
G0mDLThUQmYNXnFLAE4Q8BxpNasMddm1wUOcwAGLOuCDHDwO4SKIaErf6aGO2UfBFbBQ0bxOIAsT
QYggAZV7AZ4CsH3y3e3Mchs7rFiWJHgGIdhZtG20gFxAMuMzMMLvsxxTJWFgmsXE0vGCGc8ha8aK
FqaqJr3GJZdAejEAi+EyedqUMF/YVV2rZs5QSUyZFqxvva1tqpVbF+YaM/CnqIThhgiRVFCZnhx3
26ryzEWXpw8p6ecRjChxNhgN8ueQO1APQe4kmwXVaG5Dhc2pTBQyGRKajzOrGINthOBdktB+3tjk
Bvo4agujDbU1Zaa2ORQ7YH20iBuznYGY3mwdTcSLk2ari3rTTA0B8OsK5D36ggRKveUGR3inhOQl
G7oRsvFWhGiWe0nZ4EAqi9Vbz63A0k5MKHrZaudZlbsEP525nbUeOcwBFKjpGbTUSMycWSRAd6K0
TEw/EY23yiy5UnRy8JTTZ5G4jts+Ayu48tJlqRtKgVuujisDM+8Qqhc14KVDs4gR5sPvGYZ4kgKo
4Chv5jaV2EXyMIiaLABBsiC2boZ7zup90UQN4IlBiUm7CvcBEItwTiQrO7LZ1k0btvUoQDeM9mtI
syPlJW8C5531MrhRExZUee1rnlftHkS/dj8e04gditIWEBly4SNthncs+lG4AJja0NuPwzbdpHUC
2YkKN4yrCJg8bWCYvt4V3MIUh6UfuhQXqcCMn48zc0xukox128Ss+q3eSzlMxHi4Q16g2CV53Cx7
iz9JAx6GMJaEIFzDHjlhagnior0FkMPeMmJ72exctvoQAFUZvWX1ANGouAeU6bRLBfUBosLcMcDf
MarC2sK4kmWzNPJ2WafiOaY5AuOdO67yzNqDHG3sKkQkt6Ejwa9FyepiLKeguCv93m2LeeumQMVM
GzU1n4pdcW8DkbBkec2RzgfWOs/qbld7tbmwugLkQ84gGAp3BT/imAQIGXd7FkRQlrec/6PuzJbb
xrY0/Sr9AjiBYWO6BUESBEWakiia9g1C1rEwzzOevj/oZNVx2tnprqqb7oxIpe20SIjY2Hutf/2D
cEgCRYQh60fFsvVjnRfGv34ViMZ0RSfBCVv/7OOv9HXgF+3iK0Yith9/oq3fZBSM0MymmjY9SntF
00/BmAzfK66zmuTmS9oEGPvpsnEegyCno+mH41iPBka60gM6jw35TeMzQZrSuct1hNugRbU2Zsfa
7JWr1EL7BDMM9x+/1ZcIA+io2pojtVk1yuo1ixPlocViGYgYYAkj7GqHK1LodrE2fsVffo8YHZWg
rqaMVqcveW/mt6q39W1WUCDggE55bkQbrefTjkzj+gO+8Ef7/iOZSPlpNEaOClwNQEXDYLFY9s8j
+syW1AWjod7DKb7Yq8F27VXjdEYpX1jXvqGqweQfvhB5MCLm9PrvvL9ghgyqJZtgm3/GtOxZqLPd
Vb3XmtOLvtTnxqSYpBFEfYGRgqO2mCz1RuRDs/nNRH1FB38CKoSxMqhUodiy/fNUkOJfEvFS9F42
0yeuDWPb29cpA6GHrbJZhOzJDJT+G9jX/wTW+hNa9n8C0f4fxL5UE+bUD4vjF/DrKSr/+f1/Hdrs
tfjnj6DZH9/4b/hLAVxSDCBfA7BKZoTxH/CX8g/LFkK2V+jrA5f6AfxSCVixDAvgHKkpkNV/gF/K
PxRGAYqta/Dp/ivAF8/Lz+vJsgDnhcY1cF3w1v68lOsm7PEYtEuPg7Mgn5L8Iz8y5OtsdepexsCs
AcCBY9JQIRY4jY3QC0jASQ5UAFgCZOY5ASrLL7Ckcd7Axl7V75wr2EzGD2SPphuUq22aviLOgAIm
70ZJYCR7ivLy0JZnTY8f68JEe2pXG32c9oPC9mwPHeFdlrU3g+UpngzLV6pHktZ2+RKl7lKOqbNa
QYd5ds5kkhs7qySQQMvyTb2GX2a9fOuXkwnN2I0nVBu1JHxkPmsYEn2drLFjKvo73hfHQvpaphFw
WyQjMjTOdtEtTo2dUtEVCnUlsdtDuopLk/dknmCRtiaZERwy6qRcVgJ+J0wk7abb2DnJxS2lpNEK
DwdHoG3co1XoWNJII9BfO8F7J2vPlX8f5/lJqnGBisLvs+6aGiY1ASWhDnZixtIzJUBAwzCc0qA8
hgBvDhWlWxTD4yhnp7jLTmUhPHRlfEvlilo+SCOpXo2JS518jOXlSIrNhbHKLZJ0TyvmS4Dzyqju
mly5UYju9LTZtu28j43s1HTxu4LrP5ji56Cdn2KrR5ekk7yIWxkD3HZrlnhXatOeNPiTkSavir4c
CUz0iLo4jcrwRKl6QA9vp91OcOQLNT3183IRyXxMjBG/vdTHgMSHkoLddHKKLZlVEZ8qZSOydGcO
/a4THQwW01OzVTSW+kpun0dVxhXTuNdzu8O/5iIvxqmbP0O4Tx1bRO9azjoIjfI46dEhMJRjUAsP
w8ftnOShIwmZ6YCleD3vXBLC5mQTtPmucjHUuqdDRjZL9hCOW9tSLlWke1UX+Qn0ckUNfblJT+sd
VoLx1rcqlsHpN5Fm73oYvdfd9LR+jJW03GqLRS2Wq1Lvm1R+m2XaeXSbFMX7mTigBrZ8VqQHSsJN
qI1P2BcVTlOOx8WooMjgm9Bqtj8p42VaDK+fYx8AJVX0c4kzA7zii6imoxIJLwznYxxRgIVdh/Fv
v8GreycL4AJ9ua1rcql1T5Zl+DOxD370ZtGoWNaW5M+rEc1PYyXukZb6C8INJNCnpkbgvb7H3KfO
NDNdX2NtRinb9HX4HrSW4WTFtA+n7NWUpyNchS00PD/CTjgdYASw/rr5MlBoxnJ81/vkvUlbNom1
RUt8eYZLLVJf4znP59gLwJnLZr4hOdyAz7lTsmDnlp7SkciehLUqNc9puR2Sad/Uw5PI+msj5adh
3Q6sb1O03Oylfxpp+MLpSeWWAAe8tsMXe+78blxuZr3c1jtIUsNRytKTIAJv/WDW9aiE45MZjwQU
LLd27t1BmZ1hpNLmRwpI6550orBM4emQhCB0L5exlS/MtfdluFMndFYaVtpR4+K75qe2uU1o08dR
v7cwTexF92JhfbOVDSEnKShe/9xLkbuu7TSdjuu1ZSF72Yh0Cy3tJlnI80wKUhHYCvpoISC2dxcs
fdA09Lu8zd4ncr3j+E4/hsXVdFXhOa6LCaOMXR2rt6ALXTW/dXxS2mDeJ0p6J5WXmywOrWQ/hxXm
K3riSwTfljC6y2K54OhxifTpCv7pdsW2yqeL1M83MxlhSvfsMmX8aoXSZ/waHh9ITTyLRn6LmmpD
iJ07EAEFL8SgBZ/ebD14gXLl2Hry3hXzERonRfV4BN3YdoznQuNMq1xJl2AsH7QS5HRUdrPaeTWN
eGYZZ6Ezlq/lC8xsIGt+qXu6thy1b3AmH+Uy8SEleLWanfKaa594POaIJcEnbWTypvnaas2nvl+O
dtVd23bBO8Z0kmA6LjwI679Y2e7K2sfg6MKhYe70UDnWev/WBnhkszYb0V9rlUeMlgBbnGXbmLq3
blYMxQjlUbAP60LCY1A4rxu2mBow9uSTzcnWJctNAVfp6vpFDW59Pl2hUGN2JaY3NfrexvYhnAxs
FNLTuiesGHGUcO94iFqc3sGPMPocQuver6CiUnDS2OJeg81xJoKGyN0Tw39wZdi56XCJuuS14z0y
3F4nuz9Fk2k4o2bwqOWviT3yfEQPTXRe34uks/PHE6dMZ0Vtwg0D4q+dJJ2VIsi3shR9AvYGBUiY
KcPee1lUNMxhpSb+JAGRovHw8ETB5UrvPltJ/UphO3h6gskkQ9tDbYMNdkH1oPXY/6uj4SdssQ8p
Hiyo/2YZuMDRUtPwOe5e8OKZvWTAfTXC2SXr03s+TRe7TOfjXJIyoLRfNYkOCU/fbpumjL6CAhkH
52wnbegZbEeoCpwv+TqN0eBjEtb7sSH6f/3q48/mJZ73Y94detN4jKNE3S2Jofl5EAv/41cfXyTR
/PFboa2X7cgrqmCvIMM0241vm+HnQcyTO2jdg9lHgS/bBAtnUkb0jB6R9Wuv4MXHl3GuFT9PRLdD
2PxZsWpnmfvAD6wC5ln2OYrhsYVdMPokGYYH8gw25DfVu1mOb4qpRIc5J8Y5WthCetmrO2OnWNJ2
YbCAQ/a2ENJ27FuHM8AppbvVvhuNsUsnCAuFvkFV5dK4mbU7m/xJpz5IVTRu6XkKp+6l9lit6M3H
F/gAHW1mvQBitGeTnJcdRVHidB+czXiXgQpBWCfeXRI33E4z/RU7PC/iFNhij//aQDzY1v1g+XHR
f6WF3hRSEm0VGzvOFY3qDYTXpOLcjBWpqiCub3IJlKnRZUfpdIRzBQt7SdS3TEr9ocBZSFSdE6Fc
SxvLY95+7yvMyRYe86Rh8+ARKOb+KbeXp7DBpx1PzDmg0IEI+SWT8+6TnGyJlbKZdGwttr8JGzIH
6fZ9HZ/q+cgkYb6mApnfmoUUWPtFj19j4Uljg1NO6v9Q1P9fdZzwl5mDG8JSkWObyk8cpDhhGSZj
WnorDMhMh5Spa2GO18Cazg24hjQfa+qoCQ/T37zzTxwaYfHONt2DhnqGlvNn2o8tRqItZjxGglC5
4O9dODOstcw1cvYXCp04aTcTiZiSbZzXUuk3b0+38+d+k/Za0y1m7ADzNmP6P/cHo2lOWhJUpad2
FPHsNUXU4exd7W1c55XxydDi17Y8dNNjrOdHfBXvNYVtlMy/6XuVXxrf9UIs+iqKNnv9758vJNSQ
NmPWWXjrzden4UmnMgEQsUz501xRGGTMDMwC9pO+6ZWGLNn+qZjrbaFw+mQUrOiL4kJsoT3//Uf0
K3dgvTK4CLJpklJl/kzoqdJwXJLZKjwbwy22miMo3aOEOTmGv6S9QWvbirT/9rG8q5b6PJvfqMQY
d1xKPXmV7elNi9gAPspDS18u4V41iNrIllvH0aUlM2DmmugR+0Y+74Gc9msJYtiEWia6h7m0s1bp
cseTkk1PeZT4Vi5fFk33oNVsx9ByMzh+UTQ8JWglFXHPLJm4Kt0LrH5f9PO+sdqneh5JrtY3qQio
YcGfh2BXIFVCbbetNRKS8vAmhfMbsu3PxoSP/KxtTK25WEr/FFT5e233vHzy2pRMVKgSVUESFsgh
Jh9yQE1M/4c6FuhwxF4EO9Pf0Kr+ankIRVZXhZOsqz8TONQstvMSfacXEWsnSoIc7MzPs28flfV0
U7rmNyR+ULa/eDSEoq1du4U+3lov6QdCnj3izcX/ZBJizMc2W8HQnZFot6Qcn1oOvp0l0td5nXYQ
UUGQ2HCl3fVrkfsadX026AdleUYjeSjK05IPT7bdbya1+KSZ62KApw79YL5AoqORUD+1KooRa3EM
jCmcnqMD7RDh6Xdc747r645MsDXJ0QfDExSga1eQsRIw0/YVdTrajJ1mc7kNdFW53mzthFl3/tVg
sC/1457+fi+S7FRAwY7bb9Y6hFXS3rUBct2JGZ9qVmiCVIxQRksnOQY/LEHECIPtUK22mDv0rKLg
hICix2UtfVO6Hpx0uKp1BSk/xPVhuo1mcI3jfjPQglGBa3d1Db9uym2ma18a2tEyi1/XorWrxn2C
oC+f289NP78NKuVYEdOyR091c0CogcXIYeAzDvXklMr5KbLEXS11bxwQrM0Pk5S8S2rlqaHuWmGP
f3b2qmSBb6pup10m/KmIN/CIHYPEat2NQbms7R4VyxF/MB5X1BIffVJpeGq/sO1Gfl08Tozw1p9D
GqnfjPA8auVGMbFGxuhmtOS3wBJnUwEm+PsN5ifi53oCMAK1bBNdElSpXyA/UyprIWmFt7Zva0s3
cduVmxlUn9cfuTAqr/jNbvtXuz7wMYetBf1L/yD1/bC0G5W5dyZmNtuUhqylMS1/f6T+xSMLkKkK
sX61VWu9iB/eJI7qtMvIvUGcNDA21DG7VrPl2kyQPFdHV6Cgx1SunxZSjmYLUwxFPrYRHAWq7IbE
xKTDgUKzt7aurEiLByp8Tml7BlXcTTZCs8h87C2B9lG9Jck3y+Bt6iGFIE3uUZY560ac5tOtD9Xb
kLBVN00KeLtsqznHvhXBiNk/adx/cixfVRun/Y6A2ILLpC8zteUW2eKcVsKbNErytiBB72kZJw9F
6nW9SJ06pDaM86wZ1xLQwiAF26peKhAGi9SueLqkWoKGu79CSruH+XS0jOSE28wpUsOt1M7HtW3q
ovgkL6ab6s0Dy+O4hJ+sAOiDSbevNnRJoHvONJSfld4kLi2C5TNReslq/K5zXEgzPUmMKG1KfVW1
YZalTJA0b8UV1reTGzaaIdHvpFJcSULfprV5lwvkbDQl9pRtGNFvg2C8rju4oF/7+8WtyH9R4LDE
bGHRFckIXX5CIAu16qZyzgtPyTg+i3zYlDWClLijb2pwm3GkVD6WmdRhsc49kiY0vW11iCbpWbU3
8AiW4dzQ5hFIfOyFce6F5bcdwUXLpqZDX1u3Ybi0+fQUSeFDazEYspIvwPcYEndAcvI50eLPs5W+
Jiqvb6p8pBgdHQQZJyXAX6H3Tq+y55GBkQ48+VSja1HRN9NTH+jndVetF+ZtAWkqMmEWwfhmsvPn
bGamVp4Egr9qtnxJwEExp70CuAB6h7LjybaGJ6Xv3V6fdnn5dW1SzTTxG3gkOvHGFeBIq/X7XKfa
AX8xqulWR/KFBm8axUYDLFursSAd3JBmjiTic9HtQqX3RdM+5cP4NsOaWYsgvV0hC+1uJzDdiKA0
AuzqyvFm6PzEfcgjgV6/AqLrrG/Y8zxRu3fu39/ov9jFKNzWfxRk3Kry020ew5pQqZGgA3RkLvNJ
R1S4RZvjuF8XudZNF2H4QRX+Zn2p+p8Vvvq6fVqUz5zQCkTRX7bPWmizpiLp87pIv+UNen7OOXgS
A6anIxEwZZYzXuvcFT9Lk4EhovAaCp5qBngB4VR5ULSVBIccByHYbi2yU2BNlI2btRZTjG8GQArz
KGetlyyAUnO6rOgGhhT3wW53Y53465ZBgk8vSft2MPYwexi3RU5mU4Xl81sYGOdIXdn6PW1f49RV
dtJzmZF+6icsuqQAQkTC0OQ6JL5tm+Sn2e7dJh2fQooe6omyXt4QOLm4lZ6sRDzABtwOXXoqNPrx
ZHliRHTMUeI46zMcaunr+jNri3zD2+2WLPKp7rkv6Tesik4zoYI934tqfhuZuHMY7L5N5q+FjjnJ
x45l39K5LsLt6+zcNQwjgzt4IE/sYOHlMF6R0DhdBJdBE+dqyd9XOMQaCE+nMv9nWdv7ARmn0uET
Mr43OExAGToZgqpjXpa3XN6is1khgg2TWimezkvHU7mWdYtevC4yM4Vx/hRGAZHMYiwcbH+dBbpF
S7ubYCIyy6j9LflUZSCxmNH2U/raz+Z5Ra0V8LoVbZrhvkmzYMLbu/Reb+sPDRHoqsJ3w7TCl/G/
apL+aT3hY56NcdDPYTBf1t9X6nwkiTgGLmr6+FQAJw+TcYra1BmjBaod+cFlQP4YVrbeuvuuyFpJ
vyi64ZMybj+a2Lm/WvP4ppTJ80r4V3r5WfLXXbcHJJeD5KQyOmDI/iri5KQUPc1mBFeHq5J0dmjQ
VxRxEBYTmA0IO3X9viJtecFf4OktZP3OEX5MMo4Pqssqek5qA7kyr5XNN5EJZKCwSwJ1q6TL2xBx
1FFNDEXuS0PiRzY4ot3sVAM5lOnHVrhbsbauy4AXaygxMGVTHzHp8WPBM/RYy8iYY3ga+TzZvQSo
gCiK7dqNZ5V5trMONXywUfPxsB4+hejoIPXz0A5uEb7JErj+uuBW9DXhUK0mege0sL495YwggBda
c7hlCxOeaOEkrdn8l2E/1KDObMcrTrhUwfe/37Ugm/9a5dNtYj8h69DQNfmnKj+btaRWhY65pTm/
FS0f5OodG7yAcwF49AKfEppRq88fgDGZ0YxOyoO0Ys/rwmoj24C5Rg/Q2UDE5Zg9Zan+sW1/vICp
fqsTCtwGKrQ9vyWWxEhnQtITP9up7TL9Dp0M2f4DeNC4bR9TCeWiXMabKZZUXwycOUUjiS2R346N
tZSnQfdk7t5fcpMmPVShhesVJbNFrHAZ35UVRTIw+HImI292ilq/QtGL3DCpYJQBajQlWGhXgm3K
WjU654Lh9MaIemdSS+w+I5Dw/jnp5huM4mgY3uUGRUfJA77uL9GiHUqov2Mlb9Zd3RDdcauyOa17
znMoyWe5RhfaRK8yzHi88G+aPD1NifC6KsW71B+wAlrP8CxGxqdBE0HKXOOyuG6BZI+S6c018/y1
pv2MddTAXCNL5Mv6amuZFKpraxz76SepMbclM4F1VaSmOK8vYoP3N8DLKzKADY2T4rm6dhqiHa5K
anh6Ob9hM7WFHXbL5wLupbLzmooqqOyf5Ie4NmU4xuN+SJGMEp4Y1u171vVXzZgu6wPdESDyr9L/
D1XHH8DTTyKTn377P5KT/P86d9d0WaVA+E+HmV/m7rfvTU6l/ePI/Y/v+ffIXayaDkPDc8ZYJ+X/
Hrlr/xCr/h4tkmLIim7wTv8xdNf/gUgFmI0OT/4Yrv/nzF1FpmKDPAldt0AYhPlfmrv/eVNRVycW
2141YILpEsDen1sfS6FYjUtLBzqw36we5lBMQO1IwEDISOeHD+YvsEttfbE/UUYM9Gb8VHjwwDz4
ZQcL+qFWtTIMvLlR0p1qoZg3h0nDfFqLt/WyaeR/oq49gCnUZJ0T8HGvpemAawMd0pB/zc3cR0On
E23Sji7cXjed5tAVaQiFrYhfGOdeKxiN2G9qYFu6zelYj27ftJtGpASvTcQ1wa4lh9nyGK+pWwle
zha3jMvf/6DmL1s1P6huyDQS3KlfpWZQ1LJJS7Gzm0OOIZQLjpZYKdJGvXXEgr4tyzZ6rL4JOXvP
Yo0TprnIyDU2RIZX2xjFdxjkXiTn77nIH7JsGF0rBbsyCJJLC1z1ZiOut2qZOQxq1lpM+Zz2Uemr
+7TPxEG1tMNgELa1hEKFtqmdTCrrjExY9tKtgr+gL6lyubPN5PYx1siWiCTjqEBMUEUa09sscrNG
WRzJtLlSyNxOByVtMwLLOvY6LzHD7j7XBtl8WM5ElvKCxYcM9h7lEFATL7GQkq94Lt/CUD/BkKoa
L7hfWwiJNUAcR5mX73VWX1I5fDdStXVI8nmu+tlVR1Qk/FiWO4sU0nMZQoseXodaTza5kY2/6QbM
X5p/7pUpuE/rwcoT+tOxKje4cOXdwghizXhQ6uCKS9BXuyORuphkQnE5opqCLKVQJLo7QN1Py2Z0
F0P3WslEMtF3eyWLvDAl2w+ZgOw1prENEDy6ajz6VVQYW7227lNrZGCRKoXiMEMrTvJNAPOtqRoi
3bMu3Fnzo/J5ILzAZdj5ric2KYyxCBm7UJ4nJeu+HqRtM472dhH2tywSk6819T2LigdRlhYJmhhH
YazsRHp6zNXq1o/FJccA0DWBO9N5eIiV9GurFxfYFVAv/HIYDyBprqpk5ySQPvVEUgE4ZRPAoNwO
m26oGH2qTNZwaX8XFHLUsvajrIxYEM6Qo6OEqaQ9u6bIrlObvlsQLLhRDFNYMb95pv5i70BxjQ2F
RaKF8TOs2gpKidkcbS+mGnAbeckcK9TnHTa0Tqc+E2Vw//s3VP7qIUYzzLiDXk23f0ZV9UFp80rh
HbVJO2J1d1kskHRwA/RURf+5iouzJqWMXq3+jkkY0aYldxhtRbrF++OArPN9pWzXoTf0X/7+2v5q
zdoyMkWVzVT9hXZICGhR5FJme6b6YLdltMd4l4AqlYvIdZOxwyrIKZb8N/fgL94W4zT6VxPfElUT
P41g7Aa5UDZKlpfrMAR06ypD5XesMnlv6x4tG3hZ2lrXv/9ZFfkXZpih6LjTcEyux9QvZ1QSAtqN
PLie3KGfisNP4TjB5hyzh6BC8oCqPnPEkHYb8RK05jVNiO+oJ/yCibJ9VxT7mJNGuLE5lnjsaO6S
EnUEm0wgpxCPeBmEvvuZUaxTJGuih2ziFp8h98qM/ALmGG+yOcYOT3osQAaQkbP/mmHmpkaJZ0La
bTPEeIj+jV1S0co28sUgvMM1jZbQiSw/QLdDP6gdC7k0nPJrOKuZg7U71XE01TBkGRvi+OoYBGp2
8kuKwb4b9OMnO2DQiKdT5iy1+bVDEpTqXNlIwJWb1vA6AwrzjbAEik44voGausyvUULm0xYL0t6p
GJZiwzqvG082LQ8CPnMpo7CYZm5bVe+ktaiHoYD0O5uvhOe89Mr6dzlaHRtmGPN2rG0lGug+tq8i
5MELbD5cvdbuxozGr15PhxnRzFjXhavaO9mKUq/JM6Q9vexMIiydrMl/o+YHmf0VqpNlhTPWVE3L
sG19fXZ/QGwx1sigrTSTF9q0IaO2S4rhE1SvZS+hsdwM9qMlTzOFfHXSNIjJUWeelhH35awOD/Mk
bHfYZoNFxqxMXGlgkQBhjb2T5Qn0l4SDiFoFGiDJjH2eAqb14QPE8Jc+YUqh5mm9yXY9G7qLpXjh
RgJLn4I5uCPpb8DVNfOMZTMTRLzRrTF086yTndLUt4FiEki5WJwgYbSL8hn6isEoAPmK0O1vpXxo
IshZ5Vjv4gGHCTwp9yqJc6dyEf9MpVYnjHa+ThUMAfasLeZrMBqBBJZnTY4eMr14smp0L8R+oC0r
U93Bp+FOtzLumIHtsINDxdLb6bZLSK3AyxoWPCVWqOSHDoMZhpXzTiqKfhcN0mcD0cGEYG5v5dpL
u5RfgrLX0ffpn5sZbgiYIk5v9Ih1uKlJpXWTwHywshSRHFzveunxFcFMCpe0R9633QSm7UHwPHQ5
Wqs6Gp/xVPVU/I4sOY9dA1u+ZiaEF1H0xsz4qMStG4khnqBhFbX+jn9iuc9RMRUVScZKZSeuYXLd
pKA+4lFiQJbosLJJlV1qI6AjN5HvBfWYApXTibwBPiuXCPJ0I0s6nx7JprCubARRFF8VJihoJzY6
37tRjfmV0sxyFsQAtJfZWp0qO6EELgDHADsnslwrqn2sBIZPbVvFu2GJCwC7xq0TrTxMJnrSomZJ
xFUJrtaIeDcmGiWgliNKSzHwCVP12BS6fKjWw1mLc8fKom4LUSFycQ29z3AZkqmObkuYPSc6Dm1J
dUiMCJVWOoewVCIv72svqzUXRsxuNPV9JFgMcyFcGXtDitwpZdl5tWxTPVllv4Em/ojaAPmmNDyH
LZBFpTQvOY8rFFTtMUIrdRjITVdadXktkLGkvAxHibGvAnHTa/1syHVKuA4xqKmu7QuZ06WeanZB
9CJ7OUKGqs+uXsYvDKaOiTIQulLKUOWy6gXKhOkudgZTbYIRn/fK3szVxhMpZ2lEVN7GlvDcj0jR
ImOAWn5mR5mjaDMs5qcyro5LpH0i+W9bSdIrs1u8yITDaWOiJEVQ0ExY8CrB8OHOG8rc/7yR5aOO
FqQ15YM6UKHqVCuljqdm0UvPWsDOvBRssbifeW2MLjOJHxMLpmRrMTKVsNjuIdA5QlIfFuKdHSy4
602nJN6cxqD5zvRF47FxpjTHdh2DUGz8T6QzsEXn+7ouvzRa2TptrEJ3ymfJKQNollOmkUHgB1H/
z5rd5tCMPMf21O5bPSBxon4umGc+7kY7OlUAxY4lFSd5apjkwnMxo1uaD9+h4MSQtAKPne3cTsfe
qL90dX/FCfBrCre4Xvx6VmNk2yU6z9mEd9MUyWYxx8+Zrrt9F1B04ymc1udl6hY+BLNxsKSJnbkv
nSrKX5psMJl+2a+phSspdv/P2FczXCVWw9ByAyXXMOwytvpCYhbcNdnizkOkbrHQRMc3KXtJFekO
ZY1rEkwwFMGVoEOSbsoFfC3Er0DNviQFn04kbpU85g95E5eOZADUUNp+hvzC8AJV4mMl2QWkNLAt
W6nx9DGkXUl3kCaRJ00dPjHzJqBvdLB+MpxINdC9C3hGvOaLNbaYtWnDUx2pcOx4mKuSgVMtOjwK
ikepqz6lWkc8mzW4ULtsB234tm417IcW88WkvzksRS6cChenzbK0pPAwSd63Vn+wuiiDjCQKx46S
1yBm2kYo5jizacK1KEKg+4XMCkPbdxNZoEqUXM2anTRpDGibncGmEHReBcS27cjX6QhZdHX0yNuh
1zRKyYaUsfGlssm8h69XbCCc+r1yiMeS43aW9vHEvUrt+ZsUf+UphzuajAkRRDb0YPtxUjirQzt9
aatmLyaF2y8TrvwoNzkq/zbfkxBtbsnhLJHK1mT5wHiWc/lBRqC6oY6ErNwjwFu0e2WLL5Zw1Crv
KfA4N+OhP+pG4VdaSMa7i+/wWy4Y4OQ1ZF2qqZeuIvyoy6rErfTRV4P2syzZb0Eee0Y10kYE0g0L
FWjlSunS6w/1FhIGVFlxHyBQ5Wwv8ImsT4mJ7VhnZp492G460kaCove2+Z4kQIi61XChjBhHG4oB
49ztWETnUovuQXiHmJAxhnJk2FibRLP3SjWRRhup3sf3jnMckoXb71rsBeYpI6/SpjQYFX3eRPpm
qVPkSuH4OTKg5TYS/NohkYAO4Nl4Tb+8SH22i8ch8go7wwmR/1/I7Lld+g7VgSlKlo6eMiufS8j0
bo35j1oLZSuL1kcskINFkFUdW9Zxauz3aX2zxSp51MLsFlWo+mt8DpgEvETkdMN02kA6/NJJRHMF
5l0NFf0uNeTZyU/5yBRaMjvJUaWFKEJyckFe8/xLWkp7hTN3nJNkbwzWtNWrLIGOpXyPErnx+/m1
6IzLOEqJa4IiHKRqundm+NBBOxyKYWcXUrQpdellnhVxmFa1xVhhT0fBA1eHEQvHQOb2prik1VHt
ioNoJFiudK6t2AXQkvaQPNu1AWz+9UVfVuS9zAnsMvRHylV02CsN0krnfNMvErjOlCcMiO368MGx
/Dfb8uO3H19CA95ljujRhbiC7wVSDH+w0OQWmbVHFVr5WiZXSC2pv7ulPM/obf2o7haEgHGysbNF
WT/L3rc6lVkjc5haD5n028fQyi0ny7pzpEDFTOvi1lh5TBZA12EErHJyjMx6IhPvTgL+9r2mniqd
vNlCwwddrSgq1VOiRqzQ/IUlzrErsFToVs1JH1KN6HBKailHYK12x8UadnWrIBSQ0u99E1/GJYcA
bBXfdSU7mRFDT3qPZQ4vQTCdKJOmDcF4l7FsX4o2fa7T+Jj35fdmnFC2CFex1FerN74KH8UqKgKb
6Wleflez8KKilFZI4KH9Me1NgmUjVQampAbnev+C+8t3aqgjUwvKFBG5ibxw9AGGWXLlNLMVbRjU
s5l2vMsSM+Wr7Pwrfd+MY3g/+6PWEzNgtryqoeS5o+s8rmohDoOENR/xU9O8FH4v1YVvqFOw1fvy
ZlAJ+d0QlnzIByVticDOeUSluIzddrb+N3vntRS7lqXrVzkvoB3y5lYmlT5JIHE3CmCBvPd6+v5E
VXXXNmdX9H3fZABrgTJl5hzjH78J9j8vxZiRwBenZ+puMsUEbtmlZxnLRs0HpKn3jZhaixPnjW7X
TfmYpN1n21Gr/Fzdn69+7pV40dBXzAF1thL2kR9IBMVGP/Gw61d4PijAPHruRZHltKj9dZlkWy1f
PnDTgMChR7u4EV/DBPSHMfETTCK/WAGN1esgGYJHGqatii+OYxXaUe7CG3h+7OPbw/sVYeJP7G4F
zFEGafArZvAd7K5oXIeuxzAk3SU5RVxcRp1TU7o5qtI5glhoHjaTv9R53P1gmF2CM8dQOhap1Y5Z
IrOvyGhfmv6Fro3ySBSgPC8nPSipBzVC4o3JQx8vOQGnB/HsN7Ri1ktN+JqGBJ3xqqTvZGhZFQEN
4ZJT3FBi7g3ay8YIeBDnWfZq/Ttdt/UV+vtpEoMqcSodTY66mmyWKtFea8u9DPxtKdZnBn/drpJz
tBTr4eJAuUnSjJQFZtQK4f3AXEKOC4qYvdXLQl2b5ujtswQyfPqtTotHmspOh1GDe8IZd3/FGcNs
wh5DjLy4E+8T2QRjG/lPxnwRhgF5UMnuqkdS4fSshx4Tb6GKJaeawmXTY5AxdNLiSjqzJF2+CzrE
sSPWlpyl6t3sggetKbYJgn6nUdKtkfXvuT6vxjkyFp+KcZTjY9ZnJkZBso2FkkwYiTxuDfDUDnop
HdR6x0xLpLuomF2GkrKXR5tBAj1oOkLUNG1y1WbGPkQ0NWAE4GhIMrg6YOu6m4jTsPsVVhzLyOJj
TdfOaH4FOM3bENAPFbLs1XvAhCXfPgdm5Rszp1sTyyepX3NY4BdzBkforXKARzy79tioXqlQNIG5
F27eGFgPCbwp1Nh307Ar20MPWdH7uTyExZ9iknscPUjeOi6ENyzFkyyylSUgg6NWXhILSxCUHAhV
gvF+URkkBUvF45EqZ0ExryIzRieuqaYhO9yT5xjZBHhmzuqaYSSgGJkeYxIRX4UArPfnrkunyMsl
EUPSiepkhL7Nd9/rcF0lV/AHCEkbbp5FwYMtAHFk/iDaUWA+4k6Mp8L6b3RtNTfUztQw3+VQSrS2
1CsSY+TatWnUz6wCG7KCygZI+ooZ8BXqQzRgtzRH1ubnlMZJPXoKA0uASlIEqHOKmPE9f61M36lt
SwqfIToa+YrjrjNgvRVRfA+dN3bpAwKCc1KCzg8lvVyO3AY/a7JRGAPDd8mlU4aZTQHYACNQkfED
Wje3juv6A24XgHEg2+MO53tHTEF4BD0nii7t5W2+5NQLY+LJE8BwWanxVuqyDtApBTbKtV2PXeS+
nJO3UAWFkYTjIAFKNEm5z3L1PjDJQAW+ZzuODCI8pMjDsLNxksHcWHncuq1adFsrgODZxn4ULDy0
+K/RfuH8krtaUqabbKRTWKxpJ8Xzbh3qh4we6Aoqry6CfRemH2OYDru0rxM7M5fvXLx16w2sRQBr
gpW+xWOAN0RAe1xwkBTcTGrE61gZfq6AzokJsBK8+ARcCMiCGw/8QiOJ8vAzk8kgSQKvcJlH8zHO
5DPGqNc24LalgGqzvPOMqqfcgYf1c4+RMzoi3lI20mp7Ew+N7Il9fW1bOFpRCS9vYaXF6V5hqcTc
LMe9dsblo5fkgyyrggtgjyehL8tEOU9D5uZiC64mVLs5ZTQuRlw6q2w/gyA4rShukB5JMb7HmvVZ
zHmoJ10W3AydqDW0K45GFRwO5k4PtMideZ75hO1XXeHaOsfRQZNgylfM+LaJCkBqJeNWYE1ZTRIl
8AdGbXk44IlmVYE3xvepPr039bBni3UDdd7R8B+tEZayCGIIkZUqcaLNadU58OWOnAxrm5fxrqy3
jSjX7lRuUnX0w6oqd0wKnmO1u4pEWWFsS1GQhDYgNtQy2g5fKiKux5NOJjHC2VB0R/21kTIGHdl8
0xdjK+XG+2AKn03HmL+RsP2RqeBqZadLlIVxEgNFaYrT0N+g4oEmHqVOPE9vhjYKdjuku4EcqzSX
6GsK7DOsbEBgpLfnwJK3WiejbSowEooZxWdnnKyvfSnGmLrGx8XCmyPImq3ViCGx5vqH1GcvHSla
eWzix0R8hZeQm5QaaOsDEa9jKdZepGAJN2NbnwVLrX0g2wRrg8RyBXRNatcPVMIpKqaZMkXvrrEK
nmnH/XZe8tmDzPUVLHJtOmJQLx44c2QHhBLuf15Cse6xEfnv7xsLWBPF2V5oS/PQ1FLjEyd53/AO
EIxCUzBU1pBhgtXbLprNWlK7CuuSPS2iuC8jZc7tWW/E/c/3VhRccDUqoWusBli5UhwDBrIL9DRm
dYYnAhbYqHtCmNair49Yz8yCIu27NEVAzI4p7SstxKFi/ernBboSE1P2bi9brSt+XoI+i+hxsd/p
VrOL//mHJSKlh07OCxNwwqY0N0moPIQ9smmCImucannyUhyjCBnot0XAfBLIlNa43WEaYWoH0eJA
Jbs2IqpE3P/Pi2bhWKGo/eRFUPEPaKH+IYb5P1LCfzDClBUYqv82RfkTKeH8Nf6/7XtetVHcwDP6
h7vmaqH5z9/8FzVB/E2XcMb9l6r/X04A8m9QC3QFujU+AQYTt3+nJaCyZFSKI5DEqGslM/zLC0D+
DXYD7HCyKiTNhOj4v+El/JksSXOCMS1BYqLIFO6PY1lVwB22No1lSwHsp7F+whnEM2NPuNVHUiZ0
Z5FRjuwhjZW12z927+pn+Ng9MQ0sCne2/GDeTAv7+HNXHfoAbiRiR7/CP7OJbXELfpyjY4fqc0tp
0opdFdxnPlv0psBPG6jWAzvJAze6Sb/qg+UaO4ud8j+M06Q/DbbWz4iWCxIGtlq6Jf9+itEATkvU
zssWVvVTL0n3Ub/4tancJaP62Tf9tyAII25y8asWS/f/dkP8BRmD6dYfJ6ocXeVKGXAKyYD4o3cJ
pm1TzaO+bM2bNR7E7/K+ueA7KL5BY/uOCGdBDfxtPKj3ZeCqB3ql9EHYmCfrwTSc5YKaQr1KzUk6
1nv5PT8vu/RKj96e48Yer33lYKp/nt/BkCCRag9G4i+JW26nz/IpOip3ol+ZX6Gm655gLU/pVzp6
+p362rpjaeOVsvA7NMF4t9lgwnb/Vt/yG5CyoOw0ajLDMywoowwCHKlhPOYALLZHTEU34q/JHpRt
ZyC/cgvDFVLbdJuHmtQ4RzrgJbVX3PytvFFsRJ/JIx9nMz0X38yN7pd4Q4bXFs+6lNL/feWIHPtL
4omsiF/zFsQRa3OPbKK0sr/lA8LSDuglEXYgbO0HyBbsGcHNP1qDwZcr7Jo3JOa57DU3E2cgsDTZ
A04IH0taGAaVfpZc57sF57pTqDuN+Vhe0y9ggym3hVP5qPnLPbOc4hmRmYgmM3E5HTgqvxTv+mZM
nQDpyXfC+PCk67tB2uORANAbMmw2N8ytQjI7yH40sFbDzOllyLmnTwulWCZ5hXhVxc3c28a1eRsP
+kd5F1y68iw/jHh2Y95XbuPQoT217mNfOOf78Rzuh2Ub3ukHOtLZpZhrFad6z/Y1VTAQybV0le/E
Q6nO+KzByM8ePzoA6GHDfCHRXQZXL6hTq/Iufuyik3lQmcqMWMo6iYd77WHx1U3kQVixsNoqbO1V
+hWcKsTxp+VlJZK4+SVwsrfoJJ+UkFPbVq5QOItk5xrtiZ34Bkm7TG99SKDPFsAc/tmlS5DPlVZy
OgOIqxfxVR487T7cUaBFK8/JYU9Dx2I9DpwJkPvOMYxjjaZim7z3u8bJL/I9QzjzFn7A5W8PIG74
UtzM6wK+fp7XRhO+vE05dM4v4w64LFeOxrVVPSHzUMJ8ECtZOcmWQc2L5bKeQDGBU32y7qynhW6m
9w3y0rzOyXk67OxrOK89xUFOHpPSqS/lTr+02Yb6AX5vDr6Id8WLvF40tXWpZmR7pAX0und9G7sZ
AxDPQv7pgRZA7LlqWFXb0allHgdGA8/VU4kk/KQkXT+gvik8WtoEIIATaSMESE7zNqi2+Nw1TnNe
K8JdxETDwYk8uimdOyPDGLyAzGOdyGUvpP3/ld3w4N8qmEDZmS/b8xYZCf2OP0cOIoVb9za723kb
3VTRESq7CJ3wgmQ3JAHyMXhvv4UW5YItn4ZhNz9X+8lbac9X2nlAW8Gfm50Y2xOpF07LLOSi9Dfr
Opy6V8wxmEK8zvfis+jmDF9t8V664Cb59+vjnzV1ONqAAho4/bPNaX9QeaL/MbVRl+ttG0JhthZf
zo1nk3bq7w/zp0UYB2oovUh6RTY7+Y+i2qYR5l7E4XCrSSiJOYQ1T7s5nL4WZJv2nGPzutT/gUos
/5UUQSJkyNRUHT2Xih/273ceBdd5fbLadisJ+TO1NzjdVCTw0MJVO6AIbxJwUYaVXFA9JaG14o3v
pTJSbeutM8Ax3anV/FgGwbBdTJlHLSsBX1YoMFbEY9pPlykU8Fo0m3YjKbPmxGKseuYkm5tGlqrN
gncO9IH23E0sGeRUYPyrHkQlSy7FotTYza4WWomxT/VNULftk1wxfdYN3EEGsYdvXZSCp5jLPc1L
sOEuN1CEbmVlsGezvHWa0T+EWiufrKyA61ENbp4agt1Q8u+srj1ORgFgF7KRBWL1ag0l+U6XLCRc
OdM++3B06gKwv9GZb0+9LZQ5dg4dSeep5CvissOVc9ngP1NBK298QQ8IK2qYpqxm2OSH8WwUw12M
a7bLZe9YDky7QH1R00NhHo+lsxlZz3LVCLj1LPjAwLnumy49y2OzsojEh1QP1FM81CqG2zB5Shm0
GWB+n5KkrNXNVc9iJtlzvpnimuZGK7DjLM1v+TGSAtbUIppcbjmcXTJ0DbhP4K4gLKqv1rm5mcRi
I8jwlpRENE5da5wS9SeleWTjM9TL3CizrwvYGFqruLbz1Gz1UOwZyQwDAKLYae0uhdk0jcmdUgqf
lsw7K7TlUZPfQ94vcHP+qynVYKtVzGmnRb4kQ3fCAAh+I2lyGznWn6BCLp4KfgxwwJAcWbE9tNRo
jbrYi64/aEv4IFagGKl0hlSyFWbtTpp+1ZN2v1SC4qvh/Dzp1VOFM0x06cUo93BCuZ+i4iEJwkc5
bn8l5gQvnht4UXvcn9rn9Wt19KQxNr0lFhIYEQp6pUVyNVHgI6bqFiPUsbB6T1t0smNU2VVlQnzy
JKHNTciIqbRbLC8nAUaIo1pcaVPelwmDFyEjy7KBNJ4MmHcqqUhH349PBRx40RxLZ6pC7B2nr5lb
XRRgy1XyL0KyyCFGh6JazJEJmhDSfrZ1aBJsFPod/C8mQuwM3XngCszMVzPOTracJJJkqirc9OND
pVZOB2Zmwv6pejRoc8RsvnfXayYGAkm+X7hkbwy1h22kuWNhYFEHXGfWW/VOB5nINcseSJrBwsmp
6FPNvMcTKQCnw9Ok2TGpcHIwq0B60wbBMRrojxRehfZFsukyPSyD5ipM/8x2PFpKtEMEv1ErXFjT
xW6BmlpKtGGKcRk0Gv2ghKHqx3l+mSNwJzsMDMYOBL/betMrx0DozR6j9fNCCn0JEA6nA2S60gZ3
LqR6J6M43iY5ZndpoFa2Jk39oaibewFKsa+WOFpOsDCYYMHf/7H7JK4LfEYxW9fEQGY7D1h59C22
6sH046ntwa+O93MZb4wWEcPPi06OxZ4ESGo22eoin6iVFUQusKHQWjeRWkK2MT/wxkgEvVLHdG/o
7yQjUrT+/Cg2n4uBMUMZ59nh5ydaZKX/+GqQP3kikgPSIW31qQUJrdXBCxtwU0KpWD4nC21w1Mtf
dSgLG3klyNyt9DNbvCz37cgg36EEqLam257KKwyV2B8Mh5IxeJVvy1Z+TSqvdZtTdkLT9I4/Znto
U0e3XOtuEQA0nfR1fuDZr49T5EzfjU/sHRXCUTmbr3Z5jYDLXoWJail6b4/qZjrB4grO5Ud+oGRn
nADh+IVrpL+Yh/Yh2mJrptqGwTp/McCqW5uVPpfcXOVEOWLnjqoL+RpbmDsL6xnK09RlDk45O4TY
CtumsZOupkuBj0qqeZVaeHVHaBX8mkGB6OiJrX2Yd+Yvc1d/xcNrtLh4MqsQ/Xp+cfiuFU97Gsmh
dgoMnC3wRKoeJ+3c7Gz5xlP5SCEf3pn29GT4hi9eYp/YF6yjMPy2rsp39rYkPhDUx/KG5a/h161X
ylTa9szexJYHvevQbbHUqszNcJAnnIX22cACuuY6n43SbYiqlw5j6oXyBtOCydwoVFeAzO2BASp8
5ZmnrTtYeNqcGgCwzoPYU6poiUANvXiyK6hgqo1+Tb9DOjzx8a41a9Mh90YvNjdwbYyRBYH9xAEr
m2q35Ryi93iGw0F4PcXpGSG+gcnkrkrs5kWufLhKxeiUM0NWO9McSCzaRd6b8Y6XU8HHg14BRm1u
8I/R3fGFc4xqc559AHVcj2TOh36c+o08OkkE+u1BX0GIE3vxteRsUV1+IZ1SmkPzsZq+ffBn2skT
ce9iGb9YsBww8Aq3enE/DrvJehXOLGHWWdP2+qsAeg6Jk9Z7xylmYpKHD8ZZ/cWcVGTEjE6v2jcg
bx0+VtSM5iMmH6CpCflSB/2X5gnX5Sm40D+1rw3so+K+e8QaiWOHb5S+L8Wx2g2/1nE4k5IvZROf
9VP+3pcONKTuebzFE9EEjnXmsYEDh25sXEV95a3aNA8RrVZnYzHM0PAD6oec4NCFCRkXjXbTqW91
6DEAP6c3jVJ1gTJ90PGFqbzAbZ5hzJCLVvH+97xfsT/B++GZpIQSsEu3DdF+bFKnrm2j9usbI5M5
3PEx+dPogUvpBdfmwrRNE02cG6ceXoWcRING8gyGrB2l2jMOAVYaLgEJc8mV2vA3auieTHBx737q
06dw8aFR6amf9QfhQy28+D7Ecm5xNGzPKcTO1mXGhGmx12zg3XBktICxGHeuageCjWvcoU83qJD2
6SkJXSqb7NfM8PhFtI7QbAvcZpDqYrgGDL0rPxrk3XRz6K4c6PnGC/fVvKAEsyFOEQwgbGXWjP4j
8RDXwYM6wpmYbMN005fM73SHYoAGbPSmJ/yy00vnB7kjoOZQQI1tOAgyhCrTGU1uESfUvfFY05AX
7oJCfb3ZWZoXL3trMDYenYmIiysdOVEg6ePgU+VZj6bl9M+wWRDAmo6yax3pRdrIvn7LfMCc15xZ
E9vHjmHYRrkV4AqecTyUkrc8jLk33dWiXd9lV/qZ126TYPLgqCdklEboVugGHeNXhG/VNj+r/N3h
BU/zNz7DlU4X55VojxBwwdaKT53l7uJZOyLRpksoOXPjiMYGl3zxHNyj9+6cnq6OFCIiKOzuvr0I
r/VBe+j55sW8AjG/Rbv2EACkUCZcg8mzkH+zag8PybzBZohFf2dtrA8GkE9sod0dSeXScdqU5/Dc
fC6gxLBLUM461oWpKllN6q36QBF5YoVVH5VzfEsPECHkfajs1dljgEOgxyxus/RYMdSFxXxVT8ZD
+UQyBQUmM6MidAPuOsRsv2gNcPI/NDvpBZ/r5UJLd2aHAQqhR4w/OjhVMvbGIL92a7hG72Sqk0OC
Cfac99zFnIf0OLtSveZFUjyoT+nFPGtr4PrGEPwBgpuwnaQN1ymINnyWMr2K07FE25I4NKkDiEK/
IZlcZZJKsXCkq5R+tfUHVYVVu2V3VK/Ro4Dvoi1tzKvso9Ij3QNesk4gHXMMKKBO7MElbXYQbhRU
hccYVx7PtM6Y6K5WBudadySeyu+hcZUdt134zMjy/LPMqV64z99AV8bElt7ykNmLDafoLvehOFzD
eK9IH5HgJOaVJJyYwaqL5fHS7DvG0N3BZJiV6ScWf/gUIRHi42NPxlsofNtD7ZvoBZM71h8Y2LRg
jygqHkjG/pSeBculIxhP2SsIhPIiXQBABrgMl2zHWOYqdTaz2/wavrEvsRgo0A2HTX8aLuV9zLTz
E1VR6+TPUNRMyyUox+IEjHbCVrayVmgFQ3iOXnabqlsI/1UnQcG32FvKDZuKxGr3ytSYdMgLjv3z
dXoJggcBMhoF6E7hjk1kV2vc3lt6O3hjjp2mdiF51Ud9K9/K4AjdL75P7szqgNJc2yava+EpbOL3
CXZBZg+x20g2GvPLomwXNopnaVttVL+HTM1Qz6m3RLPtaE/7U0zQQ+PX8qb/MlcvQewGGFQwZLT7
V/NBXM7BA8xBL3jtv7rKrqgCHqENQEpXGpcHJTyLXn4zIFbdlVfVCe+rI8MxRsCpXX8rm/6tAt/4
nvf5u0yMS+y0NHULpx1rFWjxFOEP7HnxlaSku0H0tXgHW8ib30jDrm+s6mReF/xVsLFzemhQhu7Z
RZSt+aQDU+a2dQFQesc084tvJM0fw90EzgzEOvn456NozuBw4FbjFgftHvsMDaZ4ds2/lIUq1su/
NANN0nWxDpCdBQ/zN8U4h3Y1oK4iupY+QXxTgVsy9WNYGDYloq2GL4tOQnbKBgVZADErj15MYzuq
rHQ4xaZ942aUQHXc0KgzbMW3ndjdxJdkWz3BbcxeisJhGKp8t81nE7nNHZ9pZo9CRLELv6hhiktD
kXBVmOCTVkiVsDe61cTfSp3qNSHSg7L5K+AyFnstpf2w+xsafe7j6HE4Dr+Mz/Et0ElacpaP+ouu
0WpdZtjBd6tvJjaakZ4Z5o6tPYcMW9ddyIFDvF9Os8tQ0GccLjG+tMcz3hSvTYWdnV8KG2lwq0NH
vv059qCezNC4f4k7SsTYR5QQHtRTjREexAMbHfk5ey12iR9NTvvR40EOrPlYH0rsA0ebneJi+vUZ
9p7oT1/Dl3nmrhRCJ39cTtGp+CQy5NKd4LKpH9YufmqOA3cBuo6nad7MxbeEc49mF8zAM2dOsFmy
42YzfRqmXzGmYI4OJcfkRhcIH41zheyukHkbDJzDIquc5wnKGuSiFJ6iIR4YtUmH6ecfJLE7DXkn
+GI7N16Xsdv267/+vPz8v5+vfn7NGEMW8hR/1KjspYM1xRLmn+v/Lo2l2mMokIXddsyh1Lei5Iba
pLiKCamHQbXd1a3qmiKTdkPmfMECxYW30iU3wY4LVRgE/AQbhIkHO0c5hnAqhteaXmMrwlzU5L1Z
WIYKai5uBoEdZDFE+C8F4YcdghdbHtIc/AjeRK+XxPwmVFRwHDcBxo6tYRLy04iAUZa2Er2jEAVD
94pSmolm344PxCTYcV4QfLBapogWBXfHYMutg2SiE24e2lYx3TIw37HQYOMSGGzOCgTlJnTDBhIH
fnPYk2UNoLkc5BslnqInPDy1WlWxajakTRx2jTNgBbGpNSQ1dcFWiDSxu6+pjkyCoywrge4y4VKa
QbWxGbkfVHI3GN4sACnmeIiSDE7MSnwVpQB/BuVVxy+G2JRqn/RptCtmkExVSO4r5spmZRwMNqcg
Io5dQey9wAepayrksQyuWRy8qUra7uHdAdbD4NJR69JuaxtcjEdCufeyUe6wYqC/vusqMXPllb45
r0TOOc7pRGaKirxTd+Fo3aKcWJMEu+QI08UWPijBUy/6ShAdVqpoDmc0SN6zvmn2AVxSdSWVaiu9
dFiJpoSVsv8KftKr2Sse4hQAsBHhtlYC6cEdVNVgul/Ca14U2kvev7QrpRVu6WuBuYQjjW6cBI8o
PCShwgAXMuwQ4aY6rvzYEaIsntxoEpB7CQIhWYh19piUSASQqd4omwKt7/IsdOaw7Sa44LUYfS/k
SEj4jBL6krnRytdl9L2pIfDWK5O3Xzm99cruDVeerw7hd14PJst0p9LsyCsnmBRLVMbQhHVcbVTJ
Epx4ZR+3UInFlVOM2ZO/rCzjdOUbN/KhX57HGu9ayMg6e+iwspMbaMpdRzP287t5on3jkZ9KEDiq
kf4dPC1euc4TpOdsZT/Dc3rsoEMXKy269vTeEch6E2t2nXmxnliVI7s3Q96B8SlBry6hWUc5DXFV
UKIqZXcrVi52wSyfttH6aCZXioMPFdJ2urK3jZKCeeVzG6pdQu+2MumlQRxNC8oAq4tHJyWNu4QS
Hq7ccHlliScrXzzOMl9qYJDfRxpDpXKmo0uj2i+lmGYGCgzyDjL7DIzL4aIPRkM9Lb6m1fiRrGx1
UthR14EHYZaqxd2+kVdeezJoMBBvtY6IOVFYUjKRbpmUYajp5H4Tizd7SBlgHca1jiNhrO8HiQ3A
CB/7CWa9ofgDfWnSYewpCeJ1YptqVy6+ED8GUPM1VSpAn0gDM7uOHDUCbpS2Yl+ULctRBnALtD/F
rq1B9GImiCyRnjLXMCUDmMYK87awry4mcoF4bG5SPa8w2WyippOQlWHFsGoMasQG+ao6iFf9Qboq
EeSWsUXQOckIuUoWjXBbIYtZ1QuVVF4VTi13p1xsG5WSVmsguA1p/5yQ8uMQZQeAnhX50aqfFJMW
TSqSV6OzGF8lwXxWEYgnofk4jMlxQWARrEoLsxD9sqSXnlYVhiYIs5ugRr1UzAEFsRw2uhUjTkS+
AXk2tFUEHcmq7CAT6L1etR4loo8J8Ue8qkAUS2nseVWGqEhEKmCGDskI8S6uMiB5XS012llF1ZIl
Cb5EDNZEVMjtsDcRoEQThWzVvYr6IUSewlxjW616FbNrv6yJwX3eumJbU+AXp3JVuIR5eHLucR/Y
5chfyJg4T+gWhlFn0taJ4y5vml9Vtrdm8T0Mc7ZTxDs2qfCQ2tsMsMnIXlNh06ZMfxstOmXlIAOP
IgZdtTnz67s+W7Oj1RT2ZKQ5xapmVlD0dKu0p1lFPo053ser7CdF/yNiWaxl+KsoNWNfApucpbQe
wgYzxaxHkdSn1Ra3512nD/sgabACawR0BmJ2Pw3d61AliOFyLHdCOaRZpibKsckvUSxNKJdmFEzh
UBygTlzGyQq5Gj2a94RWcuVSrvKnrI10fNP5Vl/FUUEq+pFBT1yEGF9aaWa4pZXfymnkR9XqaTAO
hywKb6IxuYTGOPCqJb8e0SbgZQX6O8h+y2qGrjQF7hiUs7TITxg56n6MCyguRXu428s7tLyDFC7C
LhGla25Sg2ZddRunjCZa7x4mBQQ3GI1rz33qzCoLvGz5iorw0OwRmU7MWsNVfDagQmtRo6Wo0oK4
2ioKapUKoE/J8DmKpWKnZNWBVMQHgc//FK/Zk2X6gpo1YidG/tawkUkFpNoCi8idSvK5aJFeJa+y
uSFRWKdWKV20iuoMWJt2t7r0xkJf7hK0d9hYFI4YJvEmKIbhkk7lfkhMA+/vcOCSWG6EaeFGYa7j
zABA6irxk9D6qavob1zlfyU6QAydoNOZOzXpes8UJEIF+zQFHNddHRXhuMoJR3SF6SowbEWuv75G
vEf0ZYS06OSpCXez2uU7rVITtzELWva83NSlUfjJKH+P6BnbVdg4Pg4CEhFT1516FT7WbX9q5Shm
shsh7y+2xF48tKtYUuiaXdCb28yIwSAa7TquwsoKhWU8WeeUU4RDunGsVhFmFbLZMLTKUGfiDsYT
g15ThqUH5xSBSCDexlXSqaHt7GLr2RBxpJSHaaPh7enEVpvvhlB/UVdpaLtqRCUlZUgD6VlCP8rl
HjelJL/A5NdsXQcTMFfMWpOz+0UQDhE61CZlAsHCrqmeVPEY5+r4aBal5oSm9Atv+QbPs9YHx0c9
AaV/MwTdfdjuysz40FcZbIseNkQXm6wCWWwSTTvgDJWY0WMlyFxNoGKLVYSQejs79cRTbdSfRl2z
s+ncElEb5G63CnPTDRzZ2pGHQiI0Q7oFq4R3WMW8KuyIcpX3ovl7SFfBLwOa3ibgZmvVjLLTVRa8
bOIssNyJiQbpXbiLoh+WVyExC9uJJILZ7q0rGbAlKeKIjmPUx4OygTrPXD7qFX9pCnXf5iPm3+tX
f/h2ysp5F8HpJJTzI2Yy5ElKre1HM/r3l5+fmc1sebEYvoWrgOHnpR54AliwJC+vqNoCSX4VV0uP
Vi8+tVJsN8jCEWghELDFmuAvDTkvktuQplSikU1MpXAnnCQgVYFpZnRuYdXthzAsdyqok7aGeqV1
9s+Xfq6uQq4Ym8US9H2LJRzhLFpp7OVIwWx9fSEOBDbiqyVNxl7475cYeoG6aPUuaQk7y9aXXCal
TKuxrjM0ESGTCSqmYEch4pbhD72WHrM6Vf2fCfv/kQT/E0kQayAcCP//zkWn97Z9/4z69qvr2t+R
BP/xm/8kCerWbxbmCrAAsd3AogiixL94gspvWLPqiqEZCrPQ3/EE5d/w6TAgtZm6hlOEAu/hXzxB
6TeZ7LDVvkLBzoNAof8NT/BPJh0owiFDKpoEWUPCb+f3RAZLmXUhrYRqKzbjuVRFN2iYSEXV+jCW
AXo7hk3/dpL+gjj3V0dEfYIBGw7ghMP94YhZoRbqMknVFhc0Yt4gVFc3WT+OKuK0EXHvfzA7WHkm
v/NM4gNyIItoJAOHWnPlqfyb00HYCcHSVJQeUrZBdIQJoTE/VQtwFWEjf//J/uJQq6+HKmocUORo
vz/UYOCDUTZLtZ1RSKRZ+h0I8XesYCYRfvz9kf6CXMORMKuWDO6BP101XOiWll6iwnsUNxvLZDRC
8ZM56YQp898fSuKe/+MJNHUUuSberoYp/dEwP6xEtGYRn0pJCV2mm34y68atTP0wiQgK9FocYCzs
JAgYtDZUp4Nxhh/jLXJx+vu38mfjUcnUZQyGuZpwbv+LuzPrjRtZ0/R/mXsWyCAZZAAzfaFctUsp
S7Z1Q6Rtifu+89f3E3TNlI+r2nW6G5g5GBcqIUtpJRmM5Vvexf9pfL0h941OjdVRKWNvpsGt7OcT
WJ8Xy8CTBuX41vHeAqB3v/7Y9Q5/mkKgeaVEXUlosYyfoEyG5UIQskqmkAH5zCQbQhBda4PX2kGo
p4aLkUZSLC8kBsFFacTnxmn21Yzed+wgJTH58kMi07/Tdfmr6SYd27WRH3Pkn9Cvsil7gXZRdVwN
qcLMPUqPT+u0eKfpd99687Zvar6RoEKCGy3gEZoyKVz/qh+efJdmxdLvR2xjfz1ef/mYUBZhe/JQ
GfF+UrlZ+gQDpDKv0JGsm2M1AG9qet0iJREfHVaEB1JQdJ8rQQP01x9t/VnXhCnyw2f/hMtCQdYZ
4BlXx8m170fMyynQkQKEE2zfZnqh9cxQJNNxlPJLjNRCQ6b560v4y6fywxX8tL2NaR6VQ8EVLBFd
EuFNL3JKzkupWd5sCb/+MIFV3J+WpwLjDfhZgUYW4mc3hTLIXT8vq/xYmtXeq71rCYFnNKFfwXyj
YFsjqFBAN4+fES9wYXMhv5yRtrk0q1clS2225PNvZmQflZajtg2srEa1r1rzpaIgp9LhLjT7k2P3
pzLZT275UVPAVJycpdXqnuP0smSwn8sbbOZ7CfgRdJqWp+1PvUTjfgAKNJYHUtaneQY4Uopl09Ks
LZbrWjJB05Q3uR1QCbu/Kxaaox5oPnTEiTNh9ugFNQ3jyXEA6gq5iazomFkxXQ0bKR5TFbB/IbIZ
jibGz+exnR7imrojbbmgnC5LxTXCNN8safHQaWVHE2tfmmnQWGWUkjqDbAnsfYu8dFebR6f9luJ+
kFEoTu2QWrLak+91FJ2GnVDJu9Zu0mrSej4JxRS2tFNmXDzabvvV11uxHhkzpS8Q4WBQjdWFN4mv
hodtrDlE7zKKD8LzbtuW/GLkvqxJHtFs+4ACJexH0CeM57p5dHK6jho6nTikUqmb87PFZzoNAyTY
8UbV8AuQGbJiyipmfx4Nbs5f+q1IYDMPNMsCj3kwUjrelNaU0ojnsZRTQe2yvOrhJ67DH2ADNZLi
itL44EIS2oDXe8etdq+a6B1+O4E7xXyH6jqIBvM6GKqviqqdM3GrBnwhaH/myxAPd4l6m/zKBhwx
vkQj54RYRtRS2RcrdVVH1n1VYosXwOJCU2V5nGyfCYu7F9rZSi3HHIPTKKUh56pW7R7TFqV1WYVn
5TIERUBDJ/5WD0iQmtlZf0SxjKdo1BNN1175vHiuX1soWsrIzughI2DCSBH8UBWRd16KMeCYUUI3
3smbz9oEipSbphZS3FhmXNB68svw0S4F9cLGOiV+s3VM8H91SF81CPvHNKdZr+wW+SrF/HRIlnZZ
iUaHSdPUj3CryeotoDQAcxzDWtC7rmJjg2U8ACfamZyO9zKk+RHzccLmYTVSzYc6vSvfcmtnPbgI
Rm20pBHr6ma9ei/l/iZrOOlzN6lbykxnQeNzqevzmLNGZudGdfBHJysrNo6gDBiZL3oqj/pwtnH8
MnoN8UcOMbF4NjGBKjjGcCOC4cVukmrfNvBC02R+tuAl3dA0AYifReTdGcoR6bsMUA3Cp3pifuiS
k50gycp0pKPyTqGMHhS1J6pB2SdbhI9eB+M38PjodSvx4+x9lNOLylgr5ZHt9iJs0YqNOKcsg724
DmrwS8u8D0sKJ3COz91AHOGkyNxIlR7m+aldiAnXbWvQRz3gLsoNTKGKhIw6s6SEOb/Qxym3YCmw
blhohXqP5kI1pPf604bmwPsqOpyZbH1dE9KfS5+9Jj0b2AzWcfeK5wal+PdxYLpYYXr2DdqGJm5t
stcdS6TFOcI1rKoGOLm+QfWHsNaC6+gYrxL+ncFlTZJLt+21QonSPufQtjHsu9avYaDPMOewg14Q
ssKN3XMcuOjTtdnExjZVwa3ZMzZqMfrDaB5dNaDSjcVFQSdlP2bs24YK6ac0062PIMB2nsSLzPTq
kiVgYK5bdui5uBUrfWrQkGwsvOiqziL37QI6LdT+g9vFDd2b1GBgKp9WKI09GOkoLIqWyk80Xtl2
fel17KJtpY/JEjN3w+RjpWl8YG3Fh4QqLMbE/kZ07W09GxTe0LwEUaWpwkh4GFOldiiYPE8hhAm3
cPIdRXLIG5a5SwzWVRYxneU4v5gZJfx1Qq7Bi8R4UB8HZq6tGeXRMBkatjjK//RJO/NbHZhPSVTo
5s/jGKjruU8g3Q4leGofnsX6iObuY6/yA/20q3Xy9znQBvgqPbKUSCVwCCTF2bLSeWdlFM3bOd3P
NfZXLtM6wnZhV879Ww/VeeeW8qku1Hw5BsmlpexiH2PpfJHNlQTPHLR7O2ye654RCdsYIFh+0yHA
tIXI+EX2rbsNFlrFFsrR27YTNTC8WmzNkTlvh8aBin3MA6SA4gr6z9ClL1AgE/DvKcc1dnjljSwf
12AdOkEHWQC+Yp8s5bYqq62Yl2OyWBPTs523teXTfS3omBYUk6Kunra6F8VCFptGlrdFhXWzD72X
6fdW+92d6Nm3Zs5MSPJv0oRBndcMEpXJiyqzo03vT3jPuHwYmgdvyHHVlIthfaR0eddnt7o3DEv3
XjgvbdPfTxPTpYM1v7WVOGMmB0bJjLU7aA1DGsXTKOOxY7d0xvbhTiAGeMBs6wh31MBBjJjIEfgR
Ji5JkoJqOhu0KpAWgvdPkRogKgpKEflFNCKoT5sWxQJi2aCPsKp9m8ycHpe/KQtuKnHKE+osL8XE
EoiC/gl5qkeh93JX3i2mGwNgZomGo/3JK+h7rFuQ28MLSSyULJCX6j2BxET1tWrdl8nz37KJZUv/
9tlDtXW7FAlUlQWVpTJW1L5GvuKpZNvOn25q0oO9U+VXJJpI8aMTuMFKat/1/U3oCyAWYfGhk1W8
84Ku38oEaWqHcxE6lCyPC1YWnrBY4QQGPWt5W4DSvumLGHTak6A391QApXFE2d6Kxf+KDd2j5fk0
h2h5Ryn1vnCWr+GuBxzVdsYI+8W5GQYbeTjLprc4xrjRUQzOYU7fGPBNU0pzBxo016IeDnVQxbdh
PZkYBMUgUUTobFGvnUE7l19jRe98qZMU3OLOjK0XRadAzrC+xZQ9xxylWxPsL3aglzOKIlgdZQez
XoBmViATOppXB0qwJWojhrlFcXemhTpD2pfo9Nm3ZiueilGiVv665uSgzLHroNTeewf8waw9PirN
JrNv6F2xZbriwZ2aYmuV5X0qu/jgIqRZRUDK5qHYRRkI9nj2X2DgY2KWVts6pQsT5v2DaQ282asv
ctGCWcjr69rp632PJhnb5jzsCgzRAY5037QdUF8k2ryp28d2rA5TlV/jeFKzKNKTyphF+QuShKiW
6ZChmThRgapjth7AGI5KucsDSGuwn99d72s3cXyYPWXzbqT2n5X3jW3dBJ5TbGKjwXEo2Zo+8dYw
OZ8cw1iANbKTI+FGoBWSmNR2x9KXmq+M5dmQpyBxtVapzQeqGvjPUrlgMVKOgEH00wW4/GKTeMzL
eeeqpmV+KR8FDECCZtzTqU9NFMzKkZwPEmCToLUSoY82enN9E1ktEglhz4k07enWDAdfNffpiAui
i+fftugA9HapB5qA+rQ5DJ+xyuwQ9xqHi2xAdcv2M/TAYgj6NOc8vzK3HuaFx3FIdq0JeLMd4fuH
DZYveGWWRhCgVl1OW7ST4MNV4JcNw8KGgcjPMoIvSOkxnRjUjaM/XXY00mhE7VyJXXCDi4EassN6
0hV2SZIJGq1bxVum0LlcmiU9hNQJ2M4gshbFCSUpAeAv0u4H9rFX9jbiVDhMBvgF7ElvFaRFOwif
s6DO9/PQfslqI9jPYR5BQExfy6xTOzv7VMsCiJ4Y9qnVEhR1cXhwAH35nfwACj/ek71Bt4mHWzm3
z8qHhjbnA+r6cVRuvWDamoLYAM3Ioz8BoikKwnSrtzeFxSRYdEgJ2Qn4Y6+uXdIHFEKsl0KkwYU/
k2EYhMlujFeEtsDSB+b36hI21yF99Jj4JymZPqx14D3Ox8EVIPNBmkkdFKSeJvkvBha9Nee7IM6S
4H4RaEEzAslAJBHpyOuwNY1svF9nrqwFJU0LOyCbgX8CyDcfHyYFBt701IE6NVdq84BGBA2J8RDl
ZkwWGx5mUT6wJ30s/RDgMcukS1CF8EU3oeiXvAif4C0Nu5N10ZTirZu578asz6o66EgZG4uXgt6W
I2jGyMIcDrE2UIuNzy57B5sg/LYgLHYLpnj6fyW46bRJ3pcG6tsQJcUuzIJ7IwOJrLQvbjWW/lYb
0QpCO8T83pEESbdW7cdHA3xO09xE/s4hMd1XwLcSB2D/4IDCQ86VDh35XR4YuyDKWbi4GhmAiTOD
x5joZKvXtZZej0Lko4HUxx7E1OTLUpovbtIYeEVjN+Uw/iPiMzniCwj1YcdR88S6BBhIRkZyEAWD
W2YP3oA7iuc+5fgtwIR6h5rCttTtBr++KwO9xLBCRpIM5mgMRDOpgPv39ZOr05BxSj9UZlEfjTrL
MCZtl61sy2t7KG4Mz8n3UMGnXRAXn2fnzhXklx4gj1TDhklXQp/UFMFFwr2Ul+8hVVc8egn7nHZW
mmtzvqjaADU9DlSdlspOvYItMCBFtjGqRusMDXtcU1Y/rzzb+lUwIazOs9aX3fv090tAmoNFtoBI
N1wz817iu7bFeA9hdq1+jmHnU4woc1pxUls4ndi5wholso7ac9sesc5uCI57T1OF8Sj0m30ex++G
UtMu6YcTCmRik2chHbDyVpZA7Nx2AAEmXtZn0Md5sLOLBXKQvga9rxalzi10fmxG80eHdiY9NnQc
m3je+YB1QEtDrFqzZDtbjpNn3JmaLCZNitWLtqIbtNSRvgjRljhqcLuFzHGrQXKcKi1y1ySr2v2p
d5+9RAHDKeerQuDcgfDxRevOj7VR3HgeBmFpdy8oQ8zWcmXM/Mu04B36V+v6hxsOX8by2ZGw5Po5
2ybMkcKOsOTNHm0hj2Xvv1YDfsCVNd1YC8Hu7MVnW6foCOimZvBxLb+tF2/pM6dymK8ip1CRcEhZ
sXjvZAF5nH9ppAjvDqq/pPKs813Y5C0TnnbXXZBTS7FwN8sttBLBRUT2dGsnnJiGi7hUvmXkn/WG
gY7UJxAZqclu400Wso34MK1pm1GT6PhZe0OgQRBMrtf7RFb101pNrkN2usZ9NXxJ8UyQXqbOfK3P
ZXTCLrqleGsG1rRO6oeSkL0H0uJ5pbpBa4EToItwACgRyKUlSIihwLktL8xg/kWIRUIeIlwzbdZV
u+jqGCJD3zDIAgyt0wjfrq+r7wtt709XRd++phMJiN5oq48YKn5DWOaktxL9VKOlP8rSPU9ZdNYm
y0W6CVuZbrKsYJsx7gFoYB+N5Cb2cOTwlCCGltUTTtPJ9T5gN/C1Bp+NDDmhugg51elSs2UsekyG
4HFapk/6NuFQUlNmU6w6eef6FDO1Q8lauOxb6ChErRwkz4LVUUsKFaPjpFh8cnKtvQG7qz3gNBN3
EaDPaVjLS22071OVnWpV7pcRpiMGobBPMpL7qLic6tJAexmlNguVtaYVV4lJ0WsoPs0yAdaSkXfo
go8bRu+zQ1VDjlx11BqXtHoOFkGip6f2+hI3ujgFtBDVotqMUYCbo6PM5N00MQXbmgYTDYudHLFd
kdm8WwsL0YfMpb0dCB+c2cjEC2MS8E7lyPkzwdFYLgWWfzoS6NF8IDKjzo5twEueNd8rHrbKz0XT
3w2ZQFhsOElX59bMSjHlh9YAv9FSnJvW8llyiJWNjAWOl2NXcePs6orBSQAq6FucmvELxcNd3Yy7
rKeBjcgzexIiw91g3a7roQscHmFDZg+GErqPj6MvbJulIxeqZz4ZB6FwAg/qf7SlOPodYC0aBCw/
xNbtYCA31Kl2ADd3snEtp8Y4lORsSGxieMCE1uk95/1Q4/QQsnG72YK1DWkRyBRUcPtTNmKOVQl7
hw848YHloD4wwI7SEbVLFXbNtEJdKsNWA5XjCrYDColb4BUBq0wBZ2Nd5zS8nZiiG6p8o0G2mkTs
BjIkeiuUsxkqvMU7ZE/5fKZkvQg2Uip3eYROOHgV0lMDmiP6ExyhBxyoyUEVPIZ6jp9aiU9Ycjna
UbFv0szYWiTIgMQeI0k0WXQ02IP2ToAAcmu21wHyewjRamg19MrNvhXNYN2tuSf82F2c+NhrtAxR
5yG42803YzJySgW9sUHTDTM31zt7Vk7EcBfiWuZM+ftapTEMbrrJ4m1dSWJ/0/eBn5sbF9jDpqA0
uR52hIr4pwC7il1SY+UKtUsSwtPZ++bhW8zjZBzzwGHSJP4bUpz8yhz6K8YfqFOzY1UV1ejGZuxS
ha7A6nNVqIcygR6tt5JZ572VooeEBt9HZ5LvAPIoIIIdKKkixHb0nlQP+cwRkixUlJbyU7t095VB
+SrAgn07Zy4bqkbFh5DLSPKu15wZHzFKzvpsSyVhdOfJt7pF/0QXqxddmhIuCxOAENjg8p4qwwXN
6hxSY79tQrUHEpbwloQzC2/6Btk/fwbq6/e361qG4EmOWi33azS33iih17ytXIe9mSSPymyu9EO3
O36pAwklFPFjaNWn1q++KBqMh6yGemt+DlzC7YomQBBmr16MOh4+ywElB+t7TQDnFUS568uyCLON
nvVTeqpTlJcMVDQRUS0ObTF/Rqie4M6L7xb1OEIG5QEE3bWdkYd2UiChedtylrKVNgJiSn6VcGtX
znRp+hVJQTN/C2zvIwjRak96fnBDuF6OmvtNrfJPFWz1ELHrDFb15DO1XMDRwNE2Uf21ygy5j9z7
ANa7YVafF02DnzUhPoAZ32qKfKHJ8myXwxa9wutRxOJ2Mof+aTbz5zyFopW70zFFMB2NZgQqplOl
ImPnUb6DPgD3AMyI9qAwmpd22S+Te4UjJfhrTey3NMU/gOufU3voNfnfHOq7IQVkj34o6DEBblH2
vr2rwt4F85y1+8wibEjQFGi1uIDAcz4aogXYDp25SksQoFz1AQKxvETubjMSbpMenYvRdraB/+wC
knTzFsxYZbx2pdI10jCBYuKrXWWmH3MNORk1+MTSMBTI9A/FikzxwahIDVYpNGwl1wCWVL+4K6hF
i2cIAC/rS6BRL/3nUgNhmAvy9xcNk+lWxAxINgodBTCaATxNptE164vUYBuXlTNq+E2rgTguiJxM
Q3NmjdHRYB0suakfaACP1FAeS4N6tP4nSGuAPlJDftos+wocTVz1ufm50LAg0E0AhCI4YeVo4Zuk
X+I0+Kw0oEhouNGk4UZ/vKzfSzQYKdKoJNBJs4YpMZrOFUKTztX61U9/tTXYKUTvN9YKX47W+pJa
9cvQSmB/vFRaHczSOmHDKhlWa/WwBK4kwuhgVtEVw0kFOZaoHuv8wmMXQH0sRYYsHyPkbFS/n+wJ
lilSZXmHotn60kfomDVa0YxKNRKT/+cHuMSjfKY10Cwtiba+UO4X378Cz4ds2qJ/4mkttd4UDqs1
rh+UYdLcq8xTm1rmCe9XCJIFpUHMHS+jovBuUhE/27JBnqKDDjAacX40MjNElsE+lR1skMmsnkzZ
3PDj6U5asPXsNEsuUb5DRTsu4o0EULzxMdZ9dC1DPMaRWe0kINCdUshWdahu7B0iAjadWeHw0fsd
E0r/lUJ7/TDyGevfptFFWdqcjO2IS9ah77mccJyr0wJY8jRjdExpnDrF+j0tGdipHnkl435KzfJx
Qfy9hkPoLfFnxyyz+3g7kRpKzUJHCuBicVKHg4hxbntkKi/WL90i+mZNOIhIr7VJASz7av1q0E/h
h++Zst0PofPJH5cIQDlg6lF4nw0TMsek0vraKbzwGtmeScXT1aBf1q9ALz9ROEM0AOMK1qo54fGZ
vSc02ncpbcOr9Vvri5mq3/9aNUCvvazKdmx62aWgzyCoSYJ4e+UCH9OBWS5KOGBu5tzNj6oLBrpN
vPjz/JXjCGkk3FeeZnEox+bJxbg2aMr5iMc6Sk2sYk+vzm5W5qF3khvgyyHTLwAXirktFfcbd7b4
Dv4HxP8uYu7Tndc36bVrUw63GwWZiq1mG9U6PsU5urPCqxVr18ZwV2VXOZsxNi38faGZJf3VkEof
SQC926xwuTIoD3Haa7RtDZ8ehf1oW4kIAylyykM2ibvIT3a0EsUxwKPXS/19APWc96InJTGgSPWv
kqbr7pPcv++TLrpOMwsJ5WXCI2XV3wYzWNd89nxwepNLcJoe6QK+EYqUGGP90vSd4aL1w2RHKWKC
1xQ7V95iOlfrV+tL4DS//zV2K7HPlc/J2V/OXjUfMswwroCQ8yFj9PtX6/fc8HkMA+RUhAW4Ppgo
jwP9B7VfxcB+A7/bCcOFLW+1r7PFsEKXuM7n4aGKYkyv0N+yYX9HVTMfrbB7FqnHk58uohnOUMpk
pvAwQmaJ/SvRIzouscq4qZRLkU6GAHytr0WGT2ZcmV+wSz8k3nWbmMeonF5VjWaI231MJyJGa7aP
I3Epma/AqlUQwsMdenYTjFL7GJ7JYkT3ZkENozUM6h7OqykAkg9D+60mKO8a/OizEGf6dxtGTKzt
6kdtXB/NWNhbHjAyPO19ibl9mQbNhfLaT4mLiJj0v5CYwAxDVQGP+S9THZxnp9lMXnsqQpdtfXHp
h0z70Igu9Q2YuJUSl/ksiSkCgZoS6yUzwW3vow0A8gLlrXFLkWUDKBtCE7rPsKOiACsQDNLuQJLv
00a+xpn9uVn4Jc0SvftoR1+MPVRZHKu3lpt/DCssfdzI/yBU+MX2ui92YVH3eozRLb3IQiI41yX9
XvLm02ikN4t9tdSCZhz2nqPE59PVjp+m9v5EtfQTu9BtakbNpQG1KfPwCRUYhooa1RRfe4hCe7rI
tauorf1Fx5gDbkGLlF7ccNE8TtqJlGi2gQ1BBZxW1HsiBnTTdZXHMfptUZrX+jYinQhkyQeoKSC/
6Sk7U7b26wLViU1SHvOgebTM4bL3SJ/Wil6iwnddCprWhMqkwuLnxaYTAZ60KTQMd3xplAn42awu
EuAWZheQQNobl0RnFap1kpoCidc8pFp1WKbnWJlPNsEitUNyZj/vNrFXXPgDdQE0+ighASXoKQtl
cXZGiNS4ODq1+i6Yiblm+Fb+BXbR0RCzf4CCKZOsAFgTPpQCBcef8EXtsoQ4PFC+0g67xUyuUlkI
bVvo7U30SLwq/0Kkhz5EnXGc5dQndKlJ0VDrBdzVKHF3LVE3BYoY8TWq5yRLDGVImdHxt5k9XoaC
dBaQsC4Lt3dTIukyuySXfUC+XbkgRuZ3aWttwYSY0PSOMbYsF7gEnstEWvu2/oxM1nlyEwNJAF06
QAKN7ZqQHypab+AmPex+DUKy/iTDqAdFC1p6CFqCf/wZlwdhY/YpiWBcZb30wImalJRVX1I8+beW
d72Mx1A122lCf+HXny3+4rMtE1Cg41gAoNTPpr6tM7g5pf7sWOmOdx6Qf/FBVvTiUmYwBF7NYj5J
0CLzZL34nrhU43ilszDaoqdAhaguQ+IljqCl3N02mbqcHEo+v75K+SdQGAphpufigWcq26ZpyLT6
AYRaNFOR4p7MtEFBnUYtCaLfYjzJNkwyOevyGkb0m0r2CvsRcFVAxuoxfddgjjjmKeYF3RFk1fcl
GTFYg7OtcznM5BSGysU5afJzRqmQObF34GpdhEn0WrYxwe3DCkEMTZ2363JgV8PM/5TMHiqLIUnh
itMgTXinESw1kQQuKYm8SLPqkHDghst0neqrhKUpsA6hFYeB+K22+h1nN9vk7nCa8+gtxg7os5LZ
SSds1HnOshlPWQOX1Zk+Cl1kjGV96RbEt9G5XGg9Nvb8hPPb8ddjbdl/Ascy2BhRYiDqeSb6rPph
/DDY1RSXhk/p4xjL1N0oE2Pwml6H0HiTRu9kTqtRUXl1SY1muEiLOd8mmRR31uDs5WSWHAdUlH0P
JUUjq9rrAm7fsR2MQ6ZP7nmknrPkGWaqUUj9pFHDyQloAMNPu1lale8HE4XvxRjY3LpyL+t5vxab
w4iKhR1Gmzw6h60BEM6iXh3z6HRDsYgpkiUje39DjoJONbWsnKhLUBC1EwETjOobZYYSybuN5Ajd
Jd3DGNGYShHkusjL7JO3kBHT0z7nAso3Fl2bambnaQLvNes8okL98yjjZe239sZblozVnpqDYXXV
Lim6r7lay/V5LogU7F02onhuFude0I7MbfPgRx0tLzPfFSG8wcT2dGskRja6QNF8ZoAFFR+H0lwq
mhsEi30wDNy1q7rTWmuvjPLO8dLLqDLeSsH0gQhswSxGsXIg3Aswd+2SlATLBFfWIrfQ0O5Fj2Y8
GLnAtiKpsTDrOI8NHL2qs7ATtD2ATeET6L64/JAOwVVYjl+cMWqwmdwHTn9rV95lpUECEnM5ilLy
aDfGa5izzvWl1pdhGb0Z43Tq03K4nyVyc1aPCsfQTy924ALWqCEnjl1zleEm8jfT9S9OFMsVEvVq
KV3l/uySGfZgTByjTY84hnI9nAYe3yOGU9+M7rrwEpLWiOoSzeeLAMo0hh/cSamRdI6GUdVd9jf4
3T8jvpWtOCTwc2UVsbdqzcUfFlA3y1FWsRUfMzf8XOXJA+HzpS59ZyN0qma+DDTirByHFw29yv3s
HJj1R/DqfzM2f7G52wq8tYAi4QCJ/Hkl93E/BBKz82MXTRXIG1ZVj0wFcoUgWzqoxuJrQ6o2LO5X
2dB/CYGct7q+gfuazWmL9gRmKlhR+B/MPv4gnGjeUQmDqlVNf4PEVX+CySvHZM8BIa8sXJp/xuES
YDu0wcfoiIZasDXoooOs2JoDilN+gDg51goxnEHp7VweG16W15EIxivPdJqd4B9SoL7BHG3c9bGf
78BPoFSmq1HIoLH1OvGWOiv2wy3AvLJXLxctLckd/l8kj2g5ol+h2ssxnZ7zOSm35gIqVuSNJpM7
W2W46kWRCwnzBJnfSLNmt9bEQyPm9GnQPUvtLZU+tRtGCmvZx8rtUuzxChzj+jjasyw2HcjKZ4iV
e5mrOxnNiAmh0xPP9C0Me4TCWMmrpGHZ4FtfbIRlQQFTxsemarNtDHyXGWx+mjPAuoZ91DXHFSoK
9QkxFeNDRAPX5IyIRIQOBxvyUhRPKgIbFdo5GhW2cYn78EPRh+9QtPqDtI9BgsB92UI2m8sp2dey
iTZyqW9qVVWnDCs/ZgG7VT5307GJ4zecI8rv0cf/N9So329Ey5vvOKS6+bF/o+Xy1vZZ992cnrBX
//ShjIvuQ/lfe9O//c/v8fNf/6LfxdP/C2Sr9aLWK/7V78jO3Fj/7e1//Q9H/GZ5YJEdzzbXPwTn
EHrC339seNZv5Oom4dd37fcfRuc/uv9f39r3gfz1e3516W/rM9Gy8tqNnpjwH7hm/+nbd3+zoYEQ
gqMur/9wlz/ePjw0YUn4Yp7z/eecRHzg//1R+Fr2RaenYUgR9B94czpz+GfG4Kff8McUsBWMOjZh
U3N0frx5pX7D5sF2LPOPwfl/cvPnb9ocJm67Jv7a/XjziMlzzv4zd//Tr/jj7h3rN9eDyIct/F8v
APGbR34GiIiQ+V/r7uGtyH/y4f/q9qXwBTHU9/mtx/PHOcD6d+FYmiyR72/gCP/XGgWem4Av9N+b
BM5vZJqC/7i9f7h9/CWkkER2Oqjiz7/eJLABNPx3b9/+TfoufMX/vQZ+HgW9RjwpIE1+XyPfx/uf
2gX/iTdxqup3fc3ezs2//TsAAAD//w==</cx:binary>
              </cx:geoCache>
            </cx:geography>
          </cx:layoutPr>
        </cx:series>
      </cx:plotAreaRegion>
    </cx:plotArea>
  </cx:chart>
  <cx:spPr>
    <a:effectLst>
      <a:outerShdw blurRad="76200" dist="12700" dir="12780000" sy="-23000" kx="-800400" algn="bl" rotWithShape="0">
        <a:prstClr val="black">
          <a:alpha val="20000"/>
        </a:prstClr>
      </a:outerShdw>
    </a:effectLst>
  </cx:spPr>
</cx:chartSpace>
</file>

<file path=ppt/charts/chartEx2.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Sheet1!$A$2:$A$14</cx:f>
        <cx:lvl ptCount="13">
          <cx:pt idx="0">CT </cx:pt>
          <cx:pt idx="1">VT</cx:pt>
          <cx:pt idx="2">NH</cx:pt>
          <cx:pt idx="3">Maine</cx:pt>
          <cx:pt idx="4">MA </cx:pt>
          <cx:pt idx="5">Rhode Island</cx:pt>
        </cx:lvl>
      </cx:strDim>
      <cx:numDim type="colorVal">
        <cx:f>Sheet1!$B$2:$B$14</cx:f>
        <cx:lvl ptCount="13" formatCode="General">
          <cx:pt idx="0">2</cx:pt>
          <cx:pt idx="1">8</cx:pt>
          <cx:pt idx="2">14</cx:pt>
          <cx:pt idx="3">20</cx:pt>
          <cx:pt idx="4">26</cx:pt>
          <cx:pt idx="5">32</cx:pt>
        </cx:lvl>
      </cx:numDim>
    </cx:data>
  </cx:chartData>
  <cx:chart>
    <cx:plotArea>
      <cx:plotAreaRegion>
        <cx:plotSurface>
          <cx:spPr>
            <a:effectLst>
              <a:outerShdw blurRad="50800" dist="50800" dir="15300000" sx="69000" sy="69000" algn="ctr" rotWithShape="0">
                <a:srgbClr val="000000">
                  <a:alpha val="43137"/>
                </a:srgbClr>
              </a:outerShdw>
            </a:effectLst>
          </cx:spPr>
        </cx:plotSurface>
        <cx:series layoutId="regionMap" uniqueId="{1B96A949-F917-4320-9759-4E44C81DB032}">
          <cx:tx>
            <cx:txData>
              <cx:f>Sheet1!$B$1</cx:f>
              <cx:v>Series1</cx:v>
            </cx:txData>
          </cx:tx>
          <cx:dataPt idx="0">
            <cx:spPr>
              <a:solidFill>
                <a:srgbClr val="90C226"/>
              </a:solidFill>
            </cx:spPr>
          </cx:dataPt>
          <cx:dataPt idx="1">
            <cx:spPr>
              <a:solidFill>
                <a:srgbClr val="F1A499"/>
              </a:solidFill>
            </cx:spPr>
          </cx:dataPt>
          <cx:dataPt idx="2">
            <cx:spPr>
              <a:solidFill>
                <a:srgbClr val="00A651"/>
              </a:solidFill>
            </cx:spPr>
          </cx:dataPt>
          <cx:dataPt idx="3">
            <cx:spPr>
              <a:solidFill>
                <a:srgbClr val="90C226">
                  <a:lumMod val="75000"/>
                </a:srgbClr>
              </a:solidFill>
            </cx:spPr>
          </cx:dataPt>
          <cx:dataPt idx="4">
            <cx:spPr>
              <a:solidFill>
                <a:srgbClr val="ADCBB8"/>
              </a:solidFill>
            </cx:spPr>
          </cx:dataPt>
          <cx:dataPt idx="5">
            <cx:spPr>
              <a:solidFill>
                <a:srgbClr val="A13329"/>
              </a:solidFill>
            </cx:spPr>
          </cx:dataPt>
          <cx:dataId val="0"/>
          <cx:layoutPr>
            <cx:regionLabelLayout val="showAll"/>
            <cx:geography projectionType="albers" viewedRegionType="dataOnly" cultureLanguage="en-US" cultureRegion="US" attribution="Powered by Bing">
              <cx:geoCache provider="{E9337A44-BEBE-4D9F-B70C-5C5E7DAFC167}">
                <cx:binary>1Hrbct04luWvOPw8cBIAARAVlR3RAHluusuSlekXhizJJEESIAHev7635M6atDsrq2umI2bKGbbT
4iEJ7Mvaay2cvz4tf3lqXh79u6VtbPjL0/Lz+3IYur/89FN4Kl/ax/ChrZ68C+7r8OHJtT+5r1+r
p5efnv3jXNniJxLh+Ken8tEPL8v7f/srPK14cefu6XGonL0ZX/x6+xLGZgh/cu0PL717fG4rm1Zh
8NXTgH9+r+/evX/3YodqWO/W7uXn99994P27n358zH955bsGVjWMz3BvjD8wwTCjlEVvv/D7d42z
xX9eRoJ8EDQhCSbst5dePrZwo3bWvjwN1dM4/Hbhj1bztpbH52f/EgLs5O3vH27+bvmv23v/7smN
dniNWAHB+/n9va2Gl+d3H4fH4SW8f1cFp799QLvXPdx/fNv0T9/H/N/++sMPIAw//OR3afkxZv/o
0j9Y4u/T891m/sn0UPmBRZSJiPHv8yLlhwgnNMYRk2+/xG9Z+JaeH0L299fzxwn64fbvtvD/Zz6+
qyLokk9QRr/f9XfX/8ksxPGHSDAC/9HvswDdwTnhkif0WxZ+aJJPL7519v+gQf5243fL/rarf8Fk
XB7+B5NBP/CEcSx/Q6wfc/KKaIITGclviEZ+e/e3zrh8md8dHtsulJV/+e3Sfx+6frj9h/y8bvRf
MD8X//4/OVLIBywIFbGgfzxS8AceAarR5AfMungM4fGpHMPLMADM//3u/WPM+uH2HzJz8e//mpl5
rOyfVuk/Oe7ZBxpzHjP6v8fG78c9lx8I5jiORPwN0OLf8vCteS7+0XL+XmredvFjSrJ/yZTclsA6
3h1D82iff4vOH+HHP5kZ6AqSEMmSb4GXyQ+jBmANJ0kEufv2AYC9bx3yLTP/3VX9cYK+v/uHPN0e
/9/k6e+ztb8x2vRxeMzeqPDvCNufX30LAHDzH279E7j5z0vH55/fY5nE0e/Yw+tDvkvDdw3yuzte
HsPw83vE+QdJOYs5JQxIA5PQX/PL2yWBP0RJlOAEw/DiklFg4tb5oQSSLj7ELBEkETIiCSUR5D64
8e0S/RDBuGORiLCMYiLF38THtWvWwtm/ReM///3Oju21q+wQYDvAKrtvH3tdK4sTISSFwRlLYDQc
c1he9/R4CwLn9dP/axAmQsOCtsO4Kqa6ThmsyJBGoyJP+OQ/j3foWKSbUew4F+p3gfqjl8MGf3h5
gjljCZYSdsPwDy93lrmeR3I70GVRUaW34ayZL1u348M+qtTS64S/4Pn/9rXA4X6/5zHO2eQreK3/
Zex12V6NaJ+NjV6JysMZ63a8/QevhFb+042+ZuF3Ua659HkywRsHqsftBgtVhazI1Vqlg/n051GF
qftfXpdgnMRCEAKwjjH5Ia6hQZ0ppt4fimHOTyUXexHTq2WQpaI26S+qUJcZdUlQXBZDutLaXMh2
rlUpWKscqS9Ea7fMoDzZQeVKbdeW6rnvnN58y1LQKaOiIRp3m4gecjFh5QyOdmsb1Gji56mXaoHE
KzoLe7BFTVNP22FfW4hw3edZaearHPUkbc18EXNsVLUFk7Il2JT3yW6CX2mIjuXgomPsyO1YuFhv
0aKWZS0yv7FFUd5e5kNVnnLnUxv7h1qGWqFquadJN2m0io+LaPKPF2NFFkW66jDPW5TlIirSwhUK
lwEfuH8M6wKVRx/LdWuUs+s9i7ie7TjouGGnwCehMQ0XYnaaMHay5XicyfBEnbwk+VYraekLa8eL
qus/UzLdz2uXhhAuEJsfVjILLQaI7Gaw0IHnaY29HmcUKx6WQm9syhr+ZaxCp/lKF7VNca+Scb5f
gul01/nPUdFDYojTtkK7dUWlbp3oFV+SJaXu0NdP2JIXiuC+mUImSF2lnMCjSFF3Oklaje1247Db
d3OzZn6c8wzCdkD9+otFJ+7qNhuGjadjp3HbYGUrvKjOVVkcu8+icNpUdSbG9aXelvuS05QVi678
cr/OVambvNtPli+qFtsLpe190T3bNjyOoW/SNUl6JU1AekR6rU2bibn7nC9WIcF3xCbxjvLpnnXt
SzS7rBqGJn19TkuX+2hlV6u75r1s0zrEWIVNVx1L0mRwKuHlbcEArjq/pJtF8BHnspiE863KrRZt
M6cj6nrV8qVWDaVT2gaIWtKRdObR10Bgj8clcbVqXfyCREL2eKh03Ea1qtF1TmashKm+hhp20IY8
ViUazmuKI93SbVCk8b8YGi/KuPAsXdIoVIolG+v61NbwabTRl6ipOtUUUHNk41pyozB2ne4TWEgf
81xvdmt1NBWZiQy5aKQ49LyvddnDmkWwNxL723iDMmkwPndGFnpCsslo5BrVoPI4NFFmCY53cw/1
09fDrMrGKrdGaZVHXJV176Fk4Iap378lWiYAOn3+mMjkGp5VaDcAxucQjJn4fYfiCN4+pLicL4qO
3Kyi+la+lshB5b17woZP6ZI0N8VqjJqKsKkhTm5rnzd6aWB3OcKdclsdFGVbqwSvj691s6z2rm7n
y5WwQtNm+Ix7XuiApsy5julYSKSQ9KuaSAQvEJ22bHxpkB3VWkaHaWx30L5ngghzHKNtVh3l2VT7
68oueB/GcJF0wz2ynikzQvjeKi+q6xRw1ypedJ8JgTZsqr7dG5Nnlc+LjL12nBMRFMw+6sudnKJS
LSv0bB8Tc5iYUyPpsrooJpUMG3RnXTDlUfTS4uEjmc1lTbDeYuhU/PoHZbTVYQSMj73fST7fTwJi
HJj/LCrrUyHHG7/yQhm57hNb9AraedXTp3zyJBvZLFQ7tJ0u+iXWgJ8aF82W5mN7fC2nxKEpXQmA
WTFUqeiq+4Z+8j2Jd1HS1Yq1/IY5tDMcGrKsmVrd+mnoulnlEbR4mW+7zQLkv8FRHek14Fqv7XAx
srFWY1OOqs1hU7JXEYeXmCJ+GQIA1bRCRpoEwH+ZU0vy26SDUBhIaryRF9/MgMVSHjbKb0u67jks
bFjgh1a6myqubvw070dv7xGp/c5Xa6Vk5d/uX7Zhx4R7kGS+76f13ss2pCi/ijiUc1QtQhdmuR/b
YleI6uO49RmAaq3sHL8QB+sc51eM8e1nX7H73mZT0QklPX1xZr0nDKoRsOwYLfRmjpsbHLU3rey/
yk2kEyOqIK99HENGtwXCFVC9iyc3qihpV836ttC5WPcxak/5Fi7GCELRLpCd0ZyHEsK6vIL7ggCD
ROIgrGWhWG06Vcy8VxXMH+3X5cI3CKamLLwinrxUAgF2muquGa6mcd9vw6e1PiwT4CeSsLUiMUEt
aD0G6T+/hmTtYcSQeDKqgG5q62bV9bS9bRCjhql+LE9vBc+64XMfzMlK0e3llgV4p14xzNHKsb0I
w68wkQvdkjLzBhIu8zXPotDeiDhcwGj/XNLiF1+XWFUi3nOx1ecrjPFRhAzLKt/LpWzSgdBs9M2X
DfNOm1dUY3nk1IxrpLDfetVsg1fVXGX5PGs3z/VNMvv14LoQ9NDlRs8i3JjVTtpJj7PE8z0u2bnv
LLRQ6VeN5/bGW2gKsszXsSsvxzxc9JYhNXsAvdfJVw7NBTXDTYzcmDFXfoQZfQYpzFMzuZOvSaGT
+b5bRLuLGdlUbZzVwyK/DoXdtx4mQNlGXYptpEICWxjKyqUl6zK0JUwj6NhTUtlW82G9l6LUhldR
BiiL9l3XkjSpyiKt1ny3hjM/321Fm0WivhqIL9KG91uaLMkvvhcUsENSVTJFejFlLZ4aJVZf6aEI
TRYxeBQM1efAtqxr42tjCIYBuJzX8NsNtlFrPhw6MpGHuURpwtp9MwGtyc14NpthPDO8hyplu8m2
5HxDvFHxiGpVVXGvZ/YrF1DKvZvhVQv5POP5FFytbdkF7fw2HifeZ24u5NXml5tyKxFgbPy45MOk
6qaweppDrpvGWpVQ2FRpEwhnw9udkfXdtLleEb7lum6aL8jVI0zkDWbFVDhVjigC0PYk7ePOaNdS
tWxFfAoEVjTNw9H0lmqJZq4LcTPy/Eu8NrWuB/QZDQS4DlohGut0qIR2RR/00s6JAuC7RVNy9HJI
UkOYSkLHlEXLThggcLCVLm39vKpo3JIDiv052forOnN7Frb6U4EAfKaFoIxuJutivbApOiQStzuO
u7SzVa8X8LeAluWL6nFbKbyx6jAl89MmOnsy1KtkYjibWKLXYbpLhjFWCUEpTAcHRRQlCn6fVgoz
3cczyrbwDGg3n/FpOS/ohrNhGRuVzOOdwaPTFcsfXQ8D6Nsiqr7U08oO8XpF0HYul+ozbmWV9tFc
6Jg2M/RHCdzAuaBpJYl2VbEzKHpART7oaugOnC7RYeuGRsuos2qxpSJm8HsHIlTVZXy30uqWlqJN
xTAVJ09im/oB44zK3KbYAf3pJur3y5Jcxg0FHkhPHmav6XN3rEzZZUwcFye+5EnM0ga1ZN/5FG/L
8ySgqfISdxeVaY4AwEAKhnzYJUNVqbLoosNA3K1tamBJfXgK0JqZ656rFgqinMqnmNRWrZtYlWmi
Tol8SyUw3tSsQ54tXVqz5XmLJpwttpmAaDnA7a2GbgHI7ZGsgODB4t8qCoCiEkkF/ZJfVI6bVC67
XPhJV4AexXqO544rMlqrk5jYA0SCvioJrEq8NtoUeXW+oPy6Yc9FA8kO3JmMWXvB6q3J4hEqLSxb
tjhWZWuS9xmtqi/1MDXZ0lagQEyrYslRJtk2KRC3wGySOle5Hajaeu53oggw6XGgKSLRfUWRGgtS
Zw2oLy2bXuzrmT227ZQC2TpuiZ+u22oFGGCtZkW+z2GE70zgwK7m4eviYRDPS/0FVNGkMbFUdX0M
XLj1e0RHCfqhgIm+bhrK2KQD7SxIH7azEfnECOn1gJsk9UVSaewuRVUjTUsMscq3SXdlfdtFg1Vm
yu9qN5Z7iftR+RFoCwm9200G8GggWpY1oGI7mdQxeh5X9ZfSzhZm23EUpNVjQya9xPEld+x5BMGq
Rd/IvWdkyBKQWz4Wz21Bvtp4q0+eAbXtnKlUTyCvPA5yv/D+yFmodYiM0VE9PjR8uhWdCAo7AXHJ
y2OReKgCkg83vlzTSeA5K4W5RMX4lfklz1gXQNiu5p5GTblDZJ6PwFEvmW12pOFBVwl1O0ym/iwA
tRjwDkX9AGKzNhlwSq7yLmBtwghig0JJ87FJQSns+FqFfSHyHfXLpJuQ/DLUmKU+Rh+rTtySbuKg
Jtqwb+jG1SyKXVx2wJpxUL0PQGLXLuxzc5ATqy4oyz/mF41l7DbUzusyr8vUTidjYh1Hjum8nuBe
s4HmECxl22CP8K8vYhvKFCO+m+UUZ4Uc+rRcDaDNtKfxg0zm4XFp5EdO1+EIzMqpZuG5gqjx1EgB
ED6zcyDC7X5aoK/lLK/mrQBFDpZBOc6r5sFbXdMk2Q0RuWMkvkLJ8iX2zZoKTCC/xaWZ5Xy0Hth2
w+d92y1fEsYkgCL0GQ6Ry+bcgnZPQplCdKHchzlzxvBUxIU8DnMLii72QQ18ARUXhvNleG034+cD
H3m6tVOiyLrJV7UJ5Slro5fC72bB0H6aXyutiaMUs2hPe5LBu3dzCYrRYxlAFFdSb6AxogrR07hM
xw0B1y/7ZN1BqkpXpOBAHGwSMc0FeA8B/AZbZ2hygDVG6MFG20Em9Zmbu4uhaVYl+bonOXC+qqvT
Mt58GpW7blmilFv6q8Vd5vFUn6a2+SJQ+Xk2WQ3fNIi2UwysRnWsf3QxAl2w4FON41Mf5ecjabMt
WfZo6gV4JO1NtPUv9boeYxjBWnrbqdJEK+A/1C/4hQce7K/RWpRwbI+Pq+tuXIUeu6IVCnh2UG3U
wziJtZ0wzDSgOSpweTuUU0ivsOMrVKx/jua6VbZrwCuw2O5F1e+2WvSpGxepnbsdGSjZfHClJq7+
YmgRVGTjWa9xt2l4zUcbg3NYb+shz7MpSeKUjxSf5yI58zbaT+wTWoTdb5yVuxy3lyQBC6xaoT7z
oclaW7EM9dqN1baLu/GlDd3t1JYfhc0/WVMYzZseJHtpuSoaAFWBzmjEUNqWsT9WzD10AyNpY7nb
5UlGwI9S/cxKJUWtfZ1sZ91GdVPACiC654unN6GKLyj3jfaRM3vT4d3Y0OUYx7CahieHmMXncmPb
wRXmAuXgpBhIG7Baet2hBlZZrEjFS6v8iuJ9DAolFXW7a5v+PrLgnyylUflitl0dpjgtuvaahxiQ
GdykbO1A3g2TlekIxF7xGUAw71DG++l6oIsHdwhAfIz4Jw4kaYct0q0fvRbxyM9oEh2raxQl02Et
h0W1ZvzKS96nZi+sA4Oug3CRUABHEmOSNltSKNqYPYijSUc9zk9NvgxqzNOmre2BOyc0uM/33VrJ
3au+q1nvs7V/IOBgaG5KXVqAN2OSfR6tUscl7KDvLkcB7ViuTXneGKA/a4xOLiK3zRx+EXaI0njd
jJ7a9bIWXgKgjATICt+vot52JYvTEWOr5xDWdK0Awsq80rWNQ0rLWvF6mS6WYVlAtZW9qsESPKzt
Ou9W7JYDol5LCv9yTUcfRiPOx36edxvydh/Hmztz9ZJxs0lFow4dJ2ZuRYHaoyPshvaUnlkgQfkr
1NeROEW526HFBOg5A4xV5FiHFZxfWhSt7lHBDjRaQrpu9EsZ/N0cuisiSpHS3Est1/WswbPfESFi
aGd5MbebP45zc5wIuWp6x86WjaRx0c/7roXp2q6R9lMJhlN/BoADwv51VvNRNnoGmWZKUE1SwsBm
oQSqmwsJdlpUpvPWP7it3bdjDFyzBGRfNpDw2I+TJjwBJifya0ld2s6B6jaCRupIc+4bcDKXbb1a
5vkhN25TnESJbtby1EkEZFlQf+znN1w099Pr4iUGp5gHcF29K/ZzPg16Im2T+Ris1p495G6jGVly
7bl/7lr0a1NDnYV6aU5bDVOhYTKbXwNImD/iALQCu2TXSaOLeo3TWVZyb4XxegLsxWXOdsHKTwkL
SLEYYmrrEDKW1Ls28alZ4lOz+jPO2psSgWsYJEzMeXHAWOrUgNMGkbG7mQton3pReK0tCMpAVRwh
rkuz7tZpDGn8Wl/DSKt9FCerwm3fZDNUToNQAPn2xPMY7DpGPskC/NvGZqGoyrT2BUijX7nH83mR
guJe9ov3R9fi6DTMYD7azUCv4Oar5XzSdWnGHWNAy/NxGLKAoeahuJczcHyf2diDKdjAyjyKLxqK
ribjd3xZzq3Frd4WUl/HHfpi67QqapGSqHuUPprUXPjmAKMIn4rPHH0lWyf3ogEALsI6qNKVcs9M
0So6waGCUCCByL5Z1/IC+/bgAtQcbAVY1jjfVNSeoxgEhNww072sn+0C+L7K3uztvduWrBVdricW
edWL3ul+AcZW54laRrZoiiepg2jPmSzBnmNQfwnil0z0VBli0Z2wU5JWdGZ6iMoy2/IYJqNvrfIc
nCDpXgGomMGljdXbk6MhuQvJOmRLD+El9dM8L2kt1/amWh+3IM0eXJQLjiwCUi4BTZovFZKtlnZW
KGxYtSOTiohXE3ADb9zN/dVMkg4oMR90O7v7eYiRKjwcB+QYpgQeX7k14TuP+dWMwIAeomMjnW6n
9g49szw/27ZB6LbZhF5LdtOv1W7o6PyatB2byl3fdccx7h97dlx9XYBHCpI8sPwLz6tdbpJLIFc7
Gftsk2wEWoClKnjyQBd6xpugJrFuyg74HHGwsfuwawP0+wy7SJx/rD0pwREEOAVvdFQhc356lgQs
5Qo3l7wuNasLIO4mrJm7Xfg55SsCi39B2cBaoIgCZt7g813Hw3nR5U4nI75DXQQIH4p0ehUZJcJp
xMqbwpZH5h0GZ6B0wKXpQ14bFff9Y0JWOLQZ0Q0w1MeOGLWO64MpknM4J7gJGMBuRqeuEo3aiH9c
6rXTc+cOvIKt+cU9gjH4UC30bkPx3Vw3u2qYLxCcOaqaykYVnelSqPjHwLePMbK/xh5+UCN/JsMY
pStDwLVkl3HU3TZd2egAw7LeGMrWBQ/gY/0y9INRXSXPW6gF5ah7oijCsG/AM0/hj/VTi/Hnfk0g
LDHJ4FQTVGIdg+HpAMnHdtN932hmvdBvc8dXoIEboRvQV1EewxTpTQAdM7eqWMqLSeYZBlnbwPlQ
2jai0Cy+dTyWH2k+qKICEYgAXWzeR2oJSb33HXBuBscs3Hiup4FUqT+u0JJa5vm0jyKfqDlphe6M
mW/c1B+EWD4Tk6cgtK8C+EuZiZNYd3y5BiEpwD8/2LwFr4nwizq47WIN4mFj/JeIT1VKWqBOZenm
LLaX5TBPMKM9VZMB5R4VI5DOroGRCmOm5KNRbyKvKcBFiCegdJHZlaj64ut1uQwMYL9CFRyFFAbW
ANpvW/uQDkJ0KpfuI55ocsNqcPTWYjGp5Wt3JKTrdzwf5M3c7qP2ZZ7kF5vQa0SgzZnsf10mQIvB
g9pJ7pBf4H3GG9XIFY6Si2DAZ4k3cKabRM8VVD01K3jKr8J2oAeW+1ZhaKuGYqpEe5PA12zT0QBA
LqU7JTUHtT8CLRFY3E24uPX9CAbqNJfp2p3eCEvfg0WE56k5Y+gmWONT1IvrxVh3PsOJww2PjhON
PrUzrnbBR/zElurBjH1xQrgJu3qlO+Si8szBWZ2KPL9n/RwfmvgabIFq73Oen7XAXWI4Yur7jhx8
W99OYuoveTIe3dD4/RYKs4/x3iQbuqgdvSvX5TmgHs6GwPQ/A7LnzxgtNVpamVoERzA5qPlx2WCa
BAdDt4BEkJwDUkHMEuEkGID+zrP7FlXFkcasOKCH3qcrHsAq8Mkp78C/6l956tssLBA8wJBb+AYA
TIOFXxYMRnYy1pcUgQHcgqmaNeyip0meImaTFHXijsU0QD+XJSRR7qo8wNnoAseIESTvDejhGwtW
hTm/GVhnVF9WX95KFxkNEj9qWKTq/pWBlmD7zehrg2MgQlSeR21yHWE7pG09XVZbsevbMMBxYD4q
3k2f40VcJlMEhsJrn4Ne+Uo95J2YL77C4Cv33dexKLMkh8fKUBptOkfTfC33b9UwNfJOvq7RvdKt
vt7SIQHronevjAh8xN44lzrr4ExsBSN0kJp3cNwLX9w4LJWDR3YwzUrThdTQbTfihOsKM3IiRj7K
GY5JqzzOuiZZD6YGBmBEW6oIj69AZGyax+B3NFN+M8YfKRiLJ+E2MOiaDOBnyKpm3MD8B6kWJZnc
YCpvYYSjbz+DZEdfzTSvJ7xWY2rtlnIhoAdpuwE/gUUS0Btkm9FhQFbJHuQTaC9gjhHKkiX6WuEO
Z7KU4jSJEx748xZKeaKhiBR8K4CmpRiWy7f/G8OEUyhUDAf6S7WTedWkY2KdboAKVBGMiKGY5kNM
Y6JmYMe6o4lN0drds6Guj7g+iOWGIOhZM7RMFWXolF1Wd1oTQOsCP5AqP4PzyuaEJwSdXIJNAd/Y
xFddRIujm6dCg9eQlqYA1QPz8eDRcs2SSIBh0VZXQ9S8NDFMmYX7ESyFJOU5aX7pDd37SO5pE//q
6nK52dgKUrK6LsGZ2RWbebaRgGNSksCpDaZpPOaf2YQEHPfTRHft53UuRrCyG2CN4sKW6baNUiE+
mEspo0b129QCUeofbJ2DGwViCp2iKoS0xOaXFVYOPTmaM+ZB23WFTKsaRCsM7XPHwFkgPR2yse+q
vXD8aYYDeEYa6Nmu+g9CzmNJclzp0u8ye5pRgAS5BWWQoWVmbmApqRWo+fT/ifrHZu6tLqtedFp2
ZVUGBeBwP+dzr23djL1qyopXWrfH6XmgrfpBa4SMAy+LWaJlowsbrGJKuvwM/RhlvZZgBU7HEXUE
09PutapaH9L/F2/SndRXilNoMqS3RE9ZacHXSOMV1WHMH3EvSW909KjWO6iArnU7Dmym3bcFX96R
Okid0HubngoGg75mJBuRIMNadUiWGl5P9Tc1VddQzusVF4Vyv4J0rqTttqkSmEjl2G3aJt+XTav6
ldoOSEg6r9ZgYCl8fJemqrrOA6RYKy986Fq3amnqzZSqtoqM1Z61XLNlC/5nqskh79oUr2fc03zJ
Al2LFx/ZzVMFn8ctaUjiDpNbNYTfVJRnzUh0JvHkqhDBHRx8JtLAhWw4/qtFtYc7HnJDjqGtZVYY
V+ZuUUARNaXyXvQDFLyiUPwJq9EpsHg9nserW9NR+KUE85NU+VbLlx8VhogzjMsaqtCWfJJXL1UC
s9NSZ4hDcPm9ZPZGbkyR2lqbLq65b+g9siNV9edMwuJb1w4+UV3AsR1h70qDDNokzbBonuyE4uqE
QihdqunSyEvtGDqOUCQ2li3g9Zl0bc+UuMnQGv5QW8dJhdBprDOKcNMIKknLvT4bDzmZlLBZS9OG
4upWK4eYgnoobnXTUwp6aGisoOywki789aXGKR5qSpWoLkiD//etKmOBKR3pZejDxPDaqtv/7z+F
f4gf/fq7bS9W7eXXb0jla8ZVVgBWQGWRVmFPxpQJvEfo8fi1Wdmnnpbxmxw3+matdtcqNcWhmLQY
Jlus+ahsSpuPqgUCZbVOFnaArTXKwuaksQLF8nKpiu05iw9WIqT3s7HWgnWdxfcLxWKp1I+qp9/5
aYklZZP2Rek1Cz803RTlibUecQ9pKDcD1rXuUjMdWCOP1kFWm8a2zNhdYjU9VSnc42JIcgAw37qO
OFbKhAJsy+Hv4/MuCg701ZQufGJaXlhbaSKbSu9rL2ua1zzJeygJ02tWKnY583EnG8noTyYpQQek
CfIabRcL0ntLgXeopettbqbBg69f2dqQ5lFZzr6V4omUTYnipdTHXVtnFYiWOWhq1HoqUqYyq7zU
0iKR8hyZdX4uy1p4Ul7fZhVgRsbLcAX3hdg84w2Ww6Ov+dbIm8uSS7Bp1f5oiLxnkzGBOelEBE2q
Am82jm5fjHooqRJCjJKTjQbuz9bl+Vlh1QgIvZ3T+gfSIpJ0vXhYdemUKfUmnTd4vaGIByilLauV
LJLL504nwPMsbU7PlVbvx4lSlkA5dJW4s0K4+JtWhrs8qbXXCwulzxQ7WVnCcgdaZRoLTmELKNiU
TqZHqdbthxUZVNz1e01WS39dLfGU0Sy/g60G9UEfbqB0MhTei5ekarOBAJgeEtkKpsLuUZGGtbR8
L5WZPwBUMLNSwjGJ503Vgf1IE7jNbbXM9qJDy6vGfnQNSx28vMJiB63F2qJso6FLYH01eewa3FDZ
IGH/503ztSYa9ZrEPDfNBGWigYvbLrCmsyeGNCZ6FpFZ94pSGOGiGiXauqYfNZvsoS4L1HixTdf6
J9P0uz4tn0PSAitKyRYtWhG8NwfCEMRIRWufytIDWF7ixkN1xSLW92RRODLoQgR9spKLcTSldDgN
qYyyO4ZgKSuZo8lr5XQ1NxxDmeimKg0Y2GXpFnC3QgEeFVtlpDtukcnXaQHRDAV5IPrSjDLIRZuk
k6xwHLm1abUuCScdt4HlX25iy9CiWq471CCWujUGvvpzrmq7jDeml2ujvq85HPYs2XUt4XvwUKor
1Ew+UoVXbtVqVbDC7QHhIkynr7v4rECHdNCZNp6hwA7OJOnSWZtMZ5SQzptxOV96AmtdSH16bYlE
bEm08nWw2sWOCS1vQHaE3dIaCXBiwOSEUb5ROAoqgh1mGxUX9wlljF1mubhbQmCF62lzjzly01ke
qnvfwkRqZqO4g7vOoRTAF5ZFU9iQL7N79/yl6iKSO7RQQHNKHt/5An+pR5J6mytABEVmmTcEJgjy
XUNvwKtqWxmJOPLcctOlVqFwA48yBYjEX/+bJau613ktu3P6MhSGwZoJ3jq3JFiLrXRMMl3fpEY3
7XlMxn3fp9N+qhptOyTwMZ9/3rdT7zZWOcKnovquU/pIZDRQBsO897l56ydwkdX6UcxT6gz5016Q
lNwtzfg1W3vdLhIB+zjuqGPMRMFTymavnlLhdkMJbX3Ei5DmWnHAun3Cr1y8VAgdMrVB3LaGNypk
ZdmpyEsgjOSam/flu7SsW1lW6mNmZJO/Nvtp0mq/aHN6XHHFUmZsqzgLrawtzqWOcAwHuIT2aiGe
jRW4KFw/zwWN8knlOIjgCJIGpASp9CewI/V2nQgI4JIr0sQAF0DHnU5GuCcTN0NAO5pTieHcx1nU
i3r1226CW6PnR5GmwSCmLJyfzBdfEeTHEX7yrBVbXpuT3a8hb6nhQthHZod0CodA/1bJ9RrAZOvc
chFfJs8guOV79Rm146KRmFEOwhmqEvWR0OGNPutauCT2BBwUwR1BpBq7bStwNBhJC9fP8NcYIBZA
sAaAgAqVJ9EsFxSlwbS6Q8JejDJWlbluNd0wdhmSTRRNlmdqyxApZCKsggR8oHW2hfMVdUKsjHCz
9hozVTcICHOA5afjwg7SOLeAWFdvGlOI53SJ8W87oCB0RZZWJHowGAZq+rly5AV5SLKOqBwyGIsk
u3WG0h7jZVaZBlEMYXv1tbpdQpRCapze13VczzFkhC1twbZUmsx3XTIltiYSe0A3Vggkzq5qjcD7
LxBKYmHnQ0udZYYmgJtcN0XSr0e6KiqUup0pK/m+Mw1vmQayLdIReR6lZkhGI2VDmpSskBd/jKVn
XaYe4AoCVNW0h5Q130shbglAZqys5WA0MMtnXdF20oqIm3TjyDpEraCIdYiWNbTaQWRbmXcQBbKF
stmaDgAtZopwbMlGGeLs5+5iJJUtL+OjnuGPLLK12OlQCfg7ZIoIR+mh0kNPhtrpEhg2Q6OWoZSM
MqL+sJ2Bl23MZZxYZtbtFpnZPl756A1Yb7DWc1uTk/qKsk4BbWREYrbmsJ+JgHY/dn5DBhd27OCh
MilCnUrCnRaQeHX8KskWsHdIxv4ytMdlLnE0CIUEOENfVBVlUKKZT/EnEFTsLVWSbdIVmVe1ZuHz
XGtdiwOu6o04HMwSh2cjTp2GCnhEQuCUwwQNtUo0Z51neLFc3iKzWbAYxy2lvTfNhYjmzjj8Khzx
JJkoDclP2jWgRRlDLgBBMOo+mFTjJBlCtdtBL9wB9+MVKt3pFDhuUY2Gm8uoo1tZBRkuxfu1VJtt
t6K8kLSldEuDQNbhFlRCwHj2VIIbH7PsrsW8CPO12hiyakSW0W+XTO8DkmVHvV6gkhSxYWstGTY0
nVAL9XGhRHE9KNE6wh9snof/rz/79WV8/pSvFrA0XSwQq8tOd0qDaoEwuiBGD24EjM2UbENkHuFt
udHmRY7S5w9+fadWsPkrS38q4j13zJ0pPHIae19X7TV2QCoYYboyUKLmaXyZgLtfY6fdpI5yrF7M
t/HT2iqwC5OHInkShF8XaRW5o1wgpxYLgbjTyVx2/F3LWD+duta3wBJK7CmrLHZHvMRiyms8eo2f
BXJQ+JVrfOIPDvXFwD8FRq+g3qhZeVdPabdfX2nGsDEA2enHymIC8vWNblNv3UmyJwV3UYPSh8jN
1kOZ2dYVFqH8QTfqPtNs7ZJ/GNQjtbM2TPZnp82d6qu55hDa2h1tDmPiGKf4Tsqgaz/GZoeA0MFi
xDkCK7OKlM5dCqapzhB7RcaGHcjoMmaQrbHMLNNPG1QMhZdteeEDhVHP7UctsyEoi51Jr5L0iVsH
nOdpt7y3gfZAY5q+2g3Akh5W5HtfsHlPgGkJuwkbv82v5QVZN6k2i+LKwBURO07oIRk21T27S29A
CSAloe3Brf1Bd7U7+SjUSJWZNttr8t3vtJsVZliqwVCCPQ5imIlsjNot+LaiZdnb+F6OTDsljnnE
zS02+Zz96dHM4fiSXIe74gnNBmq7k6BJr2y54FQDQuSj4lRc4CLjnlDW2KIAhcGqm1w7oEmkayax
OWPz6I69w/v9eugmJ9taFfwcGD6QK1mh21Nmd+F6mQK0v9QezB4pc+FuRTRheDdLWG3Lu3LQr9Vk
E+M0qEEBwndHQrVg4xDO8CEu8ole1cVRsXCkjYx13TovQ4jegBXacGZL2zIydxCOUUhes00xP1dA
jIpjCeIHDLvRq77Frn2VTnNYgND3y83qkugGcNJNdiVu5pF2NoAaqMmfHVLed+FA+9srXzPkfqY7
LdocDgJn3BvaIR4IwKW2qRtXSf2J+CAxehyqe2uTAL7ubLpZSiZrm+xmyvaASnYOKURmbFVnuLZe
tUcdDpZgsSU5TO7Fk6t28EY6WCzC6bYqy8L4Mt8kP9vrfrqhN1Ed9XRjxA6PnYdyUo98g9w0b1n1
6HuWf4uotBEGO4gl0Fa9mODcYd1r59QvIuKQAR+DRxzpnLKsAsfG+iBJPNAkyX5+L0Kxo8fGf58T
u9tqfuOCym0d05kf+RsaQi70BMalfiGshhYduyT30thNTLv/yX6KngGe6FoGCHEva8c+UCKIPtMb
Qpn2AZ/vCdSDAPehfhfA8vYaHgxIzaC6WB96brdv9U2yYZk0Prn2kTkBdwiUj+5Nzl0YrZYr7dqN
PNigQC17ts2XdmNelMSePg1WO8IfDuXl2dEDFHdlcpBfiimQrtCKsh6vFHKQfCWe+tm9ZO8cNpVL
ff20UiYeTeGYF9SJ649SsL4Iyq180U7WKck2kMH4ZoWAvMcTQrGehbnJug+JOL2PdKNyYRMZYRLW
B+Nl8ugb34oo9qug+em8hNvZR/t0mphVRhTuCX45awgbZMbrAD5dNNBzcSqgdXmjxIobdPsXWbPz
Q0YcHUkTOm2CEgEIzTOggX5ieUfA6w44Ehn9Ase5LGiA2U9AazS7RwS6omehxVmDRaMCB2ONBTTP
0ZF7loxrGzx51tyTd4mi18juPlGxzm6/MNCJMGMLlrhdoBwT0Md+ljtGNGxTgZeNxVQp9vNoerIP
zDw0J7mHSuhwHFlpJE0+1W0A0MDrDLcL+Y00NllsWZwBRM7rUbqo8B3P2Q08twQpmBWl3xFX2S0B
Gu9IADe2txF1P+O9uWsyZ3Rkt99Kl/lobdeDBBMVGcPO2sb6jn9Ppp1tJQ9VIvowtCtORAW524t+
pUf6Gl9wJLzSjfYlbbsA+y9DUQ/BoEQ/mp0E4i5CwEApSFFbPlgumhns5NX4iSNg4jHMV6a+KhD6
JwZHYoRHGih7K2apDyPXCrsYnIINAFjWHMtyzYsoHfEjx64UZm8yXulZ2SiHdnjPtuWDY2kjBwev
PLHeRtUGTKZ28D91fygQyhYetIiH8uSTTdc68aZcvOzH6u/SykxHn3Bkkt2Ma3m2jTix7mBnEdC1
zvBabromgKUEpoJinW+kHSxYUNaLowGWgQESrKek8mWVVW7s9JOduBRo9klbmOr1d2unyH4ToQlS
p6z1563hW9gmykF6yd0+QOquHtPveJfVjvkljxsDMfW4KAzswuDQ0gcnjCSIfFZBH8HjLHGL7W3s
2TLZamXPETDfxK331av1ghxd2bYSo9SGDSi9Q+cHjsu/9H0+MfWYEyb4Cp6F9R+WDE4PgPFOcIQF
RzoZl3g8GXO4RoXT+Z0dowHIb3cxGz+qh3pdXkrYKB+QfpLQjKp9SdzuNbk3i9t9YsspMesj7UM6
4+l6SsgTBw+MTgc8iLW1085Jr3kSWNYpm9igbFTYaD1kTbwl7GmmPeQ0NEx33uj5VmFjoPgrII2X
PuhB7pqsSZjxxQuWz05nG3LEZYfuxp9eDji0LxVakF/dOwCD9niTXlc86dGdUIwdzCjV4De51XIu
oqKKeGCh9mftNgnIB7FOwwFgYj0v9uJ1n3yjSbaVesM50wNp8rqbhA6MkvUcDTSsxMOL0KC4uGoK
+zmYDvqwNRIf3Rjqlv7UWNsp03VGd/Dk9dOA4166LMg3Ulu/i9METP6jAnPpSuj0OEpeDKQGZC0F
mcxI7WJjVn7jm0HZB2I9YIV1x7LZKJWTyDYMK+APQ1T0jolWpCpUz/j7VGIVug1GdznPY0Rz78lW
5gyxCj6SkXha5Zl6iJo9NU7IFLL6ZpBd3zudeUUhKQ07JGzNtzj31qXPAo409C0rN8oJAQr4k5re
IApW5+6QHir0VIZT68aX4ZG3fg7jRUeMQuOQQzcmEpfmU6Z2gkP/rh9mDX0qHqpikAFGENf7Ng8h
ziGdA4WU7uN3803dIUgU39lpfKPQ7oLR1d7qbbtJwiHqX8m5KfwFjjCY0otWJ2xA25RmJ2uQlE7j
tjSw3vrSN0EUlVGt2Ut1qKiDFsDENvkhXi/1V/PWJOjcYCj9UhOp+Xesu2j3qH7Q21WSb/SWLS/o
XUQbVmEwUHIAB5/Ad8N6jx6EyuQQMum18tMh6i5wO/lDkti6W3/qrXGpXzLT5oF5jZF+hdUdPai2
1tszevN2je40eFloHTHsFpsVbwmL7dQqtgCBYhc35HF99R4nrIY0upuh6z1wnWgORfMAjq8wB9ed
M/MMx403D308Scfygk6ZmTCk43CvM6CiH4A9128cbC0aI6IYqQQzeSQ/wK1cOlQdoaQxHV773gw6
ANPQFVdbP+k7cPTZffE4ctQPLHwpHIsQeSsafhwI5tVb2jrie9h2joItg+MJVB2A/HuFUB3yAHmL
U57ySBOO7tVh4ZmbdGduG/SCmciCbbpLDsgc4jfsmSIa67BBCwzxe5k1F2MNm8x79tvmINhdYV05
WmOw2vRQ39OSzRF0degUJODo4Gu8HDtCtZsL7N/4TUHAQkaVOWgsqaLc9Is7V5y1/nqV3pr5Ta5P
Y+G0L1CdY2nDPWRQqQ9EASA10rNZXGfS+uZ5aFweI63vMSoLuY/MrC+8DJyqOdJ4FDQblUm78jrf
zJSNbxZ1REgSBpX9a9GZfkVDC9xJhTjrUcDy89qHHOA18jMHUjThvIsSJH6qByHYVIPkhg1agxz3
SFieYh+QrYn4GRabYlu/jyaLo+Ia7xuUUBZypQHAzjeEgDP5gD+DQhQJq+miTcbagliOWQ5YPEyP
1RmXrRzlN/mkXSFm4GPRHYUa4RW9PiOIZODsUe3g5UpR8QbtDoVC8d3xCADJ02W/xl+IxqUUgqjq
9+YDDbsf2Y8IMlh6m8Yln3xrolmTo+ZDjszqnXVGLyN0vWY7hWVn607nJl9lBg8L9VDQM1AyLyLM
XJxRWC/DC6QCnNfDC6SPvrUFGlsc1YkP5Cy9lp78KS9eE7MOW/WYIx4C/MQj798z6Euf4gen1tQ6
/WrXnTNtktHRXP7Jo+4RiygDzLtRt5JDwxJtbonTjmwwN7LXvloGIhF2KB72DxB6SWdWiD4QClbC
4bOn+9ZJnPobYM6HuTg1+h8BfmKvggj1lm3yjqw6+0H0UwrHSJ3iY4HAF7PvsQFl6SFtAp+NU75/
DKdE2xZf+gtW5zl9534ZWNyZU8eK6F5Bf+EXvAVAF9Z6TyBgulQDCs/Im7SVgxaN8q61sNRB9Dci
WCdOssOymjs323Rhghb4o3J5BpsnJIYajm6UY/MsYk04DD70vHi/3JSXl1aBLe9A9oFpi55zHIzt
WwGW3Z49ssfCwUtKTmqUfKP91TwXNUt/suv4iUNAuihe9Vpdl9KvcU6cuD9v6AUxCpuCfsF122rb
JczQKPyaY3RDYa8X/LL5tY+dYd2QnEG8XTI72SAj5t8gx1Gug73NvglKDGRGBOQkS3Zor5LPiPIx
m9FuscvQA3Ot9/U7cHRr+9Q3Jbg+Lj/HlwT7ifFH8Y01PL4ghV5C8JjyKT0gHKkIOWg5Y7C7ukf3
0F+7B8JjcpYjNBIcW296oHYlu2qreDTa5CfZpS8Cu60FUFp7CJ4Ilvorcuvb+DYFcGMezQ2AmuQs
4EjDEam0t7ygYOcp67YNOMnW6TwZlh/MvrsVYjV9iFMrQZaxc0BhlTNdzZdljixn3PPPaX5knSeV
vi77NUFtyUD1B3SfQ/rHtkGHD4q4CW2MTH59bqB5305R88M9XQ1W4pXIAAZPboPYx1+sfT1a9s0B
URDMoRUuuFjhi7Mezj6egLzV3A6G4A09xgnLoQdV91lHL9AmxUEJc2v/TJ/RS/hRIS1L3NmVv1rT
zzsXAfwhIZA/wQXWBHTXvHcvaKdQUXgqJ+mW6nas9yO20kB8Cgh6sgoeSrBmwl/f5bMxogO1sZxu
lTOHCmxpwPtoaHqLc46Xp+XTCqEhVdIIvbKJnEfprz/PAWGVed9iqVh51Cmj6WYC5zh6nriTZmiY
0tbiRSq0zqO9jvs2OkkNZb3Ct7GZh+g4hOOXobskRe4FShmE6DQcczlr/aLC9STNiFbnBZthen7J
gN3YA5wN9HivGjC4bkuUGenSXP/fL7MpdgNpDD83kiKcpwoWJUFCWYiiDa1v67vurHFrSYM5MOBc
EGHBJ7hlI6FS+fXFWG8FlWIf5gJETADGjYtpi0gfEvMByFIESYPEHNwjWhAhPBP0noLkgES7rF+y
nl2l/BhDsZia2AQ0oKD1Wewnon6pudyxKkMxZ5gnjvsN0xb2X1sOTt2i5uIS6m8L3d1tvHxrDd/x
nqtIYeMBzWMvmaF22Coy+o/xIgaiBuCVSyZNK47H+US7IfdXtFpAmYFxxps76R4LAb36/D415xa0
SPclZdnVKpqLmLtzL605YiSx67l4n4wGEuryWBpJ83siB1DWPWWhx3yJg0ZS9xoKT2vk50ohF8pR
HFFVZ7mxoGIRWqAW/MRh7rhTb96bYdW9PAYNxOf1Nq3qAa8DCUxNOHSi5suUxoTRcXCEPH+aqi6F
Fk/Q0ZcEXBPbrpq7zYAuK8SZotgIitSVzsEkL8leSGg6QTPG4vN28Ec5Tu2UPF3Mju7MwpqjsUKS
aY0QA9sScpC0Et+y1M8ForFrqpSzFHCGEysc/aOPddB/yATwUeLYdflQeHqBdGGQhxAN7PusTVAN
K6b9f/7/8KY/Ta7BCKD/HuiCwU2YEGhYBN2Z+NDfBroYc6FWo2SKYCKYD1FbGFMw4rxQebrpyp6V
ZesLkoWNpuIwFsvt7x//z/kuz0+3FE02DThE5Lf5LnTW516vqQjkfPrhM3HkLoZ0kEHFkJ6AEhcG
1C4ZvdJ//1wFY4f+cdsKJr1ZJkYj6kR9Xth/zLGRO6OZ1VkRcFpKzgQ6xYThp3Q6LgZ64VcZNH0p
dmjD2xkWeE7Yyahsa21DrCn8l0t53uN/DS7CG1BUjJ0jGFyGK/rtDSi5Li/AQ0XAZYxFyFoJYyGk
76Q2QUUekkPcwJ98DoTB8p3hno03nberbSETHuPlX5YDxtj941pUBSyqZhJdtX6/Fj3liirVKbzy
tkJDVYYD/jlWoFia9wS9aFwyyb+8Ce1PC1BFiwdFi4lsEOO3N5HDsVubRhKBUUHuo1N5o5oOThKZ
1rD2gDfx+KnSvzUNx8CYyu/QidrOSO2BA6DLpAi1gmdAjDMmo5WW5SpyfaLjH/HcQ9stOq6EuJtg
QJoFZGpf4vU2AyzwFpMjUBABDnNTsz/9/aX+6Z2qmkbRIms+p179tq6XmDQ4leIuMEschAbGwzCj
nf5l8/xapL+vHE3F3sEAXACGVP3vRTyj03npLVUEo9CvmE1zGksaTRTid48d00CCpVN1WpsR4xgs
fDOZmznTd+j/mNG+XpyMBCuq6JrjtOXE3OLd+41Jvq3+ObOkeStasVsXDNBojNaXO36Uh+SnFqXw
/v6w1H9Mz8IO0FRDV2XLVCyFPJfIf2xGSyezEqsaygELqWlMa0wrMMA4wWpZSrzTVaRlUFJtM2Pa
k/yUlU2vEsU9ViYAjjkmjBjzd2yp32Yubt1z5oIWY1rBOsVHXpriX/bIH2OHRmDcPWeOqcavn//H
5WqdZdQ0xeViZdmDgqk2aLiy1+fYKaUcbzks9WdP/9usR5kG7TIGAAdNhhWm3P/btfxp92gI3DIB
UQ8w9LclEAMsUSRzEUGuwz2hbb44z2kjSwJNqFVbP9axn/oRFnsMG2NKyq+/v7s/bl/N0lUiY86b
gYX427tDv8n/rsEZQJEjFBUi85gCEl1u5pBlTNVq1j13HvqycgwEeb6cUb1kJnSl5ziZGW1yaGOf
v/lzIMoK2N/uM+W7pzkE13jXFA1m9xSosq0e7f3LdUz4B+ZERGijhGCajeFzylL/HEP19xtT/vxk
TYPiNFaJ+Y+4BAYVC0gWQVdH+gCJ3dDQFQhqzZsxaqbPwBKvirUpIJxnmPzy90//07mIFfaceCZj
4J7225lAZk4GUuJMWJ5zeiRIE9MKN3WcMl+J6S3TKwgkU/8v9/ynqEVkTEwimO+DSXa/jZPL56Ea
l2ISwTrjXQK4eTPM+u3vd/Zvn/HbnaV6r6JPFAsWkN9uNYRPzPJfgu8f1yQ2g6JZ2BcwuX9fk1aG
WS1qj03RKp42wQJYEEWsGQtMx8Tz+deYIJK6ejvs0C9zQlMTzHjww0WxLXgbpWLcjTL6Q01Vcaal
gEtFoRgkS/KWNrHXdyCARw0reZCWW9LgbF6eA6Niem5S/vEcOGZyUBp/f3DKcyv/d7THUFrd1DA6
W7aA7P92phC9GTQJw4KCGHA663GMM1KUrgoIys5KbDPaFTd0d8NywLibWGrhmjRIfRurcv5+Kdaf
roQ+p32quqrQ34NOa1DZXBqtDdrqR4phticq9GvaK/Bxl9Mseh5pGFiRaNHfP/ef2QmoSRNgHTVM
VcNg999iTaz0q8iLNljXxKEq9mSHh23XzYh+NARdwf8tH3qu+N+eOe7P1Cka53WN/J4dW12arsti
ojuMmJgfATIbqexLI7L73+/sj59DVBkz0Z9pOHne+X8cKQZqOM0StA5MaDcrV31pQjNDy/8l1zT/
mfZqCv2Pz/kt2ZK0wuAAR+oAIyl6ySIOmG9U+QaTZmABSk3gK56LtN7UXTYjbjevJNvQNrvi9qE1
jMPoSdaTudJKVwOPpWiJ7GXIhNialLjiajHxM0w+mECwtQQDboYYmhGxZrTfN3LlY36o5M66DKIX
030Gy/wf0s5rOW4lS9ev0rHv0QNvTkz3RXnHohcp3SAokhseCe+e/nyA1KJYqiBnYiKkCiCRQLGA
RJq1fgOowvVuvQQemOqyzA+1rZGX3mpoViLxk0Ork6FTGkvMHU8HAC+qpS+GZ3jm0rZlQQlnsgUe
SS4/q58bWwZeEPkeC2L4YgiKPLXWguUpqTavq8Cr2V8VC6QEso8Z5Ka2WogtMCTlDh7jzvb8r21i
ygBXUdcxOv3ay/y/ZTTxFpFLBtsybGKYg2KtCsN4lFdqOFyxaM7XLhFW4ZAAb0zoNmEEeMDu/C/B
MNx5weXHLUU5MzAxobSMUaEaZJhxOluK40HSWKaJTZggCKD67W0Tp9daq97ahfOdaEQzk/voGjrP
g5OEV6Xj64g0tVD9DyIwdn2q30JefzSUfKn42f0gxd8UU4sZqatiJmJ1PfQ+gZ3cXASy96VozJSH
69ZzSInrzpVfihJ+tRVdQ2sjS6X7X0RD6lRCEFRzvsdte2tUznGo6ls1IuTauCs9TEmIJM6xyP2l
Do2w0jkhjIO51tULv4XLGV4nqn6AS3KtVs0tlDmveAn7dKtpykvvKWtXso7owUQzrVCf6lRZZx2p
x4Db7rpksYIgJtS0zIsBcAWchfn4d6p6Gy1Kq771TeVlOq8xD6Uor0HfLsoGhQoVOF8VO7tOczcG
acG6kJ/KsNm4HX2aoj9qarqFZ7GLg/Ri8NUrz9AvvQhtCL+4lwZxAdsFzR3fv/fb6GvhZ8Oh8tHk
cT3ppkrLC722XhzDJJpvFw8COuJV1Dhwt9IrqHHihjUobcqFcPVJCzkzUKgOaqkEnwxQmdZJZ+Im
qJaqRQ86Ghky4RX9rkK5dG46xCGTwlgFifMSAGAHklEAZ5F57FHZkQR1tXbzyd8yDucnHaimWjpy
Ew5aHs7pEoUoS9O0WSI2yIEAT99FkhSMRLVkaYOXq02l2QG8l+dS1j51VvWsCPm2LEDW+L6tL0WT
kU20JW/bVt0ng5jy56pDY4Um44Kg2Khinvbthdc3kl+b6caDMkC8K7OBypJ4AVzu7d2u+OomA+qE
lhpvSgudLV9qt3Utu58MaqM48uktQt+W8cy2Df6frhWrPrJbt6+Rl7XvUQRI1vD/Emk56YZA6ph1
Ydfv0xhwoia2xaimUY2cc71xgBXHIYxG89lI9jF0AsLy3RV6f8OFcCXgTxBLVD2aqw7IWbeoFoMp
XWlNzG8JKhXFObS1dDGs3NqcQdmI//eLE431kYYkg0FsQ1VP5mFlVGVxBKcKhdb6WKkOqffiCQ2q
WRMXd3mb3sV1D/RHGxCLEU8ft7w/Z9D6OJoqFpLQlmMYJ/PMqMlgNykhdBSbdBN8pUXX93dE61aB
mR9aNbkZJMBDH3/pmTbFrB25awvPDWYC5skvzkohaq+p442IgHyCJcyi8mkwa0Q/wkvDBSedwpHr
npLQugZF/fLx109TwPdvmy5r/GxV0RXTNE4nZl4QZ6ke5/FmMCqd3GJD6zBVoHfynNDqZRib1w3k
ANLbBjlpCWmLluhE3uizTrYfilq7q8fDdhBd9iVc/qyziZiIp76/0eoLZPx2oYCibxWfPa0/uwn+
cBYdTNoNgz//ZGaXG8StzTrhD4d072uwgQf7JYSEjwTlJ6uDcw1DI+hncpuYCRknX+UDFXbtyok2
UYSugQXDw7PWiVFfWOC8oYyxoqych48fzJ8TZn4eiukaIudjZ3M67dIzhDUlOwIJxOWd7En0yh2S
DAs5U+6nWx65yVJXrU/a45/TSh27CprEOFnni09eAqMkiFG5VrSR6nrXx81G16PLwJQPH/885dw9
xRYD7W0bZUH1NIzLtKsLAq698VLj2mxYwwteNAJuDJXiay5ph0hXV6FsrGy0BfSSXrbQYFrV/TYA
FIhIlYEO3GA9SO5nLevMdIl7oMjM321VNlkRvp9ad5LapWEI7beABzQE/q1mdPQB7gGfqX3dfFXc
EJBPiEaU8llTM8aR9vR9HLs+y0AkjJHm5LsZQCoHlaNo4xiIS+gQ/YiAoLUgW4J+XbTbCk23GQRN
5BpQIkk1j1HaBlWceJc+JPhZ27jDHPHBi0nw1lYgAtq81JoC97hLIhRrGAm8YMZrT8BMUYsFzDhA
IVmdrtwyvYl1SOTdqCAziY5VmQ6BHjYJPLF4ZLTdTVoGUm4vjRbxoqk6gngO2kmIPkEiJ9SKHFzb
fqtKY1c0SDIMQh5J8d7Kt7V8jvYxkhzBd+J6IN86xP0k0WwQ4nLmqpI/IfC8ysZlwCcNbnxJ/7ix
tjOGZhTb0U8b3BCi4errdHR9K31zQ/ByvrE0+11SgEbLEURxjXonUpRIIE29wM5Zall59fEfcfbl
wnKA9IWjWn+sRhM9Z/LgiXgDpxNIFT9bjpQ726o+WbSdiTfSgh2TdS+dukms730Lhu2mpVmexptW
I+kENtGukeygny7zZscU6g7NA/DgPJtKM679Wj0UbnNo7eGzP+TPmcoYoVdIE9kEP7n77/+QIZSh
ESPNulFKdC9qPhZdsS69pyjpH42RylmW8fciN44jET6xv//vbzh3QWdA121ZPo3I8RqYTeTTm/WR
+zLe7wJ8WVK4n3TW6p+LZIJg9IzkGQjfq6dvbVdGqTIIegwzIsXgoPM/i7MYdJZ1HfUKKg/0WaFW
bYLGdGZtRStHeX7WgDFRC1TEIwgPrBw2g8OUd0zfBbrzkKCZo7qYDXTAA0sFgNPn3fC53gYbCp0V
vnMmLGObhY2EXxOB7Kx3UlvtpCx74lbOU1U99PKnvf7Z+6RqaN0he2H/kbmJuUmWSfRr03eXklIj
iRxlTzVhUyQhbZA1cfC9jr/rCL+0EnJVLTNSM98FKQCYjxuGNb4Bp90BD4okr65omJOcjHNOrSLw
5OXRBpIxLB2E/m2EH1CgzFGtDMB+QZISVXnlM5tgSnDt2OVatr9atn6XgK0Rr50HdSVImk3JdClk
gERq2sfKgY/GUUC2d8aF4bgXfaXe2R3BjIzGIGvZk15FXxytuk0y8eR08iFDqH5WgpzUi6+FbSxz
TwJdy3yJUDUhSOduUPIbDbWmzAlG4eHXQJBs9+1EWwrVPMAxvmk0JGAyq9j7tYa8hbwiw79wLQvB
U/MhDVjm0uxlEKedjKylevBpDrPICNDa+TZtW2aynO5ylhNR8cX3UP5sVNXPPnuLCCv9H9y+06l9
4ZZjSCFhZMuLXYrYkh01u5Yk52J8IYq2BR/k9xtDqQsWMN9N7nToKHdhkT6FXvFc++V2kPU7KWCW
WbV02HmR36LFcTXoRcu01JlHhf8cflccJEdqH1CC2V/B8NoItMiiUWfKik2Q0ZL50tC47Mwo540G
7nHsizWLQzIK+MhLZbB1GpgEwrupSvJZlvTJMHBugqHIOFMx6deccRn3vleMrboLAwRENlKlzJQu
vfE6dyeHS8XL70XRP8kZWB03vnZE/8kaZzSyPG33Cp3hOGkmWaudzvdVhbdah769GVzlBbm2R8T+
v1iKv8yd9DbMvtWKttE2/as5EssMgDv+oyysg3C1J7upbtMcQT07I+uXjZGqddkBoFDddEW8B0qV
U936RYzD0i/bzqsfL+U/fvPpOde7EtNSTOb7zMf+WHY3qK12hSfEpg1BtFnpNq+J7yTtbRGl2yGL
dnJrrTQfhhYozT7ljwNHMmvl+jauQEdYPtQZ/zK2huew0x8TW34Z0IIL7Xsl6Z+iUv5kTXX28SoK
aUlyMazpTkdfXXLCoLBLsYFOd8zNtgA09MWrsr0sB9cek6007pZ96K172/jUV+jMxJrvHiPPqmI4
9NXv2xZdXluVek7bwjxlrtKalU4/8NasDbEwpPAWZv3OH+SXLJZfiFOvUGxbp617NNT6Fmr+LKps
YMyIT2tyevHxkzy32OWPYzmjMQdj5XbS6yZuoSM4z5McKvGI3NiqH4zH0KC79Hxrxvr0IGOVOvMM
42h6zk7vvC+f/AVn1lU8GdnRbJMFln06DcwsPaiSlOhS3je34/NpTWfj4cFaVY+609zKcvRFJOah
i+xjAJ8MnIcItcewHF4qy7uWUv0xRWRf0mHNWsonb+eZ4VjRQNU4ms6Y9Ed2vkHfMh2IQ4OErllX
i1fDyO/ikgYUePm1XaefJYPPNRYNmy3VUFQgJacdES3DFWo5pBuiA6vCAw2PnskM5dVFZvq3od9T
2H3yOo/P+GTkJV8vG5pGBlrHA+59A82Gtitkl+AVjOWHARxjBzfcqi5w9/os8G2de9q/f9dJe3Ok
MAp1fQyUOehjlYELwVRBqYsVjhI85Z1AgM0G1qhra1/Oj0MmLEg49t7uHV5acwFl/W5U9E10a+WR
zyuyfisL/QGh+oRMPu4kyC3FwzpT6gAZHnlbStkdlFgfCX2tIliLisTe2md1cTcpHwPRTEg/os2X
veqpsuk15oVGg+xKOGxLX9nmqbVMRXPZBy+eai2dMgVJZ+1sONiEXNRObCrRr+Xc2WdFc3QSRF+k
fl0M5VFq87sIAZ9agmoKATRuLpKm32o1LLW8/jsMq7um5K/00mOXomCSuMOtEZMpUR0sjQQk7Xlg
IWETd8Ms+25v/YjlmdAdNF9c+RErm69RaW4KJMukXuvnCGk73aKRMcnRUKRZ5fDRJoVLh5+y0kFJ
wsbTdyaYICv08lXSgZSWk6cMaBaRxRIfrGo/eH2MFmrKOGLmOPkIWiDyAmtdG1REkbxgxxsME5RU
yzr0WoCbVYs2HUJRbR9iEFFHN3XCJFFzdIRBYjnmEqPqPrBEtBKMo99Z/hplISDjRLBnmDA8ujk4
69DR1im2QLaUXSOjB0eHVj/Y6TVS5wstYz5myd22TBkKDVTjIvjCDd5BTvTqQA+ygvLOdu29YRev
TSCuvSK9lsoKLIUL5kmH0i6eS1t5UGN4i2kkvoTdFi3DmWUid0vi4MFCHMnNIHkjUuz4G9/gWpF7
IWNqVSMcoPnGqpK2Y5PozPza6a29bfaQSPkjx34AkfQ1+Na1FqF76PqHNqgfheV1i7Tu1x93l2ff
H8WyFDoHDdjKuKj+PcmYl3nVm3RIaukuCpMe2W+v+gzHC1BCem8u68HZ8xM/6QfPTVKIf7B6BUwB
Vunkaw2/R0PF62GRkf5RZOeYRgnx/PSTnujscGQwwyTDScgZ4Zv3P08HHIR4vZNu2t7Z1G0NJwol
+AS2LtEUAZwO0U3/2inUiwBbnFz5fKZwrsdnULVM7jFR2NOFo5MleZK1BhkFOBxxDuK0Bv/eSuaB
4iNAARZ99sz1hhs6/6UfgHhFEvEgFwgk2wQfawx5qqq4ilQstWxz7yYqGSwDsWQXI5oW5cxZoqS8
gqW78eL0RXjVTe17O3TF907fIKaA21RjFDAUUqL5HkYhHgTipK0XvTDvtBoZuIjusu7HHGEszdUC
tVK/H5lOcv+kpcMmHTDc8a254ljHxJcB8r+oZQQwp4GAj6/XzNKCmzy7LmwBhl2HNCBXw9P4NAXK
YPC/umhhh+YXllJRYiLa0COfFV4X6C2h3MtM5JsrtQAXxoydT7+hoaO3ULyAQE0TXthMUvEqCJFT
IApVJla1UMPGI8qAjKOChHDsBmssP3AhAKBexdkrRCqESWW0ubsGWX6AEa2nY2lQ6XdZ1+arHsy/
lVUe8g4ODG0FHQpyj1Zj7koZEmVceLO6g2PbhF+GKEN9IxlB4nA+A5cvGGUFP34Hz42XJt7nlgPe
jaY6vqO/vYOBXBpJGjUp6ofkmNT7xIz3fSuvIwW7mv/TV50u0ZoMvWGB5OPGt1BSTNEXTomxI5M4
byvpk591dpZssq4ClwIcjeXc+98l52omcr3gd0Ub7Kv9uZcu/U6sxnl7qPRfFQ97MZjsyA1/8jPP
zXqI0hCSYqrFOuxkimwWwArSmO6lI+2LAnqSQHmpqqPlO3sl4/my//GNPf+NBpH80dj0j2gD4tSg
W9Ax3BRhAQGsuENV5klx+wcRF68VYwiqTsuPv3LqOk7nWSM+llgnaGXrFPwzlBmq/jgobMIu9uc6
JocNGEfIlg5Go3IxGyrztkSbCS+4Nr617bs8QsWx6JkjFO2Y6hNwzKtriYGqhOwKzzSpmJEGw9rp
gTYYkkB1AucRKzH2EaA3Al0upLhha2aWOR+KYe25WTW3bN63FlYaXgPEtvcNOroL3pV9EKAvRfK2
nCvubRFDjKvQhEscbSMS9b5z8qtUSvuZSyQWQPPCr3zUhB0pWqj4JxCbbWEdj+zzvEQ0CQAgJmFi
zuoznaPj/zW0UZ0wEMf7+K6ebbW0WY1UEKlpMKjvW23buXil+U6yafPsNe6/OKiNRO6wRb7uqOrL
ql6E8B2HzwKZ5xoQekAEMgno6n+sDMpG6v1MNZMNCtWv4cDjc4byqY+rp2TEYHRFdo3uz93HP/bc
6E/mCcS7PH5Ms+vfeh7ZKSIAySgfRgwhArmauQNOaxz6C2HsQlu5jEV+N85PPv7ecz3eb997un4O
Bz1uhCEnEJu7tR3TxkK7PLaq8lCI5vjxdzlnItS4EONGjecwkM3TPq9qbQw9MGXaaGl403VNuwiA
rXtEY9UirrBxyf42MHMj+zSse9mHy26jmUHcUOFBu25pzYxyo3kvsUD9yDS7y9DTrtGq7BIXgVMt
BuQnKS+eCRer1BHLc42vIRjJpaoCy+uw3SvRGPRDhHOM4b6qkTQZolv6RrR7UZ5a+emWOS20aNgm
JWxtnNseJnKJaYcytk/Q7pxjJGAj5RLrDQX56xkrLwLGgrm+lN5hs1FCCSHu7CprrzHwuKtK3PQw
hgRKtUyN9msz6C0mcCx7lMpYA/c6uqaHknOL+CWeJgzBFRoT0dxT0RCOtO5aj/3dOG/OC+3BZkbc
lbQNLBWWnt896N6ADVZ1F4r6iN1DtrQiad9FxrJFfjaQ/L+loeiXhl/t8Jitjkbh4xYF+RWH3k+G
mHMvjTMaUJN44G09BXXGcVaCu8yIq2esroT20CBHUcn6g5EZexK+DxUWZZ/09Oq5xuuAyYANYZEq
Pm1PrC89fAvpIMzYOqoI3gO7ddWFUs5zlHCD0R1KGVNwZeBsTDfE0jBxj10QhhsvTG6LmrRmppL2
TXDtUMO/Uzd7BG+PuVUzjNIS0R4tXvQSagTVkc1axg0UYMVADeLj9+IMU0CHYwHOQ6W7IVZ5kkLy
pD4GUxmjeeQmK/BTMNxlIt5doRz1hF+F/1Y2CyD1ST3665HkY7bnOACze0GE3IOIKDnVuqnphav0
Flc98FtQnda4FsDERb8dS4/4S6OtXFNDPD5D8bKSMKCI5dEaWsb3NWj8zcc/6k/Hb6QfAQ0o42TK
JvwztpjfejTH7O2kUrV406nhMieojpSafVcJrCwKtVspjpstRIJ0eKIqdz76CqzhU+i9Ht4gVRqt
g4hlAKqVtm9/0g+dA2IA2iZ1NM4SrD8Cs15nDJnb0Nlmtn+og/hJivNrX0CMNnSIyBUeJwU63qXR
3SH+eOl31YVB6mvWuKw8q9L60q4SP32tIh4UKvXA3JLXHrcCq+USdWrvMa0B7aNLf39yT+UzPSjY
CKACANxI7JwiMeTQ9UzCRgn47AIjpQi+X93TbbjyDudnMCLc3W4Qwbb1d06L9IAIo+HCkdFuaP0X
uc/VSxJoZLdjFIM0d/TnrHNQb0r/5A28Ln38HX/IdNmm1SXqqOie4KzoZMQ4UpO3xQgaaRGiq4pv
Jy9bj+q4YQc3dFYIVKbC2sSRo+O2m7KWsrWdUHHI0XziwmPmC90Uf4eAGiJ9MQGKphl1Td1XeIo3
D2Wu+WANHWkp5xnIU0m7sY3gIQWGNNNqXZm1GXMlW7IPkfNstXTBZli/eIa8cA1mM2mzAci2yM1v
KJa+eq636zy0n7zQWHiauB7Hk8a6xwbz2zgprGLtoSyKO6WuX1RyfeTNH5pAVcj+c2FNru585vxt
22ydrCJB7u9RrW8WXtD+feHK2tFhNPD0MFoTLYSSXuRYpjjWNXbILB9RBKSLbdD8yqrNEI+6o738
LRX98ydt4VxTAJCmyYBWWNSeZtV6kglxWWnJpgtFjCykNkPe9ybxym7Neo77EzjXjS5h4jn2X/Bs
okT5BFlyZtICQdAGZ26MI/ppgBe76zxPxgmaI3h8bZx9MS0khhsn594AJ904fb4c4JHOArSWP3uL
z/T+hErI6RDGZYZ4Gn1PybHXbRKkm6jGRDJLw40u0DCzELpfaDn0KgEZ6WAbtwbvwCpxfcRDy42b
CXyf/cpeq2l4dOtc3Wr9aAHYOIgQ4sslG9um7twL1DIXGCbdBTbGocwt1sxqmBMWxY9R7L+eu//n
vYqfOZfy3//N/rPIMF71/Opk998X2LKJUvxd/fd42q9q70/6951I+PdhlfWrOD4lr+VppXeX5dt/
/nWLp+rp3c4yBVfTX9evRX/zWtZxNf0J/I6x5v/04D9ep6vc9dnrv/56FkRLxqt5gUj/+nlo+/Kv
vyYc0q/c1Hj9nwfHH/Cvv+7ToHp9+cdt9VS9ln+c9/pUVv/6SzLNfzLXALjqjDl1e6TEtK/jEcVS
/6k7uHmbQP0cRlaabiqKyv/XX5byT2DZBKFIjStjzq4U9Viu2P9kiWEoQLFUiwCKav31nx//7iG+
PdTfE2maMq6p39aErHS5uuyMgTyCjRrr3/fjX6yQTYVUZbzmmrgwUlm77/JYXWT+4KwVesH7Vs9x
ZxjwL5uOyjbeOdNRunbtx9GY/vTH0XPnvlU+d67iPAUe6nBek+X76cOOsbcgkvOffafr8701fpyU
hR6cz58VpfJgplW3AZdUHN4+4sz5fTfQEwlnNPLNjvbgZXFy0MYIrDTu5n0qgy/wrTXcIv1BtaqX
KK3aS4/oN16zSwjG4Soa2v6bQdefVorz0HgIdDgh5q4z2Rr0RewO7h5iv7uftszMcfcpQ2Exe9uP
XEXbNRhYRz1aYLrljrYwGvErG9r7vosVK18xqCosqtgn1nIpCVf+nkVBuOlDPT2Egy8O8fjhAzFH
sQFU8cmBaXf6MINCHKIMPXQAJ2xmG8drsbIeLxR3WCYxPQ+XHijmVacN9jEsi2aFaZJ99MctZFG7
WYHk5yJT1qLUyi+OjE5zFYtozfxOzODrIXg+frjosh9dK0d8I8OZqqqwmkDjIkGRNstxuRijKYpX
DUcvk/RbliLlUm1cb1V0hXGLJHJ74WXlfZ4gPiT7MqrYURSWO3QFLUb0m1qOqxt+Bzi/IMBYeSyb
PsZ3ZeYEobedds1B9W4+Omm6UGw0G42p07btUPhlulD3+9aOfv+YysBndL8dmMoaPbv/+cxt7dgD
9NeVFlyPBijQdSUDqToTuSSdZFkHZRG2Xdlh0NxW6zyqtD0J4nqXWW2zsZU8ODJLN5G4GMSN2tna
3CCQ8BDFFnKfndPsszSXF0LtUCEZJbmnrUmce9oqWyn4Ufa2Bc1K3YQxoSOFRfJcsVIEZOBd+PNp
v01Rq/USx9s0Sl8ju+Cjvli2eEx22CAOBS5MHiDem6xsUDWRkvAFWOGSkHvyrXIBYvq6FFxAvnMP
ngaFwa1I84haN2ZJ5jK/H6lniAhiJpjFqjhCdRNHGZwvxgV85BYxn84pstV0oLB73NWnw5JfYWCd
Z8+gIC5yN/6mhgnCypmTS7txN02bBmdPa5B2Wi2+8Xryg37tFqmOqO+wVbCaBqBQaflMj3RlH+Kw
jKBdBNlHawf4Q2Phj+NhqXyHLuVviFQFS+FL5rxuJNwdDelZqpLuAo0w7ZiQALNDKx6+NHEbz+Q8
8OBv2R6qjIqR9eSko/4Kf0yEB8ePVF9wRvB7iQf0WUAoWeOs1191RE07Xe3XcAOCa0GelaVRkTwH
rcfsqO4ejLI4WticED1y99MHvZ67N8Z+ZNpNps7kbZ8HeIkHMhE35lKHqlGSC7/Ax4HhZnj0kDM2
S9V8IUdwq+Pe/ZDYTguLxw0PYiiSiwD25o+qTTockEv4jIAKWfJkdCGtrurQU1humwxYp7QEC+Nw
kMm+/YpHVbwdnWqhCDlBBqrMFDtWJuxPm6f7p1V/2/9j8/TcEqLmHMMzfUnWUL6vc+8mh8t/mQRB
eC/auZsgK+YKLBni8TFPH4o56PRhSXRIY5bQ0+NXEZeeTZv2eEYnFWgMj/XeTvt1xlu5oQ6eNpvO
+Pw78hRlWQIAt72NjlrZCPwJ1aI4uCYeLYZZZU8ekCiv07wvCVaVWx3Hp5VX2NlTs68wEnkqE1Gu
CBfbBBei8osE3AXB/1k7VLedN6RXmPsYN4lfX3i9VT/2huFvBsKJS8Wq6kcSnoR9itK/TIzS2xSe
pcyVQklmTgFLFYnsHhNNuTs0qd3fJlF+ZY3lJbQ0CPSDu80DI0VyRJ5P5bUTWrAEQhUgTuR/U6rL
tu+sR7dPpU1TF/pyKvYafVuFWXDvOXa1r3C5Ji/lBd80NVx8svSwx8jr73MbBzAVPR6Aco0ZDk3x
/dxmCDW7NGUzeAG5rRFjYOgK5Wj4psuDOW97lTlD5mo39WAzlIv+mxw7GEZ4VXkYyl678T3poeeF
XSmtCBd97EaHQpMj8nDFz62pTLKTqygdvM1J+VS3q00yQ1O9t8OhmV8VWsEdP3O5qUwuw3Xm19eW
gbhiV9ftQcZn6hAVdrhMxOA9VmZ4aY0vNyyMqxxgy8NUVfX1n1WbgXjGr6oCPtKLkLSrEC+gBxP5
o6WSKT5+z5UHjl7CuDhLr+y6RWM6XLWhjinTuCWzAEe3uvZ/br0/elpPwkqriwRnvK8n7FLZqUWt
z+3UkQ+I6vz+4WTKNtTMYntS/lY3gvV5mHZNQxwq4qgbwi7o5L5VeTt3KoOVdKm2cbeZTp0OTuWn
pyWOfCNFKrweEa3cIe7vGDzDOeHh4tHsx+x6ZbffvQyWeeTBCA3xkwkCiUV+EiC3aDjFjRIkxRzw
9L0SduGl6svq/a+9wfG0+wDBU7VJwktl3BuPTXsqI9Vbzf/ReSDWf7vK2/dh2fXj299/w7Q3Hnv/
7dN5WL1b2yjDjiJUAv/CzjydwJeKdS4e5BdT2bT19hFNBzx4X6bS/ax3rrLfue4nQbqJZ/Xbi8za
SRuXSYCSWEHb8MHev8hZ3QuL1mu/SIjYG3jkKviaT+sPoaxjiLZ3004UbVojk+6ywBS3uKeOSiYu
/mIXplkwn/i1m7ky84mwdX8cdQKruHa8fiHTUxlDrh40PfYwlZDVgzFuaWPZtDWVvR0VmSut3+pN
W23Q3ijpEBxai/A1POpuVeECdhkN3s+P6YConY7lxH/KpioD3TP+3xzIjBiVtGI8D9jmz8tMtaeK
ToQ76ce95UToPLnHRChYA5qA48eF5ft73PmBpBIDk16CUL6thsK+tq0wvCgjVBGnXpNp13Od4n3J
9DK4yH+V25QDjPlZ3gxBOxe52o/TtOfOIrzzVn8q1zzrOXafgsK5cap4AD1kE/Jxf/UMP7bGMnlA
dhtPNn3m+KOd+fQeT4enj+mNnramisxAEMjRdK44Ff64uI3/zjwffHkhCRYeeUxYMW2cdJ+PC49E
aDI4Ly0AqcSunNoobBJRmfbEWKS5HkHtLhE4IXwbKgK9bm/s47wqL1u1RWcEE7znnEcUumb3LWEp
gm7Df2qYxotr7MrGNrfEd6NZpZg0vLd9VOs+forme/SIzpsCvpP1IYGmibY7RqN+C2d7RhNIcudr
L0YKXgHlAYXI8X8+zDLgLk77FYJojH7eUquCcvdWlGODOSPOri2HwNCP2KDqxwgHlVDzywu9r/Wj
On5M5QGUGWQhFQxr3h+Yjnb43FaFGiyr2pGwCxswyz3KoglxcE0e8y5QtoYwysuyq8tLbdway4WO
7P6PuuD0okvk3vaN3qj3CME5V5YV7Is20+6xqbOvxmO5bP92rBz3dL29EwJ9XKFK+bZss3A/bYUg
xH5sxb+23o6+bXmY5+0jFYDZx8/Gfh8J5NkYo9oPMUhUyujKThPFlRnIIdbc7nPUpwsSEiaid0PO
mkVm4QJlJ9lPu7nhIsFchANKdsySZ9Phk4qh7aM3+qP6VKkbrzHVfKs+XXLanS4JvB0tcS1ZBWHV
HwNdyyCuu3F9zPZTydBqGNVPxVYWuiuvRQQr5hVUZ2/HiWMhTmrFKPNh1Xj8cfjnVRTW1bOC6ORS
eMussEn0NFJdHJRQ5Am+VmxOH6UU4y7nLacdudWLw2+V36r14xGfuO4ebH6QZVxuKvqx6dYBHSsq
pVDUYnEBZBB1VmYxM4toxMVUNn0YrLWQ8Rrr2K11yOS+2JogB36WvVX0nernFaYyJzOcz5ACU7Cb
lgZOdQwljm/nmFHWTcOGUDxCEN+/nb7lu3HYy8VLVGEVqAMqclaF3yPJbudXmdQ122nvRxHOYXhJ
g+AjOWA78/jH/lh7Oh5GQQ9ZAlPl1JYutMQ3mnXviN8uMx2Y6gak9HAdQ+vHRXYEDbpB+mqo6Y3I
CqTPiZD1IJkxRdauOjXNv7VuRrKtSuVbGXEv0KeSe5FncrhVgxQTBdPXLiJmTUulDYtbLUnDeV/6
CCdzRT+y5PGKuutFNzZJlbUukaqs2jx5Bpa7zru2fwwavIwGyWp3ClIiV1ONuDDbYxwShK+m/mrs
nzq9lg/W1Gm1OcK2hubFq/rXkbeKQsWaRvOadJ62WnntAOGJ886/1XPHv1Vb7GUD2Dp4mVD2q0bV
4eqidO5NPgYQjMFPV6rrBoty3J3KghhLN4iAqIdOIQfv137KUh0fZSpOZcD7w8WghCVITA68XSuZ
Ihepqs+UUiK9DXgxBxB2rL2OgMi4ZamJOGZGauyV3FuelE81poPjmVPVt5OM8cxiPPPXZacaU/lU
TQ1QDxsvOxWdnP7+sqUjPpm0KSf0nrG/A0rF8ov1Pw30D9KD5wyhQWpK+h6VWAUQu0CWsrBzJGxr
fFjHkeVtLLEbpzsirT4OJEGaUXUaU/oEs5ZoGH7Wn8qmM4dg6I7NMw1pvOrbtd5f/8eXBqH1t0WX
F3VJeZ2MH41148t6fvX/KfuuJcdxptknQgS9uZX36pba3yDG7BD0HgT59CdR6h3N9rfxb5wbBqtg
yFZLJFCVlXlb+enlH7bgd08U5OlDlRycHszEeAo9pl3mXkMGEGHrlA5QTKF7LSYv2Xs1GC2pVZnK
veoBkMpqbwMQccWAAYWyAB2saYUK3pt+gTdECSgJoudRXoMsODPLjaFNwf9upcj7vZUi79Rq6M5f
xpqpUTyXUGpH5Yv6xUcrfxCGKG4HFsmfKIgxt+Sixj7I5Daxml+52RYPGRgPFwr5K/wlOapdVwlk
OaVe1SQSAoGjNbrnejT6vd8CueG2PPpofeiucGG/TWDEjaK6RB1xLxZ4toirRIr0aqZqGUYdO5NL
xarEIqtC7s1N8IjrgSULOxQXo+ZXzqERH55rJwzOvj6rXJAvI5qSbe8NCunaY80gWa+73f00Sd9p
QcvfDYgVao0IhsUGRKqnvWxqRDdSrMkTcGAazPvRjb56G2VZrJCxHNdeVY1vvIciSx8MF0hO/sfv
4EvFgeMjKoayBnCImT7SNvbXgtceMn2NUU/qOzitsLkH3TfEqz2UOR+xTnss3ZxXc79zftkSODyU
x8orwrbtJvXzYU4mHWT15EGHGMoJ6GDF+N4ApAG2eG0Ks3CPyCI/ktXzQl5lzH+B5KrfW5JVJ8RW
P6NW48iWwC6BYF2HuG6xqiwIxUrILJ3f+9kUxQp7jiowd8GyHS3C8hD7nRRlQgtad5X/NMMxzBed
X62Q9gJbf1aCkxcraDpUaf4QyaY6kQUhSbXMgAQFjk9nA5LGu/dHlt+eSyxQd06i7AWd5Z4CGnFs
DoOO05DfGVNnB/QZwBoBCN7/6bcHA29D1FzNB+Cf+H+s5FD1jxf1ny9y1CkBAQNuDk1z5yC++c8X
eVBbbTe2Xvm9HZE6Lzhvtl3en0CyAvZxBUJe1K406khnZVq0W69pT9hroP6dOmszH4D1gWzsBVUK
/jEsAZeowlDsOjbkRz+ZvKVfQAUU6yikfOM4/+bnap/2oCRBNWIAtHFq/fRHlGsUhnuyEBM8Iohf
IMIVjMgr4YVUT0YQzDzAWh8KHxAKf1r3OaSLhbTS+C8Lmc1FMYp8PumF1v3gibg9BPpw98kCOmgg
qZwBAAnFRrzdu0spvS1URje5pexXOxHlYqwcd+tmzH7tPDCBWmF16bNxuCTACOIRmL5U/tn3p/SA
W0mhsPf3IQD8q50lstuXbWZuqKEJJTJEQF2sb1s6JJ6egN7iABchekQbPNo33k3y0Z7wd99bNz3A
Y9BPcGUHMZxo3N8Pk6zGfQ5MUw4U0Ma2I+hf3Ftvti/wFfWA6HSTwTlP3rCA/GV9tLVFrg5vnb3R
qSNZeMZ8+mVpxKsxMYb53UddkM35MPuxXQ+I8TbfE9TVgWZaeVu78LD9qsboPbcLUA568bgvx7x4
NYHXID+4qsrtKBIwYCAi9Y5yJMSiPDM8O3nhPZpO9+xpP4AQyFaGiq8LBv7/0hrFBGG0WpnjXqrB
u4IwKX6GnjMFnpzWJIMiRo4IhG4hI9PdIIF27xbFqzoJxX9gk20DKe0vPyk8G8H0o1mUDNf7CsFW
NpRew2KyvwOz1G4BYw4OdGDBlKxq4Fpnd58julFClbP57ANiI+Ogef9/j6K+X0zq7xoj5Kty/El+
jdJUNkE1QIYIjOoDJJHngA5CAe63y4tbqJTUAH/WVuncugnbS1ee0QZz8tlDCiXfOqxXoKZVkNRt
oQyi6vCp9pix9FA9tCKzQlnyRtdSYtWJVlCTIR+IGh6UY8LswVl4loZzJCsVU/kUubeB5Mk9cIol
if8QhfGPxMiLfe4h6NyD5nNGKbBRrz+/+CCKjMXIP/vdfcxF5vqWa/syrreDce8OFmo2WPTep3n6
AllRtjQtgVfKGPGjNxlygXImSARM0daAAu/Pf3YFgW2/d3RXt5YShLJqWAcNqkJ4KcUp0IfaQDgX
JdZgksrEyYPOMCjjdQPZQ6BOWOs7W9ZY0CUgXyhdokzv5mDORHHAfVzNLH+dBcAB1EJkZ3vqPiY/
NF4SD8s0J0fghsymguYeyP2KJZmtlcVLG9RZ61vnDPTQViabPZmgv3zzXdGfwXtrvgiIfkBC+q8e
4CmQQ9vudXTr+Fh55hu9xciF3Nwe25sYcrWhfwDP28VBZQy04PRa38wnUE6biAjeF+r3VTm1WjWi
f1+W64wb5RbVicEunDiePl0/Jrs6dqAYaOSQbguQch/bPYru2n2UVy0ShjibyrTE0w5qYL9ddEbd
qAeZdDA6v91zbrZrZN2BrY564I64DzoBFM+9eSVIMkFhOR3TIeIv4Qg9VBm/Gdzl+4kXxZxMK8yd
he9BX5HMsitAXW/yS9Ik77z1vqXmCPYBj6sdKOTy505kexTVjx/kB5WO2oHG9l/9PmLqu5hB/ofS
ocoL0yWZlBOlbCg13NOmd18/oShwguoZKnWAihPlCi8/A0lvmPdD+NvkBjQt3NqJ19QaYesLlRfd
3NRWcpziLa9qyH5DznkZKadY2pMdHBV2YbNoGOp37BunOXSa+V4ivvxc9Rw/9rh+d1JoCSVW1q2g
RlG915ZzREF4fw0cEd6GT7rbl+F5z6CEAD+WSs7SjZNDXEOh9Q5/sEsQ+oLC0d6RDysB89xCPoGs
sfC7uTthlRj0UXr2++dYoXR1hhgUNgdINkL+BVK7EjTKD+QD3VVytvznsC//0a1w39IBO5+ZqFiI
Ir/LhOAeoJRhwRYQQY9Xrt2LqxHWXDfWGvvApfdfpbtU4/fnogss2WDrCT0DhJWei13lPxddfs6K
GhjK6qPikMfLsf7aGzKGRLEdmzjezj3uunvpV9ClE54zd6np1oGabofGhRjoEGczJD/rtcyL7JZO
qLQZ4Lu5pC0XL71qXbI2W9KGzJPlZ2si8/IR2OYV4RcIz0Bnfds/N34fb+/+OxRi+LuR+hMm4t4t
NIbnZGovpQWmzCKNn9NELX2ZT2+WCQF6EecMEY5mfAuHCTzYiPGe0nC4dWOTj9JekFTNacGD1YWx
4q4JJKoOqpPvvhL6Em2/d/6ynPpi3mfGewqaCr9npgWYpeShs5PgHCoUTem8ZB4PjyZLh1enceul
k2QdBErS8MCiUSwZS/K31m5OcYs0TU8B4iLqogvII8F/XnX12XGx9h0sY4e39vhmo+Jt044QLiWT
uqFKeThUJrTNSz6CJAdB+of7dzka82dZKWN3+zLbkGrY2Dn2uNSFDp3+4guvfO6H0tjd/fe+NOft
R8Pc8jZfUo6amVw0c2xS0wsi0SaqHdxwWYVucqGDlccfU+6Me7L4YAYPPH0jg8YInwPO2aEM++77
Mo8qUuM/lligp/uyxLIAJgwRlQHICGQH/7NrSVXaanxp9dEJiHcjCi2OGVhUj6od83mKzcfCbV2A
osn5b83U0FXQM2qdak8bzS48914kL2SkDZDGFg8g/as3oUz15tHg6nLb5Kap8VeNsuSDBKnNZjRd
KNMp5UL0N+wjYGFR0jU0o7epk/41xtYH3KwCAJ5pCs+uM5goDJ1QXFJASIR8ng4XJCNDnojXa7Im
yMNorB2wTQO4Gy9jWbaQZeOh8xiIaUk3lVuIPBhQ0oFoIfbOvOzFIxLZc6+Mhiv1aIAAn5dFVm7J
rFH0sBt0oIdMFPBA+CWNh3WG4oVD5ahFh9XSyavG8TTVHaLqpjAG8P+ybi7A0OAtqKllxkdYBc5m
DKNpHkWR2JRjAby2UuZF+K1cTAjuXKIUNbhKnyXaV/LAOjJatvupGeIdGSOVnokHV1hIm+hDWyNL
SH5s+h7ImmJjiTx2iCrx1H+YmHynR0dbRtNKVlB+Mpsh2vdd4m1FwYE0V+2RIGudVaRbETZ85ulH
Oh1Yzh8hR9Aeybr3IMgbjfo9B/WIIzXObPziZ/fnIj3sLLMVx47//OIm05eWOCJURcb9kUnPR2rj
/c/7w5LOauco26DxTvplVQVJeoAuCuoJ4Nx4iTscDbMEWCbIFOJ9IsaH6iYvvXAkNIXr8luddw9h
5vBfXvddFqMHFIRZLUsgCH+2nflReGHxHqUehAUR795VFjbUFrP942gl/jHxO/8Yu225LcwUtEWF
PS0gEv/ZUARXD3wPWM0zvQFXUTIvpBWt76E5VWSrMpRHfAsewRjt/Ph9kkXJzZP8faKbOtM/MyHT
vWdkwZGJFoRGQ4PQYu+yBlsROEMTCM5F3fFqVQx+/BgnrrurwKkIhsQOBSooNYsWzEhDiFsCPYmn
T/OYoLCaBesa+LXD/fnn49NYYb2Xz2+PPoneImBLH/Vt2yFOsyf0fzOhLvC9j1FhJk3E+sHd2+58
o7KXdYMUgg8Ne+oBOfp40TVNesz73j95HKJLae1bWxaUeOkGobuvsHPdN/pA5v3Q1KhvsDOxvbt6
Lx3WNuDr04vZtP0a6Z0lgm/iZCEb+aCQZX0IWOJhSzX5KKZwGJ+VQSJXovaMOTU7umOsIIRkGBES
mXWyDlCUPrOlHa6TrJl2Zl4AHZt25qo3G3x5wFkyb13uv9a++0NNbvFXBZ1LPwSMbwa+ChDTNup7
yoClsHqQIowIis8CWTbXEnLDYLT1HrM2qK9l0sdLA6SIK2q0484/cxauqJFcEXh5Zx0CklsymZEN
exfF9zOogkBOZRqy5yyxs+NUV8UCZFVQIKtbAzxdOZJ/IkMqUVNMYZmmT8lJh1Q3384Myy3B84hU
470PmXjceuvAUWyXcgEKUeU08U7EyZsqVXjmdR6epT6rrZjNjRTCudQwpKXa8AZVLNi9+POUx3is
BGp8sywkTpT/WkmL7yNVtfMCIZ46d5LpZSogf9y7VnKhQ8See3BwPDAEnS+dW6i9OTYf93a7geTm
AKWlBfkso/0G3oAECwV/GNU6GyHwMkTVt87NvQWK18pDPBjQNDQhMYxvSv7jX3pUkWGuhgrs3Nie
XSLEP8FBbz2TlbjRH5Zuw0oDKWfdszTZ8m7pttHz0r9yBHH3WdknDz0wc7ffW50h6K8QCb0t1wl4
XLRyzx0A9niVn8bOZC9u0M6bZpJPnLXyYpjFNstK9uIUrjrUdoaKIt0rqQZ/DfGuakmtWSIgWdNW
QBdXAILQ1FaZZQ9m1/+xOZCDLNcNTz7vAFWo+bqLUrDepIF9UJMFqhR/yvCfibOlhL4MEnpBe6ED
0mUnVZUQluXt2SVQRdMiH0ycz6hwNg43Zza65VpayKTxKMErzGPYm1lp8VDZsgAUlg3nRGzJc3ff
uwrTzR+oIctNFMoKLJxZuJYVaiM2cWlYS8TI2xnQpRACBbjMLPlffq7rG72ue3azEJB9s58OqjLN
vQ9B236ORSKD+hwAKHYW70Jvks9G5Dc7GQV/+B1lJ8dyKr/nUW5f8PKZG5kdPlGkpYRWYxgP1YWs
hPtvpuT8FpextFKP7GtoqeqgjYy6cIG0c7YmM7a9bp3EvrWg2SAlN+58i6EgOODtSprQVrSsEKlC
3oDXykFmpfFNbzbwTnzHb+9Rmmn07Nh4gVVWbq+MuKxBmIwMF3bTKFVi8U/QeEIfNs36K58itu7F
OG6AkJGXbIL4H3VJUkRbgAL5yAZIgU1SALxm5fI/YuDOvywmfQMcJYFWtHDtr8RdNnCdkRlW2Ucc
pyhLqvsH02btJe2sdAc+RxC1I99xIV/ltyYe+lm/JpMaJlD3fhmlGOiPyrBjVxfSjQU4a1WoZQn7
+wlS6/mjbUTWEtEoZIR9u2v3dOC5W69QIv5tYqzdg44ZVYWgQGj3hj5QFzKdosM4Or0P/mMMzQMK
u/f/G/xx058q/8j9Wz7eQ6j+AQ7aAcrq6+fVNkYrhtwe3i1Z5Ks8QvGbrdcTpj7QWSUyvNZjo7s0
sZ9AzhsNsV5UDLWLBuQB2rUPDvAZOfs0Do451OkOIBjFFqiMsBn1zPOXM2ll1s2nfp/9//cbrGbV
udG0pjylC0AwaiURWKNtMZm60nBPiUkyU0clf5jUeu98H9uVUBP+0vluRm2DC2WMzw1l+ocAPHHn
AOQguU7k0wHxelszRNhrBGDFNZvC4uz59tyxjPp7k45sBoxy94g6DWtTpdhEQhEgxb4AYiOJkt7P
lM80YeFPL+3ZLM8URApNPJLBSArxWpUVb9GIRz4TUN4ms1D+Eyv94rGwkIwDcuwEdsv8LUap6Eaw
XstLaTOZppkHQv7jkMjxxS7+SvKpeBuyotjbTqC/2ZgalQbxogwMqNfq1tGB/o0oGgBGDYXtBO6A
JjPyOFrRHdxMJ3wqA1k89mFRX1oJnlzolC1dN4m3PeCRi0b5LlIaFX+IE42RTev4O34c73FQ2lfb
gDaKF5ti1bpJ8xH431nni+9fBvLefP2P7z/46v75xNCU7KA6AZMdNBwAUvsfMSzDqFF7G4sWiE2k
7nqVW/N8iBm4Gt3oDWxcwJ4jkR34DWBfDtat5I+S3l8htGOuWFyIt9AosxlwBd4J0JHxOW+yOXUr
SrfYRyJUNxMPgn7RJoOx9QJQa3Wqq3aTMXwv8z75lVen0HVA6lIA8OL3PHjP87aaW0jGXyCr2q1y
o64PXSb9ndnW4AdooLpR1mYE/mvTAkHd8F12PP41TZ/zWAwrSsjfgOwaNU5QCpnJMgG7gz1BpD4t
sWkz4asDpwfcI+qPE3tuhr4/US9ykzn29QSRUuMb+clFjXQYZY1QYud689sVyNnqKVtTaa6mIlqT
74+LgUZ6jVhxu//Dl+Ppc+iMeuEOtf95U3Qpt+iNtZU1oI3Qs9581Ie5TbmQbiYX5Pxy180gNRuH
Ea6LNqq3kdE+2Jnyi1XimPF8CDJkn1KsOw9JZcl9nZq8Avsck3uyy6CM5l1kxsvAHpcZAsVgcQUh
+XwIg3jje11+9XvhHyeHnz1HwNKuPgNEru1QAxuHbn41VOSAGSr/de8xuMavukj8JcqT8HrSI8GV
4m87VMqAdg1zhPqQIWbUe717pB5QPQDNAhaVWEShkXyoc1q2BRMPtyvl4bjKx3FChFXPEddbnkyA
4jfruE0VatLgtdqgWIIL1F/eZih5/WgDy3Wf1DchClLGTrWmWR3U+Z/iLNpBo9EF76Tf6Wp2Pm6Q
aKdBXcSdg+ryV+pOLjXhc+wCqSO/uCbHc23HTLz0yKRDHaHIMfOsA42Kgohtmgr/E7or8oFheleA
bu1E/WMnbtYAH0JNSU85Kv6h04uHAAUI56bWSUAH+Qx9sCeFyDSYfZed54oCtTFYjYO955G6tJMP
WiymI+GWBV6TxOnWoVyNENr8hkqqbKUmB7UszKpesolvTFQnfHPABrzwutLa24NUFybld7Pm6beo
GIBFQ7nlKYjC9GzxCZs73VB46pesffYY8zJFwUaXLegCEjImQBO9jaUcT37G+q2Pd8eSLpLxp7IK
7XfVqWydVUO4bgE+gxSXOQcqj6+srE1WiINB8b1DRXoNufkeRGJzPF2SrQlo25WN+MiqoUAeR8UG
pKbwEONmVDxSqwlWb8iwQ2mZTAFxLIgFZR+3qRp8h2tAyE5B2BtXyxjjFbemckkmKoGMcxK7YLTV
l+3ATT+rQY4NeKP9g2bzK5+tQ2dw53gJm1eLKecCShBqu3mQ5YfcvUhvtxqAXWqHyLwxs/Wd29mE
x0SI/a2N1ZiK27/vuXLAUMQnsab76EvDAf69+LznwQvOXZ8Vt3vWXwdU77moHtFTZm49nSff35BF
V6H7dqxhuN3X/3XPNEiBO+nrPYNyzkBtRSnOXaFWA0vddd+E2yoFmHzJ+srbMUi9FDM6HTOUFkE+
GyXLIKvcAKSFloCB6SErMhN0ONSzQ/IicQMA7KYIw/Ucg9FB3iAOXlNbVJ+TGUXbiQM137zYvhqg
5kS4GyxTiCFZo51ekxaKgH1Tq0VjJNkVwMjsWuevAb5Pj9ShB8Hg0gjKZklmZaTWBYOpIw3JM0ic
DWIoVuRrAalE/HqOihCQOsps/jkM87YQflh4fZ2vY0tmVyNyu/Noeut7j7weobHNIOVFcyHhFSKW
h4DTvK4q5GpxwzQUtK3+DNjwdku+QhnDYXSS96me+m1g19nCNIJk7XRgyjTSIj9GqmnnYObiBeIR
adk8TwaoOzNRjX+JaZUVfvtrzKYfg5FbL0EJibSk4cUJ5WDBFthWfw1txuhRcSgcIviVf2BpvC/0
IIRB1ngiWN8S1wYWtZvyC11ZjZpCKgEKAuXY0JCFrGNqTf6+S8Rf9mDVS+EyYyO9wD1iKROtwIFi
LlnB3cWY1uEcgizBM2uXteO0QLAP5rcgMk5lDt4+CNM8iEDhQ05UvRKxVf5kffSjNqT35ikjnTvD
yK9tFDFEm1PjHNjT57Wjwqp2X64b91HwyN0pnINGenjpYwQ2LJN/ud5Qx76YlW21CsfKXHnYuK2a
DsFunkG5vZCmv3BHaX5jPWhRpNW+g9jVX4lmVBsjLcuX0PF2da5nbUC4igrh/mgraZ6LOAVzGo3U
uDVRj1cemtXOd1K5pAGQN0btV/DhWCJbmd0A6XFA0J6m0HugduAWi3lj1ppMEgtNsMXm89vAMHqc
TMd/ws+u2ypDpKvaavgHb6DojjtBplMurX7C3tfop+sgmrfbjeQT5EWRsDinIP45Wn5tgqAVA+KB
7cq4L16mADTuVoCwYt71/TvCRzPqwOwmQF2Gmevy1voSBig7o0u1btvNIDzjPkTR0B88aUC8VU/J
3BZ09tb02mNfug6qZlyLVLHX0sF/Xneo6rJeTCLIDlE0JY+elgyju8SSH4EiLPsuHgv6PTcb+zZl
k+T4wbXivQO34FpNVbPxhmB8mUprSyPT3HaxUs1zgB5YeC7SxJpNeCU9g4XxuR7B/RIHdb4po7S7
VTNQSYPbdcWMCxC03cscILuKpEhgbfXbtGGJe6n0IciwtqvtBLEl/XKNgXK4VMEPgdLB2wu1ysGx
h1QvCH90f+olM3EdsZw8kuWpPtypQAfFytJaY5lr7qBFBIL7SjxnDmOPaVTtTS6jV+WDiCXSxJqx
FUevTWOqdW8g3UKtXh5lC+aMEkEbtMrB+ZVVgXEiS89oDUH0XOgZ5QRKBt3JrXHdCapwyJEAkZEu
nUAGB2SigkPvSqxOJXiAN4Pfny3d0PCA1Ys/mpmqoJ/WeMCvJsD1mGkO9Jhr/X06CsRuu0n9jMyP
wYmSDe9B0+RCLDEF9EB0KMlp7XUNFCbKfqNsbUlU5rduCXUukKICGm+cPzsXDOAK1eeLm20VEFi1
6rrbAq2BydriGnlG8pjFYXYZXDfauyL8q/cytFl9AJnUrsXXjC6EdPiPvupMhAMB8on7GJjF0kte
s4h5y5yFiIppsx64i29BWh3IVLa1iVG/c3FKriHESDiMRfoaCcTHbfAX6YV0+goKl2ANRuzP1iQD
H6pR8HFLrWBY/uaUojnTUBYtJ9tQLw1IMx4AHHmm6+QQxtzRTeV6fpTy/PtNUWvemLebYiyFxnSa
QoySQHa6BotifWQWQwzuRexklndfIHRdVkBlXOSNGEdlhe7k3yqxfk9068T1nLHu5Oa5TldEy3FS
8z4PkytkpqdnwMCWCHb3F7KMocQSLXYfyQpMe4uK7vRmAQ53sKNygKIixnEkIrOxDM5kATd4BVy0
vFnctl975Zsnaiui/Lsp3PjkT9P0bHDgjdvMAf+EniYwwP6K3wY/UCtYf5tZEY7d4XaRvlSz2MyC
PbUWeM8j8O00+1ur53L8pjJ/B7yF8ewhQ4D66WMHorwtasLKp8nzE/BmGOaCzCgzumPQ8DcfOD98
i0GuGo3cuFCj0eFSpd2Gu6Jl5ZNKZbkqEtXq6rLyaeB2fkCNMir/aWy38NMge6KuyF6kMwSpsXDX
XUU/yKWNes8VtYYtYpfAxWbN0J4y2xGLDIxLC6Ts25NbQ1Js1uvTRAQg6Uxivro5a4FCr1ndmg9J
jgpuKypG8J3oOYwa7KiIeaDCcouky7QuUl5czXDIT3UsTgYzWTlvsgkbNtP2t9Tqxm235yPiuDyv
yyv5EMD+cJGcPZArDge+oY0QEryYADJ4G5B1t3j6YnZlVt6Ki6lfkEkjLPBKpNKADJi+vMBab3Qz
FPXqC4gxHR56Od66U49B+fjaVW66IRPUc/KYlPIy+eqj4LI7kLtDSGeGLygEJvW0UVs7O443zIxM
OgyN9WRD9PlIVwonkDchMdiB5hsD6GC4CzXkC3xRsofBUQZkFHq5xJOmXhVd6S9ooERq4TL8dftr
W2TkFiMQTyuaAIXs1jkFNbgF0NuVurvFBFZTY7I+bz+IHOyB3FfUF0TIFE3eClXic8p1UdYrBRYO
AIxgd3fRWQqVUhQMqCNZN9cg2SysoOUr6v4zp9amsQ3k0gjatggJ4kr5y8wBryTBhu6ZQ94GFyMu
+CfoIm9R6KBU8dnPDvth1ft+vwxFFS+GNDKPppt1RzcV+SIFJ+0PvqVKoXu74cj/s53G49WcY/OX
lSvw2/uLOi4dJLehUEao1btJ5dh3kwCupe7ceQY664LseyuNbfugXDRA22wDVYXn1jZ/1cIe37xA
iBVrGm/tVliGYdV2HJssvHRYhVIvnvjP42ACFZYP4QpQRoyxzGfZx90jWKLqx8zOXkSWjm9VEgUr
v0IlWI9X55vAh4XI4Uz4RgnAGDIpICUsHjLW5AeBbUuaxkgD3bvEOoOSKlGDLUxCQ2QogYP1w+KB
MyvZusjrHW++ugiGo6c6ADTCRvTbCpoLSwsImbX0IMZWxwkKUCbHWAeFDBYdl/YztaY+aFCqwJpB
hTNaKbDHzCs2lHxmWqVxhCbA0my68cHWhzGPxwcgCr+PVpPuyCJ/0FufQ8lHB8NjCojx2Ed6KZUo
sUVN7gjIw5Ob9q3mnGlXgzYdZvpbL4lAEanN0kmQhWwclL7BIlcFeCkkhsxHsngl5CwcUbCbtNGf
syHjF0eN90jpB5Yee6sAREnnLAbQW21D3hl/5Cw8MKXOUcuMgNDvPEaYHrsGYkkyyU/3gd6ojBmZ
dLgPtAsXeXcMGvSVYj59XokGJHnBNyWYobNTgXVCMSCBxZzI3zBWWGCNGrz/OcMKH6UV/GUyOkSP
EElDlMIxLh5qLIZaugeyesXcvTDtb2TRAdo/4zwxCntt54N5kTKILhLxVD2YpuFxx/SvO16g4mfK
wezqXjvhugcUioiLJ1Yuy4oDMsgvFv1JyWh5C0d4wdLQHx8dkqbZg2mPHclCVUR+UIP5QlYDvqND
UwbTOkMBzAHUc1gD6AOQ6p9nbhz26y6t36lHZtaffjLHLJuD8jI5ouoZtLCag2sCyH4WZlB0Huos
PBu6IdcNpcOdGYTf/JMoByStlfk5Arrrv6bK2kjIlm5lF3cX25ycRydd88lqL3nRdxcfj3bU/SOM
Qh3IN6gaFWZO9TmoRRX5ox+uCv/ouWrupVZ8AJ2pc6LDAI3yE5uSaCWbETetG0QATYHZqFscaS6V
jZAa9aNWNrRPsuD4b7upOhahB1ohL9gPHqiQQhMMQzNqIFu3Mh79gEaQfBQCJVdFOFjX+1kETuhF
pX0sQquThn+23vup0j0g0fZdaMgqgrNqNuDffwrN2AIvf/hI/gYF8wibtdUGIJL6XWCblKvKe5E9
FjzI02HLrf334UUlI5Rn++lDZyFvM6E2D7IoyO+Y+qzRPjojH7VSv0E24msriIo+x5YQ2p6Hg4Ca
/WRHR2AzAVoTjdqNwCCQ6+6ns9LromMfOO06dNPpycn4kVW1+qlPUsCn6UTUnx6/sYNZmESSXTn+
E33Six1rzIeMYw8R03+OTkFnXANkNA4IkOB/6ukDNUCXBJijv0cE+EtPXp6j4B10e80m8IHJsUrV
rYegNqGxmLL1AObbBZlZ63YHF2GbGZmtSrFNw0ohamKrn9vMWg1DkjxSY8jKZlbjl7dnna0VIjFx
k9QIrGpTeJg4LBBr54jwPlkTyuNdlOtVwlInqnKk4kcDECDpzFhWgbvLsV+NJJn2bZpXwPJmzivz
CkRrgbLddLy2X5uqfR9dO3uIEP98+pdBDNJhiwKSc8eiXzCAOlOslVAQKHECXdqYToZpgTeWtwE1
qLvKmQX21hw6tfTyJdNuHeys9MuXzK4L6/mUi/pxHDMHWLcQEhMaA2oYfYnUu5uD0WCUr6Z5LBxn
fKNeokLyrKlC9RYGIyLoupctGfWiwf/Wy2a1uShMTyAakspXB4XVeoaqg0oNXZbML5dFrzYbylXN
BnMxWhZwHL8Pib0uEVMBROxvd27iPT5DzRtAHm51oAaUSRSnti/7g1FJkDDl+C3jPfMcd5m3ycfa
XaWO4b5JQCmztom/Jz4QVKCgCQ6J74MYV0IiAzx98Xc9kjdJ+vz/KDuz5ch1ZMt+Ec04D68kYw6F
ZqWUL7TMk3k4T+DMr+9FqKqUdqzu7e4XWgAEqVBIQQDu29eGRvGvKzXS1/JKOYCS8X9d2eql8Xll
rbnJz7YgJVr3xzTK2h+bTMWKkr+R8hF9aUb71eq8blePU4roXckvQpn1PXLs+plIC7ktZwQEAmVD
XpXXy8eQrOm3nmB8CDuc6g0zas6aRfwuclCGYTSCk0NZtD9TauWI3ad/5xHKAKXp3tfUa8PMgkBV
D854wuPwg0V/GbazSSwKDWkQ94v7nQXnMcWG4G/8Ya55JvSPqtS2ShIMC7U+0o+um9vH2tBIEqXE
Ai19mj9Mu77zPOZWTYk+BiaEAXe0W9Rq9cvopFHQLHlx1Ly6flFJVR2ZLdYAim7zMi2Tet8jtuMr
W7/IEdbsHuN1KR5kly2wAclcNznJ8WsMVa8ttSKUZwnigzqcnUf5o2SXm8wh2LzhUbb6xMAhAKD1
Wd47TYWyt2sgwLJpgwK+G+Pmuxw716XACNVSfZeSB7RVaflC6Oo2FlX93UiRm5kU8Z6F67Zv2lrt
Oyjv35cIthn/xfxTYK703qg/5XBFc9PD7LKwl01X2zt1P33UxtCCmGe9JbuXsQh7Myu/VaLUT7We
tDt501GxzjVfRspQe2+XGeapEXX+lNemE6RmxQLCGcc8qEd84/qWuZpo8lPT18V9sow7ovBTHlBH
MxzdcVJIkG7t/8eLP2+1/bT/egMtHns/6+sTAQ9Cov0UZProvWZa1d0NWmP5sr9CEhg28WR8DhPV
/Mew3i3+HGazWDqBIhJ3S2qw3vBJIv5K4dH7naMN16FfzW8o8IkMdOmbqnrJvW23ib9uD1HWB+PB
yyoIB1vTbi0M9AgUXGUzMl7H2O7fElRtt7mMgb5tNxtty3co/s6bbPTtchn+6joRqnpFcILl/yWD
B/vdNJxs4xSqT43tAOzMe+USeVRZCWJyeyNtFASdmkB/lmffrXG46fL6NXf9YUrFr6ZC/Dc7/fQ6
GyLdNZEHfqBZhpOSpqiIoq6/LxdlCJs8id5IEP0uszH5O1aP2LXwPlpNf3ULd353tu+e0tTGQ5a1
2sEw7eHcJ2ty142VtUuBmb6o24OCNOb8U7G7vYIRwc6MPex8DDU6Lgp18X2nGxtc1z02LUEI2VwM
noCQJbLPpoLX7VH3uvyziSePdiwrpQjVOjNfC3UmW25UFfMrzd7KZpp2/TnYIV19bO2s/Txri7g/
AiflM90GJ7XDOq9IcAbamo1N9gRY5/B5rRHN5TEyEU/Js6WF9/bgqui8t/fseU16jDVl+TxbbDXQ
8aipn2fXIosOpNhRgG13Fg6JkLQ1jM+z1IdbByhb1mczSbEPUntc5eSdmdu0wzp07ue11TytB92K
vM+z2qjPsDtb0y+W7tS5cLuRYL1q/QyjtR3L7k4e+PP+61VmQIhb5+s/R8hhSQLcjERecZDNrunU
oEqsIqznyLsvTR1B8doHxdhE90y+m886yc19GyfrZ6ccJw9xnf10Uks7yZa8wlYiQr+YOWbb9V9D
s4JYFOpFti/bj/k69Lr6olfFdJaXy/5uTZWLm4BPoo4fgdN2QZRVXtiKCKLqdmOt5OGDwKe+lVbc
Xb5+WFT36aVV6oecDfkfP2bKmVRR7Wc7Ofbrhzl6fkKK2Vy/+odYKc92pLzJn/x177TS3YDAmPZ5
D+c5crSGmHY+fB6U1ByuiZdA2W2gJPy7uygSq/dlW2/Ur5cWqbSaiReAhlKGKrKQ6+dLObRvCsVP
+s77PPO/3K4vUkr2YlIL249ctvvg2MGuSLbNRXFxU/JgtmQua7N8pY5I8044C49E+2naVu6wb0rq
OwpI4jdBsaPs1+DSnlqhsoydlvVd63ogW5073CXNYL6WRANkf156mPkk1Ot/3hx2NTmSdPKJgbCg
pcL+Kg9Nn3lXsR1ks+9R7akR2B7ZN7UtSWpy/FSbAxMlMvVvrX1edOHgGeuFSdgkNradsCNn3BH4
Yl6RAnwpypdnNErb5egvTf7XrbxI+9dl8oLPa0VsnUF7zAVro+6wLLpyRdJQuGYJm4fDYqbV3bQd
5CvZl5IwCmMHF+V/nEiYkv+4LFNgEahNff5Hv7yJvJQ0eYSvJlTo//GHyWs14aETVbfIHKHfAoHZ
Xt2K9yUX6Yuc9IlTwuvJO9mxuhMSxfQ1ZjJiNVA9ZTronZP5FoU4z4ou4pPTlMVhSuLiLY3yR+z2
yr/WLsr4t+j/HOEl/f9lRKS0fbisPcxPTy+v3tATvOrj6qpj9WgamXn66nKKzEbh+58hX1cIPR+O
AJrvQPuXV9n/OdhZVCccy1YNrGHocR9khkZ8SayR2IlHuk84xxoMlN8uVv/w2dlUVNvrlHDKvno7
0QmKf9ljq6G8zecJrA99imYwBNiIWpKwNSuLGhRFNARffZ8ALtn+J6Xrn2SvP87L8V0HMfUft/vn
jWT7f2d6ybcmEV9865jY5SVu1c7BuAcNhYiHjAse4PECGGLRSjI7date2gxYuZHQlGeGqNOHMAaN
j5lLn+5lpy1sg7DIYmRhjtVSY0zdU4su1Qfn5pxcLydcMon8UXff5TnZ03pRBrrBq4KvPtvCkw8X
8U08Y4mnBK3AU/0kh8sDkmuW7VhNff4M2WcmahbkTtId9dqdjlqpooEpS6oe0qm464h9HJNh+dZG
tYYRCqTOyZdn5BiqzPug00Yj1LbR8oRDCcq+Ho2FpHShn2srH7FwLbNyZ7UqFQNu/AwFev7Qypxt
mlX25KFbsZ8LyguXqlvOS5vbBxaO8QPATAHIzNTecrbO/kSN3y8jA9/iWVPs4/OA1sjw0CxhBYJH
4vCiRCTxRkMUt8lRi5Na5NlJ2dZdat3WO2Ne5pemgwmT2ogwNTc/fd4JhiTBlaj/NQ58/YqyukVr
GdYGhtGYFJHHdZYC05T/tOUreehSTKbNzriZbRzf2f85EFqL76ihUK5l6ur41ncf8uRX/z/GrnOb
bNq2/3qPr0uT3B3Pfanv5L2/+uWrr761cdNr6j5/9XwN/eqTbwYjGF1xKazb3qwcRclfemjtyiH5
YHV3buLVvuLExn52y24HKK8O1/LRc3rrWcGq96Wp9IfGWfJ7fETdl27QVn91+uIyTqX3skZDt9lh
OnwGnDW7yd4bLP8pRaLpLYt3ol6uwOudO2Wj0O68JPkhT1pUkT1FfF1Yc19FbjWncokpt8nlMUpL
qmryES2DbMuXJf9EZxSt/cWaZ++1jJzvfCknuO+09EF7Lit1uv9sJSaBLXd++GzZzrFca/VRtryc
CIldmE+V4XxT9XrdlVO/3ssD5cEg5CNDRaJAX9Wa/zohUFSCPHbdXa9ag+0X8owmcNaGPXj8ukOb
Z0jP4uRQAX68fvUPU+PtKgP1pTe1VYj+EDc7mDgPPaKbB7N2cCQwHR1sdYO0ZDsYREXuypJEVcRu
hFUpffiFHgyxAnbfWnJslpq6L+w0P9pDNj4MQ2hnynxV8d4KSyJbP7OQvbP9UwyY56l5CZBVaZzb
MpJWkydaiyeT0akf42QZJJD7315JHRtGP/W5jEaMHP54mVlIcEnrdmuQxTrUcc1udmxQotOGjOip
pXiwLdG8QECqyZhVoHwqs8GxqhkOorP7UJ4tndm6E1P5RjAaE7iB2jt3SDtQ+WRnpzRZfcuZoBXF
XnmoR4i7fjVU6rkD4vd5yKvpz+ZPZbXLoNKU+EJUKL7IV9FaJ3805Yl/9BXbFY1bZbUvL9HWfsez
xToK8lBzkpDxWEpYcYkqLmOcZo+ahZVr0nbtz260X7xZNV7yYTbhS5nRvmjG6BvUc8ICjfjZruWA
WGvpb/BFjLuZbGdAbVt1P6eJ2h2oWV12FSqvB3uaopPWAXo2Oz160LcDu6b2Nhlm2GaE+3doYFmk
dxOGZ5yUw5iifxO+zs7yHvIASRYReLwnTYUuDfulN7G2+9g0qN5pmmk3kEg/zc6QHdIRRXi04T8y
I0tvdZvEATAym0gEza8TydYszR7pk7EgvfjPFQp8kTsF4abTVoA8qs55N+JoYtcjnAs1d823afhp
b90QX+3TsAUHyRK0Pgrm+KippXJ1+0m5NiB6rh3K690UwyuRJ2SfPGtpbHOpsGMMctg28CCXKJTG
3Xs9CnHXMdOf6lI8dW0Lphhp17FbAYwXbaW8Q14N5ABoM3k44L15lVdGFVKdeGCCUNTqqdRU8ruf
Whuvt6jrhG1+n9mWfk9EctrHpVL+0SfPiixpgy2csV9w+M13OTujcZld/jG5Vh4sUeg3r36RDaPm
AeGXiP5Oc+38cnAAzXesu4ud2btl+HVVu10fGw2Wt0vkHOQJ+VYitA8+GejUlzgoICqoNbvkbWn6
/H5sgE6S0CfgLNbl4LSds5PD3IgUAV4CzLvb2f/vq4Dftq/D0PmKoY8POMGMD1QjjA8geE4emaTr
V/+QViSK19VlO8gweQKjOXCTlKbKi2Q/v+9yXPppC3E5xj3gDCLsk2t/Uy31HWdc829M6kCPOb+V
uEuQhrjNm9MpGKt66OswV+3xDHfHI8os495qun9dzSf6jnr4byMefnO7+A6SXYZ76fbSwavqLrGE
G6RRgQ/y1vd1oh/ne3wt1I0aiBi4c+8k9kcyfahxOcQqVUGyJfu3LjnKW5Po8Jn41asawd8G6WgW
PXpUyidEwsmzPFA+g3MacN69bCIXJSIQtcuhzahRpJr92mn9cm+t5fgykHUPXJSAJ3kyxaJnvyaQ
deRZ1SnmS1kZW9KCS0U5JE8LOi55UnZRaYHU1lzuZcuKiDFE3TVie1NhODSVZ0kbGBGUYnBtE4vY
UAVfVAJofXxksj1vY7qWevs1Mitfddz5JCBdYWELOVJXdHfPknd9VlSwXa43vy5bS3apuv5WtXVx
J8djjh0fgPQw62wjXGREj2NiEsDnZh7FFEIPUYrpQTLr6Q3vMpaAM0+fpnhcVJvVo5nekZdSQ97Q
9LhaOHwAP+W5+TiLsUFcqQNULBdwicr4jtz6PQYh/5CfbR42jw5EIWyBybYWJYb3RNf3GLDae7Mu
EAk0CiJ9W8HvuiFHXFQnxRHpoxfxcMeeYPruEug2e3UB0WQaYc1W9iZfKRZyo7bRtb1u82fNgMsF
wqB+uCCtT/yJWZpQLJEzpuRJjepg6iIzdGudKG6+KcmPzvy4eNuKyAMCF/Pz/Qqp7tnQxRq86tj2
ullWnPn+Ux0q8r82QNlToxrxCYzmhzfGP3Dn9g5RqnnQ+BViW2yHmSVT/ovWVytdioO9CR5cLIUz
0fC7enbopjfk7Za/lE3yQImXt0+GB53yYgq5tZfB0L7jNuL6Koqw0Bwiop0UWQrMYQJ1QfiD91Aw
Tnx7iBJUSbj2XYbNyKA+YP6MkQt5Ql9fwfmjrul3iJ4d5dyA7QrJdGABNTAvq0V2mZEt+knd3w2E
4/E0SH/lVqUhGDT6XVxr7R62aelPJgJTmFGB3qQIndIPzR7WH307HCIrPXWrdW80Qr14cOh9Jqdx
56UCG9h0+TsafoiqTAP2vr+zWeOz6D4q7F8yr/o2lohJ9GbYG1Qd66jV/Ek0ta8r3+IqDywq4332
2HeiTswflJLZDT6JfDKVJ8jLON1vlWVCaJlvVAO0ZyTH7E5Eqvom5Wh7VVGmQF+rAoGV9V1P9RXB
N2tKL63BmI/LB2yrXVMxwS7l2J3aJr+lNsrqNSZvZ+XdXsw1pZzR+EOZqupliP5uvZxAouheFaKj
rBPWWwNrJKBwDYbdXDB5rE6oavoNPSa/ydpmR1i+CxLJ6XeRxeKmLcaEweHLMI7aq+GcRxSUgRIl
Lxp1IWENWgtEqb1FPM1TLaqbuc7nGqLp05qXtwn+9E6jRGa35vwxSPSOB7xRxDmNT17b7xy9MU9R
LQwqX6ZHeASCxWffHlI7afxxHB6QfoSmWCZUyOZZq13FV+EtorQbnp21JmG51GsI/EOck2w6iQFt
Lna/pGaRryuDepwmasxqs0L4iq4rqj2y/anzGteUvWf94J7L0Rp4nNs311nbJ8fcJUNrH/qB+uQq
VQHJzEFSufZxXaljMOGywE6otDPbcjeYKExEHwy1moo1s+0XVBzqOYOIf2YVkeq7dmkhuOf2LOC0
8rKl7q3w/zi36iodFZamB9Sap7oh0IU6kqHyLpo8/XmDuBKA7HW/nNfpQLFHdZ6EKXDzgnIyg6w+
44Cq761BvVf1pj0jJF/5hqWuuC/YH4cdSLvDoC+/mcRsymRW77HDYCxQWBn4zH7x2db3uVJhk9w4
Ozcp3F9P1Txgzc0GbnHa1K/0nyACn7Gs8nVyeqfYAJrgZONfuHtfcNleHxoTC2+1AfJPBh5KS4Bs
1rsXBf4uvbtH/Zq8VOna7ooBIbIYfpdOTggDgAbMsKbZrUrq3o8iOpWru+X8/SRa0otmDK+VBfQw
a5qPviqAXUQdf7xSQ/MQjXeqnYyk8ElUa1393KXj91iY/b6wUvuQ2yRUmmnYR6OoAt5vfinL+eCl
fCBlU3q+XlrjXVvzYWlF8lJO5PX1lq1LlBzyrNyvBJSPdtJdy7IWe2zUXifoVUkWlefVJblWxF5D
RjPf93V0FY14XrBz26na+NBE2nuqO4RqOnFR2W8EwzqOOyoXrbOiA59ItNw8FYk6haJv/040DNxN
0Hmq+FvHqAfIQzYHbVeEXhQ/9pWhHTOcp+PBCkXr1073rBbJW2uqKZTSma2vW95Sx8azzZgAWsdo
U4VXniiJL8Lczd974QEkyd0lcLprg0uWay+2n3iVjiN84+5r0j23AcmiiLv+VlHTfFnLZh/NrKGo
u1F9T4GQRUw/A1FqvRt1TEUWIaf7RPWOUxH0ROjPtbL8xmxRx4Ttw5rKp9wyphNcBUT4CeliJuc5
WCzkfDVOIgFhaDxgKv79na0ivSjbSzb1PIPd2dzbESavgzLjw1lob3hDz2hXQZcvrhdmzVj4U05x
ajJlF3kYEyu7kB29FKWwz0igSmS847ObU2BBZAkKp+IPvfg7M6w3a1r+EnpPDiw1r4ixLw1ViMBa
wUvaELCNSHzrQA1DeC1e3HSwbnCQIuwSCnFs4q58KBd0eBBFHhMKv82hLHYli7pQpzArBDOFbZc2
oaUt8S3TunLX6huipnbzoyjd+JolZNm6yUgvuE5bp4iVGiyPXDtnk0GFZlqtFwx3p2M1Zwu+JrZx
wOBwuRvTMmYxS1kr8ph2P06TjqS603ZNBkWo7ON0F4u7dqCsx0xskqnLYD15DUviqjWqYwoVAvpC
4QV9rpI3N5HEW0livdiGNwUTXnOvXXccFTsNqipzX3uS9oFwrOFNZKmyWdIm34xltPwMRf23tWXn
pLVj/a605EQ9HI5PjWVaIcWpnd/zuHyfLSp9Uupa3ikr7hEno31ApwpPc4BNzQQ24ILcau+zPQww
ExL1vU6tARYDAs7YKtE31+v0TjydDVveju94PcMGQiX17lkdscXVFe9xzSNijor2nRKy2ddGUzzE
inFOF1ZI2BR6BCScKJTNLFn1W6VQRTSn72ufb6AbLEniJe73rTkzyZrmObXZE0exOd76Pp1uHb/r
ZXbFHsEZe2UmoLDxSkotC8e6Y61NRMl7UFahvPQ5H9lkBqPNu2yiLA+GHB/nRtFysPHGFgUdEGkm
Atlv3PEfMptaYCMZ36uq0u1xtfrhjgUp5g6wbqsCZ1bXZT9mcQ+QvLGDlhApKB+juG+tyfGXJDd2
OSFg38BYQK9z7xFmzrRfm9uYt8tx6LLotvK7QNu5oll8LdIoeSCQCoCLTQTLDUW91+JB8LVfH2xz
YcKuBXAUFaj4mGyL6oidrDpmQ0AxQ783XCuIB7wETNXI7+1pqE/eqrlnLcXlfGrW7/VQ73tRr4e2
m1hRNN4b4uBwEFNG4Qvf/2hF8bu0bsKvYqMNcSeKRlBrQ5mO8jT2o4JAK66WC498irGyjJKhJKJk
Bf/GB7glN317dMcFgSu7HMQG+Q2VRlhM3AmFDwQEgmqIrGDwSsdXy5pEJNNDj+/L09R4BNWtct8N
RuNPNUGN2ovdMK9j2+/ILO+6tLFDTN7GM2xD+y7Dtpd/uhXdQke4TDN5oFYsocGGZtfKwEwdwcCi
9NZutHAtobajxWfIsXhn98o4t0dtyW+J0kWXnq+q78TNX6azDoFFlvE4qsY1TTNCyIuj7XAnrQ91
jNO8mb12ttY+xMus+0TUvvP0JsM8JcsZfOW4jBjddLFyD3pguM32rPgV6fo7sBVAUXHdHDzVO+PL
SzksYZ68Fw9EuxE3DAh/auGZx8pqooOjaXAYAGP4DeXvqpbfKG/c8y8x3/qObGOOKvEcR24VlKV7
V6isAmOl8EdXhfnXRTvDXhZf65Vz79WvSWI716pXfouZP9Rsacad2bTVrlvyX52BfkfguhDmw0ON
ofW1GKfZV7IFfJE33ffM+w6l58AS7fJcqma0W/BhDJORSukhis7V1JRQu5Tf5mxOF7j9xmFu0iAd
ZivoEv5PhgZMHtgtSkANAqPLXJ/cZZwo0qnbK0S6myrYUhlIRQwQUToO0ohlWZElpX0Rszef8SAU
vibG7kCR7S6dYYC6bbIeS6vokFY2L31XPyqAMwN3IO3odN2HlhR6YAjN5BtW8OXzIE4PM1VyUHbd
uL3ZW0x0AJW0mzb9EqXzC7CZMWi8NDlTo6SSvVq/d52BVo5lQciXAnuOhafyOs9JaA/eRxFVpt87
I7GOfj/NhbjMnQ3TtZ9vMyLDigfsvnDjNwdM8m729CbIAGKuc2yzGR75gHDj3NvYS+4Sp3iry3kO
W0Jmu0KgKC9S1IS1Et/WUm+u1Zyuuy5iiiptqFhO5BV7JRudoC8z6HhReiAGV5zztTrZqm5fWONj
Tmv1RxOUnaFpyqHhi+RHy0OBgGMqs+SxYz8bWySaMZxgzqeupG87dqwqcEhHZ2fXGPF8KBtbCzME
Nn7iBo6V3WN0a7G86QCHopAMLSd/TL3kYluu2PVeDxrNLNU9JqDWcXVUj4rfFssULGd9fczLPeip
3TrY9T4l8+zHCp9ctKi7znGFT7lysccSgidJlMS7Pus/tI0v2A7d9KyVhIXgi1JKqSe+6nlR0Bs2
sacow3xdF8/8qdwN8/eD8GeBJUITxosROgUamZigHGp9R+ymQmThrGP+aIAue0uJz1DnGihoAxG1
9yIYWVLsWwuiaQsJAnV43T+1xRUVK4lAj5y/mFHQF7O5+CoraXPQiu358xPMwnRJsuJRido1GFUN
R/HO+LBN8vDr2JyzIU9OUOJN31SQc9VkMxrn4rDLpPT0MhpqqK2Ew9tWU3nuRZTOReiU8u7cwzGF
GFbg8B63fmRb6kGFW3ceW0t8HqwVFYRZl2MIQ+Ax8nA/p0ZzDjDiLVnIKuzU5zJDCOC1Jy2bhvM8
JeNZvvo6xLY5nHG8JGIz8M2cHcLt6NsPS1W4B/64zdko1OZsE+/a95i7L3O+npOWiSEr2bR51CUF
8m5uTzJgKOZDS4LRdL0L0QvXJ9R/SzRPnPO2ehNuSQClMidxXFNcjpiov+tusZyBjSznyRiq3Yhb
jV/bWglE2Kp8PgTzNCrFSHjhMC9rdWYWqdgEzdHOGuo3O0UV0OM9yf0JtXQW/GazDpS0xoZmcaOz
PLB8ZR2a5jeLsPs+UlRxXgeMdYrJOggeh2cB1Q/WAstSvxX1CyaFf3V9NXx+VvKV/JjS1dJYqUSr
6xN4TA4RoDt2tOwz5Ct3a87sOPh7h6KpZt40B3uOprMdv1LU1PCg22lDbbC7ICvrORlom7jSgk5t
81PfryTc1xA38UdN8bJdNfOLkXyztGYjQbCC77ooCnhIbW+gBSjX3XKFx0WScT5fIshWagSKu2iP
U9duNNvI9cHaTD11iQqLNWSws3GW7wCYB3lhZ30lbdecmRg2qs72EpR9w/Y3MvBuREQJKoTy75e6
8thaTSbxms7Vzggd9HNCjXnQONSxtT/dtfhJ3MXlk41m/nN1y2V3TLvSRx9vvARoDn+rRp/rs9gO
sikPJjAP/s3/p9NRg9Pt12jM/7r9guWyixJaa6agHe0PNicDgMZCt3e2YgIYqfIj3qweSR0GxE1/
XqEY+rjY+sIT6DMTp0Vyx2FE8bdffiURvCgAh5rSX7H0Sk+FUqa+fT80UOmHdHysouaa8xw4V6VR
BEVT/lhK7BwUWGM+YEblvOr3XenhKrIq7s7JBUQ/OyGdEGfrE/i/imf3WuKEGj86ZMWi8jl1xleh
usZh3MIEqmWV5zn2/FkI/bJoa0gJvzc5z4PgO+yNLnrJsn7xZBmkQwgxppBynE5Kbed8deCnJksK
lMZROlZNxBk94A3tWJxhdqtHrGRYVlGMdeGjOcGCUSx/JevsKzMiLdfQ/dyLzefZ8qumyc9evf7i
j+0EC6LVkzlBq3L1rA9TUmT61Hu3KVmNA0HlhqqxIGMLEVqiq+/VkqLGkW1UkBRwtYciru+tjIxz
XeMXOFQHCu1XGJqI0MY6jXxjTrRA7Ugdr/k7qn9xiSpIshFsjbBT1vaaA84wNHh+DY/ZvTML91T0
1G54Cjvl1Vr7v+Y8OThrfxgRyzw7TlIf+ApUx4g4+ltdYR9fZcqPYYNmmq42ohhNipuisu/pvHHX
FGnyI8ZLl0hSUDuz+THCCrWj1PldJsTTmBf0SrHvi4jlSxVnrS/U5dianf2TyLxLLIBnlKP2w5Fg
yROpQWpchpZCK6IlYR13+UlXyGk6pbkeh8hbDyupgxCVphGuSt/tWD6GdTNlB7Xd4h0AQLuKSGuf
DPYNoT9gzGR8wtXh0cjq9CPCp5lKcJIJ+nPeqPVWvAIQ07DXp25SP/pOe6+mvr1EIwWTZPvJw9Ql
Jc+ZBwdoqsI4p/I3yfKS4tZ84SG165eyuLRlAyVzi94tSH0nQ7RHbxTKq7pku8QzCKlSsRdGQ7GD
wxq/ohT8mfTuemcKbEMNFbvDZQTX6w4lykarTveFmN0PQfxaeC7a+i5aLgQ+Y6jI4JRGMshHYyFC
XbGh6rzJCJzc0e7ZARgn0aTdoaP27Dk1e6reyYT/FurRtLzsl1j4hyHEYjx6ddFATCnNo4flz6OB
w3nQK0n1V9H8BiuQkiNNG38VtveM2hgfvtShYLhdKxbU+XpPiOHXovendUn656nr3ccBsEVaoWde
RqaFIhU8jmT+u+DNnmXOOyeXVvhf7c/TcqTslG15kMO/rv7q+6+3kKftNZLP+UgvlRPuFA7VHymz
yufLetJYRG9t+UrON2OqMki2/3j5df5ruOyTh3/0yfvIvkXrq9BQm9lnb1cUPpLghkl1e6k6LGEI
p/671xhNFgTb+UJBsrvTt/Oy/Xnp5zFZSAMqlrKP86Q9y0OzTbOTia2kL9tmt/y7rSQeq8gRT/VF
j58sTeXr4JZGgIgofpJ9TWnzdM/M6SD75EGlNl1Np+j62VXa+UPMY+zron7yvJOpI/P5uqjqVkF+
hw3/H32ZAmlXG9XTVx87Tmy1bOO+Ngttl7pNfLCaGKa10lo3tTHVW4RRKVPf3P8QrvZWIkR+1lVl
Pq9RUu7sKrEf62Vl+xQvPiYu9UeK4uKQGU1+JDFC1TLViROoOU33xnAUBbGUqLqz67G7wn0+uMyx
F2HPLJHWvDhROXbI2fJfKuF0B+Aur5UonM3bQ90pbLt4rMT23dTPGSt89S6f+zMwlPLiTaw9WzY3
R1RUK2Q9UJmLUsKPq9cfiWPEAR+090xA/67qhfoBb60Kk8muduqqQWJNBraYQxPYdT5jhdpWB1PU
ZHpUgEyaTqEcS+8wH0f1tXUmBKN9vlVTEEkqSgs9vBkb71nzy+iGjp0ygsYhtt7WyWzCktq5pyIF
UtDM9U9i+VgIbV0i1oebB61ftuSBQuF431H6Hcrxsq8f9FfPGsVVtsa0XskwzXd9v3jo1PokrMt8
eqqSqKIMNp12Cs4ST7IvrVnsIo66yZY3tO0lbcvfYGj+NWCdLQccxogGZbuHPJT63+lkJY/yNl6z
picVg1r/a8A4NNvyXhQn2dfyvb32SnTz8H2tF1wiqN590NYSq2yIinvHjbfwBI9t2Qef+LGsyKD+
H8bOa0lOZAvXT0QE3tyWr2rvpBndECNphPeepz8fi9kbRZ89J84NQSYJXQ1JkrnWb6TKKvoZbeHi
h4zrUhUN87RXS00/SzGemuIV1dp/rpAnJ0UHqCSwWgG5Agd9jsvYucQN4yuSLf8B3a5NGkxvTM3/
utV/bkeIHw8F1dBPcr2tYa9FbyPZOFY2eKuh4FQ8IBloXo1x0c+p8AmVOtn0hVo8tMsmiBWMWvVp
Pn06sDXWktlBslV93qpkD9/34mGrc+Psb9Wrmf3Ukbdz6wYJWp2UcThG/+xtdbbSAiKovZu0UMgw
rc3yoEovig4YptV9pPNL01/UW9qPgEDQ0WfOcJKiFiJ+zpoE3rVjNVgL+gvIZ4kVLo2jIcwucYiM
sBSHsCuvYwTOBKkm1l6h/WF4Kfg27HjXoklS/aI3IPfbobM/xrweLtj3VQdpjH58cmnrcjoEJlz5
vrWdm18zKbETonOqooWIpKX2u9PnLMG88IuUrExL3pY8gZQi17ff8VpDJanNXqSq6AJmE1k530sR
xJS5T0brzwqdh4M+or9rRZgSKV2kHC3Pc981pkYXNWdSJ8UCqRf015jkSGOD4eIZBsOdHPRBdLx/
1enW/X6YDN6rsnxWl4smLdPd1vPye2lYIei696fO48Wy053UDXx5jiF6+ieP9b0XlT0kGj5xo3zY
5Nvk6o5PuHNZXrU9dJG9YevzxUmbE/44KdjPIDrnqIW8B8NLWdbZyVOq5JQOi+7lYL8RJLBI/mrd
sQCV9aEkPdGpVP2Kkwtf9ynPPixtnJjnM8p5jp0yFzecuzmC7uwsxV7BiaPz/C/I7qYfQITxK+nM
s5SqcqjfHePK6Bgd7bk6O6CCECrWPehbiXYZcz/8aEYiWWlFSgoajX7RkNTdh+QEliifs+9Buhyj
1OxOhLGW2JjLdB7NwM7I0V7NgounH+yFhWqrff0iGz29GKbyZOT1105XIpT5q+mJH40MRzESr05Z
uygGtMiY5PE+sEuohjoagqhmFX+1ef/s+5X6HgcoTYK42dWm579lxLWSirm6qlTcn0kDXbRsZC9c
5hh2YT4EeZCuVdroRzfF6F/jJv1R2q5xaQwDqriFPtzEFPcuq7I/mHs3P1wzfOzHTPu7Rr8h8RqL
xdJTM807JuQ5Oey2BS5h4aqnoz4VLPhrpFt3gatZH2bcXCOAvD+0DGE45Tn1LDSb7OKu1tT8VGjE
aXMlzo8AWEqS3tFXJn2Y0CBMuw9bL9z5MLueTQTkCQTY0Y86/EsNZvvsNdqCzs9dFOaJEeY47mFY
6xK0VUHG4luA/eOQvw9dvLAL0/AmRTwgH0i9aPcw7+1nv5vIQ3VDBVfDGJ+j2lz4ZXFzAhUcX5oK
jRBLyS9Gn+T7OLXrC0G/+mgutHJW5sYrU3/+/EwOkgTFARDUMVZI9JPUwiJcbyOCN/bO1F8GpX0N
ZkYgg6H2FPh6gRJuDuoLj4UP3WmbJ/T+XyxWax/97GovbaOf5Bjiot5dh53ubrR/dgzOH2boeG9Y
WO1sW7c+esuY3mZU/eXYiBAcsWZ1LyUVvcXXqidyv5yHm+b8muv5UUrowJevjZecQr+0cLerlBfi
+2c51nmW+uLgZLiWSrN6aYf5aqqJiqyFfkmqdH7Mlk2rDjh0tjrhGkpl1/Sn3lVstIx0+3HUNYc1
75TtiOigGSCVWM7Yj7HFN2aasrtMx65CHTSO+lM7H80IA9S1LIdkQwLTbIr+UQrrpbKqQcS9KQij
ZkN4GXpksRmMC3wGrDqEMIRymBSL5Q+QBLA5e4E9k7UATkRxbHVaz646X9EMf1+LckSry/4WWclj
lvZ/mEVcXDMiXo99X/2zQQHTOZaJXe0/HRhUb3zQ+Slb29ZwNANFZa3aASBHWmS5StQSDBr1GMEA
jCOfjMQdT2EPmVJL1eCJNwmSgN3P030EvErqpJ07lcGTFN3KfIZxR5RhOX+rn6sG+aLaVtBlDGqm
cr52CCc/hHHKJo/bHIAxFMshLUkiL3WRyeiJEFAAnMNu3zMr/yj9KnyUkudN/gKtzFnscnBoY+Ws
DHbMQjrv3lU71x/s0vkKYqQF9EILrCMAeZq4xlAIa3JMWZ3M91LUWqAckPFSrHA4Wk55fPUHD+Tw
UkTGM3uah2j9w1JlW9M+qtMAJx0aWNlAiHVAE0WK0YAblG0ugWj5W7ZV3uBi2FjS0DjVHeu5hoIr
Jfl9baBfUjurn+W3ZwvOa7RiBUcb2lcLsGjSsTuRYhmqM10zXwxult9mZ8ggxQhBLSW5WuT3z2lJ
iJfEMqk1S8vVvVI19c0mWUAgeaoYq00ksFWbzFBga+mHMzJGx0Hg/AWA+K5mL4Rh8oyR0/yLuMWX
iUjonyUa1nuS8uFbjq7bDkvVYtezXnkEwZFeysL2b60xh1jTKdGFPGR+KRDxfNKz+EuKPNtPrHzx
1wvHL45b/syzwt4VZjLetDKyn9wY9A2xn+jnlUR8QwSfhYEWuPFjOuYxSJwguCNFeo7H+d2ec2OH
HCfwjTK1H9q5K+ZdVml0b97UPs2eZKNgQ/BENNQAUPWXg8Ljvk9goLtDRT4tqHoAV0DP4dCpaGx2
sFi8drwDLD9f66b6XjapgqlxNr1bXUW3G581v9a/2HP4I59dPBCTh34q/VNoh39XXZY8RTgJHLXU
UU7Q9NUvpRVrTFrbk+bq9kdon0mJpV+NeR5OhhLFR1dJ7wLF+8F0Xb1h3/G3GRXfuzE0Se9UzkUD
MUqWzT3GJUJjYx2nKDBBfvBCI/k2kCTCysEFilSRrHR4sZNq9A56SHqpAgjwWhRnIvIxKT88L9o8
fktb1InJEmhfqznwLpZH5hPge3qsQuQxTQew0gAWvml6/9765sL6fhxy7dVA7hwieoVNU45ifUFE
zELuksDLSLxXZW5eO8bTOH7TWyZJL0Vru5cp65A/HAEo13vijMpFU8irwWmqTnDndeRBfOP2A6iH
+pgSATugr2QfcjvfGahVXvk8IrFpB39WmVu/zTofbar0J4fEPeBuJyRiykYxx/B+9OIfU65ED+OA
du48l79maDBlq3vfgi5o9hZuCi8kbzXk5q3wFlg5UfmodA9BrhpfQH5+x+K6/GWigkku6O+o67AH
d0KC9UWJOMTQdjsVkTp8c4PhVS206LkCpSIl2VQWrjMQ5wmOLS1k45c6SJfRW5xDhldkVDRgf/EF
bMQxtgcmPJqpvk2kVo+eTq5bihZCio9Z7D1IqQdd+DYYkLFHu7+XKgP2wdmJ7OrQuIn25vVGC8oT
ANFSkipM+BB8a9PkJicsX5+rwZeZuUt0KTR/Ufssu7fJB9JqRuWLlIpMC46p6+cnKY6sbMhXt3iN
0dTTte4tUlIQAk4/rXX65GnX3sttkLw0kQ2TkhOvRvYsJwSuMh2TCjs0OcisGpcVnezDcjVl2YwD
gT8F0sBVWhDqHm5+gQrUdklcoG6Irybrb8abrthH3vQ2xYQ7JkvT3xrfQVuuDm9pFvKlK9r4l93a
6Eozd3p1Qvs1HX6W3my8E9PcT4Y1vvKdMN7LsfwRJghNyDFCtOoecUrvAmLUfLe1FjxX7w1HaZsb
enCrcNTcy9FBJdOjNpF19s1nvvclYJh6ym5eyAwCKlr0KhvEUYpjlfjFMflvnT5F2S6oPMS7bT16
nYIRlJfvof1tntMwMt7cojPekllh0AfTcpVirHjdVZuBh0gTbbCNNz5gk5NFa/u8IY08otJ6sZfT
q6A+AXf3EUSH21YpnfMqmyRuGO2aYbw6Qey8tmijP46xAs0cYzVQkAHs6GwmzrOcQUQwfEFLjjWN
3+Z7UL/NkRs0HgE2/3O9uvtVZIp/hNkPMEqflFe4dPpJ0ZpuLUpda9aHWuN7JiU1aIrzXAGwW4u6
z1lzdvYBbjxJFV5YpPO6WN3jax+8Sd00+zct58WQUt0q/aW16oIW/FHZ9Pb0VAIOeVirYEFeB+b/
O8PJo2fH5TVv0c6yJ93ckdslU2wMwatsPDU8q4UxP0pp9LHPiWr3XOhplOznZokC15Wzk6NFxFc+
tXRCZ00Sn7Y6w0v+9lSVj15fNi9aBLfsb6c7WWOjvsqGfoSCR0+2eqvzzeGjxjHiHkUf9bUP/Pi+
1uw/tgYJ6xSUN5rmvNW5B8L+43rRph8QrEBGaG+N9nSPkdZzi/HKI9/ADEfz7NZDgrhJycZeCuum
5YCXhq9aa7bX3+rkNKspvtetHxy0ssoA+eTOi2zcmiihAyEAhjp1paoA0iUXUw+HBI7qWx375Zuf
lITXvDg6S10W5cQqYyDmYV6U+6ny8WKOMv8qjU3D/RYUqBQbJvCfUrXbY8owi/NeVL/Vc/naEih8
QO8VJ64EkVszXIxEoIPi9TDcOZ3ZcwM4GAKfOpBIBSml2fWbOtXxUxO7VzkoVZjgaATvG++qTUP5
OJnjnV2H2K7Mg/HRmEN588a6AxU0BdlDHZTHvDwq6lAemsapDxrGKQCPcAAyF0uXfjFuiXs/uc9M
9WjZ1dfG8Av48P29X/YPVh+g2B6Sk4KX8N3v4pMVIniQWKx0CmYAXqlVlzHCbtnNQbDVV7UPYE4o
IZhutdcPLXOQfcPsI/e+NbGe7WZQwnucXiGS+nzNJdsHPgZ2vQkGXVWGG4iJD612onPAB4EAtwok
HZBy3+t36ozWHBZUBskF2Emuck5H/QvrLgYb0AuH0lAfsy69Toqj3FddCT22H9xr1kOAM4yPuBli
ln8u62TQnlkfum9zZmm3iYw28Y6WYKJR7LJ8auFM7dTR6NCkIVoPnag5eGWf7NqZbySL4Qe1f9HC
xnteRPgmSAz2VJnwHgPj3mzwO1UG5IKL6Auaru9khA5Rq5Wnwm7duz7DBYxAALvbZhpQgLeN6g7R
sq8gLMarr7b9qXRCfwdSw3/s859cJrwht2Ls0H0e9g7GTKepULT7jLlqZo3qi5Fy5aHKZmza1Dds
WPRjpszHItHh5OFT02hDfas7vz6qpjscGgfzy9St54Pa6l+DEf8AEFPdMcCxt1Ln8sUC/vFS6eaH
EkfVJUOt8R6ZRHAlfFOOaeO092VRECXRB/hbs78Pqqm/B0hw6WoEGds62ed1efay0bvmxlThzw0g
yu7NEItcuBF1312sakEEBp12NAdczAEIf0eq6S9GuexikiXfc7f6PXC4bo86GxE8+o3dKMD1kra9
09iikwBcCy0JVuydwdfesGHbqN+rRJ/g1Zn13QDQ4KosAQ+jeZEZtbZMq5mi0I068iB4U1ZosSIZ
EQ2t+qFnf/W28pim8HwRR9mn8Qvo5V+za1Q38m8qX8KkRnNNvU1Fpb2aMDxMuj3pXrseEvA3TrU3
8jC67/IquAUjM4xM4/2dwmIPvbNEbm9Yem+JVR5TDzQpnOhjwh/gaCTEUO2qrs+hPX13F/v40U3a
PaHANiQUuoIdGghudW8716APcYQIINNo6HJqRb1ESr5CBMj3Qxz9bLLyRhjZvPAt7xMQK8hb1Sdu
6K86xSJmJAxP9gFTjrayngmM6LsYdNnBj5s3/NbgmLmNwUtsFNewZhyMFRPPv77Zlx0xgTp/RtNU
ve+jSLtvl41jThapeqgd+S7UA/9odiD1Qk1nhaI4HWOv1RyDJHH3gLJOURH8VMg8oMQQoShEKONH
bw3llxZZcz7aly738T1x4TTpATkQdYSe6jE9fggagDzzCyuSdk/esyrNx3pMs51KDDKN1ZA/71gL
hPowQS5+Gj0C7LXeTWSFg1eEVfh8thUIJR+l6BJlqfsR5CVW0mCzCMYCGFfh8Jgtwes5DU62t6jP
Vv3PwPUzBMoM4I2ungJiMHOAh/45nB309iHM7zoNKlP79wBpMAL2e2w84Hy17RB1dnb4fKl7hKaL
o1p0IJQ7BQMWTVWQj0QvJgh8Egul+zZV0+sY2s09ocZsP3cTomhZ+wR7+ZVIc7Oz0JO/ehMufpHu
W9fFClbxe++mJL57sxacDm61fzWud19GDLNmozCMpVV1mVFYarXw2wAQ9Vx13Te8Dww4wXZwVMpk
ehjwKrp3CB4XC4E4SPW31HHvwD9MzLJHnzs4fBtZtRPdCIAvxTjHGR1mVQUkiiyuCFS0gUnWrbQu
lVsVOyvBeg7oegEozrMA3fAxOEFmvjk5SSm9QHML6di30upcojyFdkji+FxOrXnu68r7I/Xe4TJ1
auv/mO36AOedb6m3QGSUH5HR73MrC276GIx7vVKbAyt179IDPDtb4EDBnZCSUnwWbx2EewdLwM5X
zQMzwAcPg9/ndECjyKGEmExybM3gPc8U+27bVEPhrEWbmf/VrqGI1bP1aPnMHb3BAsfoZgA9K887
+YHv7UMP9TWNoW/PknmnqwGvom8ad3MdkzZl9vEzzfVjjpvuTZ2Rb0Io6gX70r+txSEKqs49FujS
GVmd8SFeNot4jpmP2Ambdfsy9O302MbLyE3JK4P2pY6Y6lZ1ei4DRw33qcNjBBN2VVrWH12fMvOw
oi9JqqNzaBbPljHapzGPWH8vG999mL0OHlqrxceme0mdJrmFLA9uqe9EB6OAAAAbO7qzbPNFDwzY
G95Ij8LCfQBxRXwvPg5K/TLrPsE1YjD0fwTOtOwiGDB7yUhDFQaWaFqL1xUIzP9ulI58Eebll8LD
LsMIkdTyS5AaY+a1hFnwa3CQPV8SAcqMxbZ/UyoMt+BIdMfEg2Md9KCxpmCYWHH6nEto5B5B6Ssd
tbhrzOlZDecRaodvH0ZUafbTUkSmYNr3Jg/LTF2AZk6YwivpkJ6cNdBFnlncgci4DBOMFOBKj53Z
vSgt/k84PCcHvatwABTMXLgQ+C3wZ0dnmHI4BbP7OKaaxlSwy548UnO3uKm+zMCNPvDaAG1Y/BVi
7v6h5njBeO1Pt/Dp3BIlcJZQQT3rrHRSOpTjudqDbCY+YQCsPOXgS2s0wAMmlbJVAHv6IAWmOjdv
cpli1t6jOsivWVwyZI+dc6itGHgIKQVAcMW8L1BMi5wCd2LF3mOGZz4MGpTeGqCA0gGsShr+HpIj
/kNMgPWSzOGXECk4xEdPU+CXB8fBaHJBzh0AaB8SjaeL/m+qoL5V/2Jd0961Q3aux5rPJKjAxEn8
s4q3LGFHqIL11Qn/LPLS+IqEPIqc46ueBNYlHZTXmSDAQm9Vz5W5GA/E39TOuMTeGJKtP3jx7GE2
bz3GpNL2qY7KaKvmCP8ZIMbtO9fUp3stjd9HlVVqWAXIKIZQhheTpspH1yZp+HtAgb6sChBBVncn
m4Q3WK7SXoUj0ulXNzjaG7BdF2lsZWIhYDJOawuuPk/75lCktvcMC8B5Uqf3GQTfswEYwc4D/G7j
5GvJxAD5yghoZUkyVYpzqmfM+coMgKainJPODZk/GSnwF+uQB52xx168v8COKN47s24uI2yRvRR1
vK3BG9fWLmyUBnPdiv+n7eyDXgY/J1uZzkWczncIfzz3M2BvE1PtpwApl6eg0Woyw0hhOr2THq3a
rs4lNHAjgJ2hJEjMZfy8hanhDkgFOyFJxiLYOfOYHVlFPxnEORjFD1n21IWAxfC0ese0rL1mC2am
XHB1IQiLq+k8RQtutDYm9QowIlyQpLKZ9OiLohj+Mf5vldRL82x57epbGXBfvRY63S4rUrYC9Gx0
kNNaXQUH/zSpBhPD8D1uQAr4b2MTpKcAOq/dGnCLhvENoXLUDfG8W3U1BCMkuKHMZMHgxg5K3ov2
hhzo/BSS5Ph9cpvgBi7Lmo9MVvklsitvtFXBJbvIbjITQYKFxb831AVoX7fVURAqlfO0QAqZywIc
6oFbBw1eD/4uUbQljkBtABbrSFblT0fJDwkery/TT7MfQDEvN65Zrih7Gz7R1hJ1PgpUUSrHOZuy
i7TEUpM7gywi3uxyrF0uInu4uU8728nSg/zKBK1pErAIny2ufuegUc+iMOJ4e0juwxUM549ueX6j
GTmXHDVqyQHLJpH7L7sxS2RSWhjfSTHLqnNYKjr+M8tvysF9BrhuXORPys/wgqcwqgbESfrq6JXl
TzkvHQM45stjXJ+wVApeCtf7mNUlpNGtbiz17ozUCp5MgD5W7K/0Bmi3ZKjHKR2Pql7/JXhg2QzA
qLsafh3xVCRHsmqwMSOqnJQx3m2OkvRecV6hGnzrYS4evSbkidpIiJ7apHmTZ28n7tNA3Oc01wbD
uoWL+JVw3JIpK26pw/KvxVkY0OR/HhrYYR0IdRMc5HHJ05A97DlJ68qu9AIr1H3yyt3OK/r8hq+j
B/pMdpcNRAT6hnKuNFZR6AsmM0AEYM4pK5r5+NuunO3gSAES2TXy27o7pz1oKDu6yN8bm4YYdXOI
2+TrPOo3uXPrXYJauiusdDrIvZa7krQF6/9WQ3xlwQDIM5EzZE/q1u4gZdkYKY4hTRcC0UT0cehe
5cGvXVNuzdYb5EhN5HNXgWE/yK2QH6n3NfenDQp9TwSdWa5VfW8X2xDkLtf7a+ZOPwO8Mk4ZswF6
3ZtW5S1M2/CUzxCdW3161ZehQz7bWWw75zmYQQLjurdToXOihNugJ2QlefF//eHffoPsYnsF2V0P
9bXl+vRQk8lBmhj6QYYA+b53yI1fbABZ42sKl3e9uSuc4re35jdQxec7aJDGKyJYk3ODfXeuzcfY
Db8pXaYetzvMIHjTHRdK9za4qP1zhonlSX5L71dPqT2rJzQa+3nfZOF9O+gKMI9lHFpeazlT9v61
zuvKGeGAMDlIT+jj9MQUhqXL0hH0EWknE4711n2WBnY108DU9wMSbBfpwWNnDZcpt1iWVMfcGTA+
chdw5b/+XbtIr34IVtjLDeAKCyBl63tz/ODqC4DRKOx6kbdheFuGZelJUtzqCqI/y4hk6bNz9J1q
ALOSPjuBwhgp7WWzva2/ddF1V47PlTdcvMbcS09YT8FW4Kx8aRsSBDIWsmBvzih0X7c3fOvLUifF
YOmFat+fGkB659CJTnLMlM4uLbbzP3dBKctTk731HCmvu5+OS/FT3dptywqv93XowVaOBH9qXgO4
crsUeEyRAnLrbRDOy4dD9yCaBjoL1Uk/4UNBnp55gTzxwdYxBnWe8rl9cZgbsD6814lYzGqxa6FO
5IBShrq7sxas6jyWL/ngdifTnJlKNLp6UIOC2E2PwMyOBO9JmAVTvthFmvNQH4KofHKy6rcHL39V
+sH6Om1lqdy6ydZXpEkxpO2lx35QOqNs6mW4lj09gb5kxnCe5O7LRQrwjBOYFbpd70Or38tbAqud
Wtn9rXZwjT9yCxElWbdMuAYfIdX9aQuXIuSGdbGSXomDQw2JF3zDmOgfUQ/cHRmTo9xj2chjj5fp
CUK5rJGn9Hs+6TcvNrKTOo93iVkiUOZ1FxlkNEbtFs5uiXruISyC9QtgtD8h5WdXuaA8edljpG8X
NowdDT/nwXvGXs5dMct+Yr/5eJ6dcukR22Cgaqpz5bzt9+ntqB36CeL9dhfLzGEkTZbPTOZm1sG3
oAsJqQRewB/gkg1m4h7yo9KE3BqUEwNdlFGzjquOmUy2wOtW58l1rhPAHPK5Z+iRaBRH9j7DMWyd
Xa2rqEgLCnJuurYOwnCpH2sjMU5yffldvh2N11Z/mo28Pamm8SJPdXu0spd33Y/YmKLdWBQo/UMh
/2eBtg0cinz7pbxO7FieljjSsHwA43/UMjuHnd/mwwOC7OYFaFp1E9bOEHXVjb7wqwyzbH2+8iS2
MWZ7MHyg/06hZ5qTVx8sCNLIYmD5HasFL4HLCH5AIfBYcsvkyUi3DlRijxbwYL/AN+S/g7k02Eb0
7UmuHXoZ77ebsB2VPWny/74Uc7UR9tKDvE8yU5AfI8V1Lr6VZW+tnCNsP5jQIswgE12lsy8qHovS
RP7sOuWSXRw2edXWXfLa/8Dq1w+l/M7fZhnruWXu7oEF3JMQxB6DD73MX0mOELqW12QukIPZB5P5
Da0V4slhn1yKJgzVozRfd/3lCxoBBsE7fJ3HSU+VGd222eqmOSPloKEUqQETWyZh8u9smxUlKeXf
5rLrry/nESbOw1ig69az3wBPP9lkqeY9er0FSajvrvwQs77prq5e5WbLpE72tnu/1ZEIQvM6gACy
NZa/vhW3c2Vve4zbge16n86N8o8OoQ7GMMZMGTiRcANbJGV587jjCcv45fj64+dSK3aRMqi/TSPl
Ea49b/4rgGh/le4a6aoDaHp5BmHXIbkhPeV/78rZ61AFKKe5uGV6+EwFCWCKbEu4T5wQIXjI0e3A
tgaUA7LZ2klx8H8MWp1f11+/9OSV7LG9M+t8Zu3MUuvpeUf+5L/vneytrWT3c1lOWq/6W6vPf+Dz
WYpGYqO137UZqVkZV7bZg5z7v+q2JnJ0nWfL7raR57EVZU/O+9er/rackdbS8NOf+l91n6766S8F
y4CP0VzdhTD6llccD2dyFdW8rlXlhZcNoRTImdCIWLwvYbZts9XNGZ6g0O9oU7UGu2sjGW7l4lvT
347Irm8GIIRIwa89Wl6W7Y3/9FJtL9D2oknddpqc8a91n077X5dfX9c5X8j9RQzabzy4OLQxrV3m
wvLh2jbrSnYr/xar+F/NP9Wt64nlsutfkOt8arP+hSHx7jVl+KV2XriXoUHWoLK3faNlDNmKsrdN
yLbGn+o+FaWd3yMY0P/QaiQRksKGyMfLSe6d6a104XVXaqU8E8pmWZ1V2Un3irdteAdMBW18Kyvz
QiOXsoz8zIUCIkpWZrlr6MgPrHbey/BA9B9J1gZl4H/oauugYavEEGR0KcoZEibibwd5krLZhlsp
SldwZNG/tdm6wVb3qQttlxmDJiVk4cL0GtTZPHSOns57Wf8mAAwIFyXje9AO0Wl94+WmbJt1WN3K
crv+tSgHtldXigGBlH+Gbyl/uoLUzVkCdkJLeI22wX6dWK/H5flsZzZ4lbB4y64WgRFjiZD8tnLc
msm5spGJwVaUvU/tZBDd6n77x+XIp1MGr1KOs/EAKvC5hkqBa4C0IFJuaCA5lg9XiSNe+yZDl58l
WXaRO1MmfZ5dZtXZNZljXeQJb090ffd/C2b+NlXYmsqePPyo6InorY3WIFfuIHpixBEyKTpa2cPs
laRjUHPRpkd5Rdc4pfSAcdbj5g95kf+JatVqcMQ6m9RJQ3Iwz7NrgkQwLHFIa7KpG7KVu63sW4GC
/llo7cpFd9iZLQzIGJC3yIela8HZ1P074WxbJAAiFe0auavyXOoMKpNeFe9lDM9E+OT68oDnFtGd
do1nfrr9clN/e0Tr0nW967Jmkd31NY9ITs6eOR3lLsuf3TbyA7ai3NhPdeuqTo58JnNuLeXw9i/p
Yajvbaz1dtgYYhUX5P6XrojHs4EQ4FGHMUsR6hkCpMUVn0mOWjq5M8NBpmc56nnAPPUkwbupDt4i
LTtryzXUpM4eyqBud9Jq7rLxosyleVD7DJDeMBS7JuJVl42Xuebe9gB4amCK7tPEPalRaOVHJIMw
XGZlfyQqCWp4cq6NHjRPcLLINSMaC/E8c3AvitX71B/fF0T7awAp5RX+TX1ANW5ElYOi1GUIHmUJ
6Yl6RAUitqv0NfYclAXN7mGK0UJwgC2cdHL7Z8/y5+e0an7Ad7z0plZ+GXMTV63U/5aXTMlrfOBv
fqCCFM+a996brb88ovVkdv2AhIPWoo4zDLugqeuv9QymlyV5+aGrqb1HUQd4VYRsl1ostgAmoeQ5
tyr0m1QVKaOYJFNTguPGiLF6HJcjhJIwExhwFAgT7dwUdvk4T0n1KHuyyYrCQfcszxEWJghvFXFw
KCvkh/xp+NMkeXZu1UXKL1MrAzsSlDgOSwB45/qs3OIiRvVahfBp+BiJqigYHtqsABPktQPr4aZw
byA1SK95BNtbVL+mfoqeh2UD0SV69tXkG7KaylWqygyTbnQXUeUqED4zLLI1TvDcoIb9rJIJfU4V
TdtP4xiwguBAbHtAq1Kbe5ljKYqH7G4ahu5RSzrvaV42dQZsz6Zvwa6mxXYg1LN0r5UOrmgD2Rlz
wmxuHHV0Yfy/pySaH9cSaA6Ufx363HZ+FVneEyoz0b4K2x26p8bR0SzzME1NjsYbYPrC0Myb7QB1
BtaqHXRbT9odVvDIYOAAXnpheV9Btbtvls1WpH+ek4IY6oC0kQ03rdRv+Wymxl4zDe0mm2IK/lNZ
9JWynzxY7l6YEmxG1OC99wGMuvbY/5kM+R8GqXRw4dD9ebdM+MwgE0ErFBUqMf38N+nOr2Ge6H9O
TQJaAUGc92DMgF2jg/U0a+SSrSmx7io37296H7eXNI2LRx6BBuW/VV+bUaFzZan5oBr9e41q0IMb
JU+DXTVQX5X6Ne5JHDmIPR6lKAdIhX4gv54f63HXY9yxm5bmsZZiyheD5VrOI4NNlaNAu2XMOPx2
spV/c9LZvJNL1Y2pPTpeeIEchlNnhizaiQ9Oddh+QRskv8JwTtbr1sbcPjVde8xVZG32PhbLfZC9
YVQ4E7QvGtbKtnkH0aJ5hXvePxI6vkoJo932FdM6yFDZiFjT0kLqHKP8fFLivqsuely4BgLUhvZD
xGLZVWDQ3aOf1t/XA2HlMkXtRA44KFlckcFMQLNxK3RTac+IbWp7KcrtyVJ1+VQ5YMKW+2OPI0CX
apnoxWd7/LX+O2mS+2e7qOGcLfcPwWkQednk4U9PnxkHE+UU2ZVNFcww3Ley9LaxRULyt0o5LEc6
yB2H4QngDAi8AJ1rYvV/oR/KoKTXf9R1EF56ewjQeA+rb2V5kuPxENanVEe1qZoVh4C14uIWTjzw
2gRRcN8tmyFB98Q1/PNvB/o+xU7mS+Db8REKQ3xXjhkehstG9qTOZJVdQApAUS3Woga/wX9pKKes
rbezuxFzwP+fU1J3AF+haufPl2m7ApHbl/GxVIkG7j/9Omktf2QqSr25T9uFR0Ha0bRaGLAoUj5E
yyZHYOJBipPvo1gY+QPkdTUmuL4cLlWUy3dbI9nDQe+OD19HHpmTY5eoSlhWHp4Yk6LcnC8WUHyU
peTop1OlKH+4RXX04iAEvp4qf+23MzLdPHYlAI3PB5ZfNZUxZMeXubD/SLEnBbk0u+ldO1XpnTtG
AE40lDe7jDyjSrbimBSh9qaW4XDv6vX3PNTU/8PYeS3Hiqzd9omIwCTulqK8UdWS1w2hJWnhvefp
/wHqbvXesU/EuSFwRZUQJvPLOce8741cvleD6tLygL0wNo3TBeggb79Og/9lVo16NJCWPFkph2Iw
pzgn0AyewlJ6xo/s3y0bReGfvTwyrss2lMLrBEPdr2zec6ie4l4RD4oX5o9KvF924Z2T3st1jf3y
ElTJeOp8JTkP8wS4n9o7Iq6YNerJ4ZmNGm9eXPbBaMpAjmd9yXFPeqlF7RLnUvKU2hUcbUVrVsui
1tX9TiM11S2EDhHfMfS2+0XoFegifVDXIYbKp7ojFkHGr7ed/ZVPSMEK10g9sRuIzLwWxvCAhKZ9
1Yv3yaqtZ12ymkNahKCTDLV9rSeEFLKpZ1cgOrB0g+6PbxrNK5It1Z0iUsSN2ntQEJ/BsG169J7M
RUGznoiGxS/89ypskX9t/K91qm6iik2nU9Hb1Zq8tgLCnJk/pJJuHOqkHWFud/mDimP6F9HvzrJR
Qsb2gALjGSevfF5WGV7N+ILVF9tlcYAmsVfsMV4ti1VkievEKN2ytByx7eWzDOtNxRF99McJXUKu
B9qxghWDLbryoLAZ2Zmie9S6aPHAeoKWXZdebx6WLV3j2Wuh9DrXHWknk8eTB2BM+NTJZbfC4xMe
lkUzlA1kCmF3XBYNgojIgVS907I4SeO7xTv/siyNXXrleZ1dtQh9jzf4uyDspVuSNvI59LARBx5x
VX1WXhH6rMFOdLfCbh7jqJGPiBX6m6o23CoRVPkytk7LDst6uIibQqrSy7JqmQgoR6GBgaFqVQJX
c9JjU8O/LbtH2NGumbjVdb6xWqsksLBagzEvjsZo5sewxSw3w4KLoyQzqdvSAjMrj25kk6KlGmF9
FygmUeCj/gAhLHmV9dJew80sdssiHh0k9Wr+VIgBJKXWoSWYd1O60XNg+qGqyQbSleUGoXiZvKKi
TrfY8c2NytjHq6Frx8yS9HsRpOa5iHUEFvNuzSh/jagl97zalDPNOoU0IuaseTIpibeiglej3/17
3c8uy5wuNV9lpyrb//V5tUEA0xrRXTVM9WWQSuTSuQX6DlWX4E30lcneoxh646k2B/hAmZqf0kAz
IBuXCYq4fnruSuu27DpoyakKNfulqjPZtapIPyeFTQBLVUFLgQv7iB3pQwJ+tY7ylYVs6CQX3FTW
EL23CgIxXbPqO1u0/kEyzHgbJoF8D1WlcpbDm9OLXNj1R8u4ETIiEcFhHLUdNdsC6m6h32wD5ji3
uwnYUsmcOK1yyLgwqk4Fz9STUQRu56nRoQJO/teG732WzcXPWnwkiJ/B+Lvy5MuRu2wP0D2elqNF
psVKo8ROWJpi/724bFZtJR423Nrh956+ot50Eetb2ejxbv8cQjfF0UBefjADXVonSq4SS9WbOx29
756sm/qkaMLcGHE6XkdyXNyuketH7kYZ6Y9lvtF2vsHmkf7U9oPVxzRJh1zf3O6NJhcfeBKBRQqe
81x93LRpbGJS8ad1VZbVJVKbaie0sj+EVqOT7usVxBK0JnwsxKo8+HBmqgVYLK/zXiN/eIxDIX1J
KC2/vyjNFFBxuf45Jv17IEnmi2LUKbRjZboPDNjgNFH8OyzU1jadoeKy5CXHLon0LeWA5M7CCoTG
udapn/EgM7wpeOUB/Ib5UPpUfXKQUSfRwqYRHvuW+EohI6tt9+ATzVE3v7oWzTKc4vrBbugTtl2p
3KHbaJHnkLCE78p0Ka553k5VNTKoBnNGGshJepyUNj0uc6ZZMQQIAuHcxmBdyK/5pZi9/ZAl9osy
RtJZdLbNOQDfWwVJdVgWWw3yXGZG7V6NOsBUCu2yfVsgdctry370MaQ7ZR/I564svMewml5V3Vcv
y9I0K8BNVb9bdrUV8xgqunddloLO3zZJkfwSueo9ehNjible3xeaaT5628FLzdeIV+W2GeRmaza9
/5ar26qvjLcCRRaROWW16/0+fyHmbtXpofWLfuSJkIf8UnkS8Hwf80bbBYrzvW7eEOaMOJOsOztZ
hi2wo5GbCPCaFmpfS9yhDkwtMP328WeHWqs0tzRafdMTKXhp5wkXxujWZCO7y+KygQHb/FJPpG0R
WX1E7MQ3+22JuoHAUYfaXX7R5okBivdoSdo5M8vpF1WAl7YIx7cxnIUeDX4OOFAg9xL1JZr68W2o
Qn01zOvDef1/7m+BXPrZ37M8joM8bVX7FsC3v4//s/7/dfz/3H/5XrXscW7bYi0yPVr1dNhvRT9W
N9UU6taY14HLqG7LhozO7/e6ZRdAkfWtmNf912d5c4KzkuxtpPJOXCb67La0y1recGWkf62TiY+2
M7H52W3ZOES27VQVfgO/uJPSRscwiedrUKreX5vc624Hx8ZNByW/WyaD4P+Vd0+qo9TlWg1i+eSX
GPF4SC0LENrlUzNPlkVDkzDdfy+npdvRXYP1+PfWZf3P4vKJZR1su2MWImj7WfV9pJ/lhIfeNFh3
BafrvSP+AyKZ/RrjZ+KiKrK97eElVQfz12h09rsGgI5qod3f6ZZF4GgMbyVP5JDRV9zEGI/3dSFt
NNWeniEy9NuWoy7A0ydsWfvlO4IUOV9XNvqZJGz74rUKA13zsQmvuFM5a4/oRnRSBzRto9bNcFCr
AGb3Pwk73+E6epBjzqXztWxYJh2s7rWFyAonemfuRSIK4DqNd0vNWLoBiG5ddWcTIxZPE0wXDXYM
EHJTODRB8MVEQ7WVyrTb0vkDi6/9KUXzBmKkfw4jkuDjtunuwrpTdnLUpHtvSMQl8FUyMaRiekqC
5A+iw/QPHw6Igz9IQkDHIvr3Rp7MVhta/1LmdX3L54km0zwMcnCJ8w6aOluRaiQbelNclARfPMhk
ed3beXtZ9l92I+BpTWjkSAAacJp4zmRHMk+WbBfffGAda3IpkyvQIQIidILRtFYeNuSgVRfdb+Nt
ibXmHKeYKrRBTCfTQlmMO944mmkf7nNQxkdbhPqeskd+sMepP6TlMOwlOSyOqZYT7ON14SmuPRBP
vWmd4mIk67WiSBK2sbeJmkYmgUGuNpadDxhdgS4DgOqujE8U6yQy25sH7QluMNpBnjiogcquu59a
on4Idx4eQh08ciucrg0oSvm5/FgzBr0KBll7GiwLljfc02eyZzqnDMfh7JFDBYI6S9xyDEJIWPDj
eDdh+PCS6XdcW2uPPLIXRq9ruDbh7LWfwnu0pH9CQ55+S7H2m8Iv9nLdp1DuW+ombXg5e73YdvMR
rIj8DnRgBREPAx0qYwTSicTkd44uUW3Fu43WgC5g2h9how7XKjbVmcY/AV2rzrY+tqCQuQPoGRW7
tFYAyQDvGy4RtBYa5cMuE1L44Em2eTEV3LRLEHwgOix3utfvuqQfX4RB30lR/Acr505RxiwHGyAP
LyECwLVf9N1u+ZQaxftK65VDZiq9Sy0xP+AIiuiqzspg3SaQw2uc71ViBIi47LLM/WulMW9ZVv73
lp/dh3ThE/IFP8dZ1pWlhQ+NAbxVSmLgRS8aohwbqX1qCbA8DJ6cgq/glKTwtqlb9jg95kWIdvZ6
bHJyLudFVYyYloSe75dFL6kUB3di5BDygEnOMOkUzBM1C8h7KsRYHAc7LkmwYG6Z/OyzzC3rSBpn
71pFotRnqLH+Pz43AYwqMKj/x7GXxX99tUmOwJ6WkPOvdT8fWb5/CIvpkCYv9RgEDzxzPSePTH2v
engruky7l23T22p9IK2mjH+zaefR1Sjz3bK0fEho9n3TpvZZ16Ud6KLpYrc1lsIma567wSwdrTf9
98aXHjAU2Z9CUTaZxeMADvjKVzI1ZAegvG0a/aGYcQcdJPpdhlXEa6duXua4+1Wst8WZOvdRBuJ+
xihQnjOlDDbgTCcnFnJ5/tmwbKWB9dd+gkievDFXcvuERIbk5vkIy0eWHX8WO2MwHbOvGLP850v+
69DSEOMXUr2nBI0qwMz5S34OsCwmvbxj8Cs6uFYvmad28AkgIjqUxBepC7CQqOZVQHK8Jsb89FVy
FAYisL7X4fQlUimxdialgrMpE1wSyaD+vxfndSR19+dwnizrkGAqa3LRGAWZt/5sWPZb1pWVnG5E
TyrAstgYWrYOwcK4bTRS3i+r3yHGBTuXq1fFH7G/dcX4ZBZ02qux9u6zKetcpGLdTW0jaJjmkN5Z
GlCVCIjbedS7fpejqoXgGKLZJ7Zqryc2TJD5Kd6bcnjJErncpPR1rzKsXSoGVK8TvZIorOfpI78u
WFHztp5jAwKKPgnxRqboi1cnxkeheweZQqYPCQdfU1zFNKUf86IxwPdRZGBAo/0zjPbJy7L8Q6uj
d0lQpeZpiYAe1ZCud6RhCVALOkjPdEr7R6/qa5jmdCCWrYMZFMcgxQq4bM2I8Dx53VQ7y9YoCVIy
L2HKLVvHxkgulSTe4vlIjHhkd0lV3i/bImFRcwK0RJs8vCsaWbpEJAkx7+tTeLfMLRM59V8nVS73
P6uWOdJQAzcix+f7Uz9bZTM1txEDUc6yzqwDcJNWje8UOOjqZ7+f75H79FyL3Dh4k8q+U0QqFU6k
+yG2C4aIPAZPlEQ52larHGV8VHjWQ2WbTKBilg3LZLCgBq2keZ9KksZy8/MZxZM+iqmAbPfPYf61
i25GeMiWg/8crSOmY9WZY+F+H3fZ7CURX/GvPSdDklbEYQlXM2yMYPPhpb7CIoiD9V8fXDZ8f+Xy
A4NU9ja2EE/f67TlF/x8+WjHXIKe2cr7Omjc//k3/ez913GVz9SH2/D9G+azsMz968fOP+77Ny1b
vr+0LdK7CLArVvGt3ljyMZ93W3bwREWZZ5ldtiyTcTn9y6ywWtAN/W+bEaGz1PYbWhvEqQ31uY7D
clURYOGHWM38OnvX83qEoYemsZP3RuBNW9Nuv5Dljm4CWFEOPzo1JjpSGORR2PDB7L7dB0nzWaWe
vaHNdLRAmIalGrqKMc4oW/vDkIjIjlpHqniQA5oV4PAtmxpjTbqVVcVP9DN3mPAeRd3ZTsdtB9dj
fKi8EnFx+6j4AwfD5gcRO750cn0yI/yXJaonCjrrhOpWLtT3IO9PEqOeY04k4giCoZgH/HKJQYcY
v+8OHzHdVDs+hpJyq5pYusoRXd6CPKNr6R0FbRHi5eZV/dBhk0ri8/c6hRAXZ8r7dP/zKZ9KnptW
IJfITZWuywY8aO/NhOOqbDqsnNN9Xd7XieivPQ2hxqxgoWd0yfsJyQjwsogf4j9KBSErJOQQe1C2
JmSHZnAGrKbCRm+oJ5dOGUgAmydj4t2qHh9/mh9Nv9dR/TPJqRav8JgNGzWHNbasyyAwbCdS1iiY
/r2unWhIgDRVtyUpermle3fpPAFHYRdmeW0McE1JAxdnoA1zneZJmGjFzhrN0VkWeYJo1wgaBYah
+nvVz/raEM+h3miHZZUllSpcsmEiLrTO18u6ZaKpnsowEczGZZd/bYCYp4319xcvq3U1Z3x3zLP9
8sXLOi/oHcNuNLcZK0as5x+5bAxjOTvqBgDCeZVOWf1impLb+0F0y4t1jiH42ihKeGPM/M8Qlt6+
V7QzIPLkNBBWdV0m1gTrH6yVvvlZl4xdRogbZP5YliIJS6OnkXndHmI91q8U+/Xvz7ahsZ5yj/Sj
oKlXWWbRafMSMoYmvbC238skJJWbKk/ECp0v24NCV49z4zmqrbvJpnXQTSVjRWUrrrYdS3d6ePTn
BS2M/poMevXaUrU8jCKZu4X4fUj/Q5jxs98QQzlKJh69y4FMOTfIrgivBN61lyIf3e8raipCH61x
40BFru/yKvVvgiLZTY3y+8Lzh+Oy2zKhSaY6xAIVu2Vx2VeBsu7qJcrx5VPLOhwVCZaE+EwfbljZ
sm9fk0yzr3C5p4OmtW++V0EJmderZtqRJBU5XmTh/F92g4C5Z+Q+OC970PK7yqGiHcOJ6y8fw2Yn
+bZxxSxqXkkQK9dKYJFlMEzmddmgNMA95YLBmWVx2QAwRVzKhAYjyRsS5NigYShZ01ZdyPM37vTT
z74BtVPCzGpzm6hltLFGFBPgLINbgRvCJZ4lXmsmZLSV2ZTeRrM1yOHwW26gnsObaGq8oVpM/WCg
HmppCaFCc5bJMqHtMpGWRZqnOg20NgqfODyJsBBvJvV5gIf/mpsX4es9Zw1ZfmRr2Ojv5mgVj3Do
wzJHXHPK+PWhmV1C7SxhXOaWSb8IJecJnVqEk8tK0LXt1lYZ8R4igC/5+BB8C69mnbdMs7t6kdWJ
MktDL3Y2PvxMaCNjdViW08X10In0WczGo3Z20lTzTyCbCOeRsfiP9BKwGzRIigJwdw/LRC2bYSLg
qJr5G//Mqon9EcYqDIw6A/u4bO66CYfoMhuBnQH5H0cMcwDOZ9AOyt73GbNGIkhiOCORZTCEuJzF
783AXo5zVWYL+4S4Axxm2BfEWho1CYtd+zW24tODFpHk5XYg/svVlXufXMdD3nYvJqf1GBIHtmkU
8RaMwl4Ps6o25jC5feSJk66Xv/fnbC9zy3+AMaxgLXzOlURK2lFuVbeKfbFrCGo7GFpe7A06CXEZ
VY4kt9teGI8Jf7WuDzj0MXXI/Ie5BJSKNrkFkH6SdDeqMDHPprRsVlyb8z9rmUuBNqxLsCC8dzvl
UEO28EuDgS6tgMQXJ8PpXycGizLnzbBrEIqmspKk1KPeT8GtDPQPkQbSWtNPeV8Nhzow+u+JJsLh
4KnzmUvHt1RRywOW3/JgZyXQ8WU2s+xOWS+zS/TqMrdMYtMrUTvZ0DBm7Xw+x7EUWolBh0bH/7yw
CtvM9mEKCGD2iM5/5jJZ/uCfxTbVIMso5GZ6s4dpmjWKy+nIF8/pMttMFLyy1Bzdn//Mcp3+LC5z
ttITb4WBl4d3DieQiTbL/n4meiuCbSv0Yzxr75frYJmE82LPEMdmCuvTsqrwdMIdfIvWyBJr0C2J
BobU8f/t8vxXotQV6aNahgdsdo19z5qt2u9jIF+Y5DmnMx+iFMQYLJNlMQqhECuh9KeiSdkfCYZs
nKk2O1JRpGg4mlbuasR0NfkwOn5KtG5APrUrWyW9GFX2ttR+Pu1keFCKGaxLe4Tc2JzAOaz0I0Pn
azXt8I3G5zQvAwdGGQOlUxGcDLQwZ99rV4y3104/ppdU4RWR2aXu2lBWj3LZrHhkFAyhU1ksynYP
bmDu2k7yDfe9upt6EoQMi0xa87mpmmwjGIRBxd52ZLHU/iZsCKIkCVzqUsZHkAm6vHB5aER3QlWM
1aiM0tqTGmJhOnUD+x883fSoiWSfFQX1OyKJwlq8ln1JZuGYbMAvhWsdo1/etKfAr2SHlyPO5CDP
3RpDRtCeAL+iJ4kY0pVkhl79iKIKXqoVULZw05dzRnSjocKlRMHg9Goq1J58Y6t2CxAVtUWtsRv+
1CYnxupsolL4/NTZJ3+Mo1VIwJaXRTJcUyJKQ4VydScDvtXIPx8JzSy7P5GHI1tGSbUaJt3aerBu
pKLZNWrASYBDFwqDMy0CvOJ1L9DF9E+2NZcuCYKkPVZ/mry652eLosCOMY19Fm81acQILKH3b3tp
S4tiWjH++EbjOVhbI/79QjJi2ETIdKyJtqfAm2OBR0O+yR/uZ/a4i63bAAJpx4infEJMS3qGRQKD
nPGPLnDp4plvfYDBlm/JZG21AuYUrqdA+tN4ZMtUw3m+gtTIaM5JMH3pbFxlNS/Kkk62ZHqXXG0/
yhQ6ksotulL6jrCmsWe8MTBJzJEj4VIQPeVxTQKugU8MB7ebUE7QBKbwKZaTldHMSBFYy86gNs8e
7wsXyqtDLjP5oClDOBbfZZR2CBNi6laockaIXvq5LaVN6tfebYS4PpXW7yIhVc+X/fexkzaNRUew
Vzp3bgB2hhYc0cptdDv4lOCwOvlANrEyTC92ScGCAqQifZlEJMI10sK9plDJsyP5BnHBWmlj4npB
9zAq1oYgXOQjAVIsSciMttJDkuKPuFTazVQOrTsGSbGRrKdAyjJHj1JvXSUZ9Zku2+iGlJ+mgAP2
DZXBUFHu/CFqQFOO+1Z+p+cfrOzR7NZtdV/HRLVW5HVRz18bdvGqNB14FgBJlkbocdM9ocjVgB1F
wYoUz9ShNaisJvirjk1gqtOMQ+pEZrDThSQ7HcguIxJPgMRKgUgSzFdC+6iU3SwifcWCGCor7U7R
fJ1t47Nvd++eX1ZAnfLPaHqZ1Bj4WhJ8IM5N3Vp9JELxsUMvyagLtNT+aINMncc2mqG1XGptw9ia
lMwQARue+ofyDQgT4zXq9Us+MGif2Cehsluq9GdNpvXPMz1ad6QON0V98qaWANls3BLPa5AumwW7
8TfJ2dSrH+KsfVNaAuXlZryKiJZ/O8243pxCINHoDPQJntAZkMkWzTBgQ59rYlXlLUCw6L3jJDlV
QSiwpEn7YqCRFQilXDVbzr3sJiYFfyIFjlqxqVLdu5Ft2KwZ2olWQ2k+GkPqalnLg0ACQ5skL2Tc
J65iM+BdV03o1HX6jF4Uk2NDH3qIQ/KSUG8aFUHCc04syuhhXUvJEzD/G+g0y6mfOwMCXRnG+O77
vRWqn7kUf6ah+lGXGmGBFWR+mT4UFe5t1rfjxkoZLAgVtOxWgo4oGP0XhSrokAL768f8Xo7KSzkX
qrJxHoj90mqT6IWeHxwgla074cC9q9aDZMx25+KuCyInzA2qJbNQt/SHfa7wUkjRCBnA+2C98NQ0
/FWk7Ks0vDMRYjhFkl/SOP+Taua+LI33OqTjNYhrYCWpK+Rkh1CFepDXkNfSe/jqrf7QkGbmg6p2
SxTo61aLIPL0XewaEmn0qtSMjqRng+tp0ocF2SjwOoToobYWhEqpjWlsx6F6IOaNYehUbKkCbPWJ
SmaQPWaDvBGkem+swEA/jGYl1LnMpPzFlvPo0K38wJoZYr86LYA2njyNU5O48GfAhU8f+WA8q/l4
64yVmhrlxvCH8wSaMzYgz9XkTyqGcc7BWFt5DWcwVxlRE/U+9jxk2sa2DyXXCsm6fx3D4s32kwej
aE+DgaZR7p+CJtnVaHDigWsiauoNSDbQNN0pAByIoA0wWpXoblzQA5cqV6u4P6HK68murPOeIu4I
Mw4+NNAAsit8/W1shjeyqVPHTKTH2gJk04Tqa53GHz04Pa0cXvGXfSHbRRerbacu3LcifRixka8S
Of9VtMDLQzhMXYyimvNxLwgR2+YMA6D506gd1dOWAUhgavXeb9sbmUZkCFrUx/vG/KpFDZqCNywZ
20S9ZwLkLwBlRxI9kZdyBrYpOalNdotB8zjK1OtrYdvbwbD3r2kNoA/a0D4f9AbefoxYfkQeEZCj
SRr7kVCM/IJvGAmfCTZd5Y4sPCo7VIUb/UNOm1Ms9y8tP4qu33OICAPSZ/JkV9KRJ9894rLCaVuT
U+9fFJLpc13dNlG/G3JvU+/qPtvUnBYeEvT8GTscHMb2Qtr/PShgs7iEVKl2DXlqck2w2GCf4hzW
Z6vFjKdkmz7k7u0t7ytJiFCO0adlQ/VstM1JtZtrayUr8hxuReO/6Sn9RixkRDf0yauJpx4+ad6t
GJoh5UEQ/TlxbTAiADY+o9lQKT0tmmFtaTIC43Yr6GfsbXrLeXoherSiHRDK1Kq4Xdpno6GoPCXW
4MDhuUuioXZKEyKgLBAcaan/kBvJV9EMlZM2Se+WdktiJKbDKpD3nWz/MjUakWMAOTvzu6NW08ou
Wu+tbbjvplbdGMC8zbo7a1TvIKfELog7Q0oYDS09UKJop0DuPsMgROjkU0LTqB1WncZJNjmNRJ5M
PNCV1G1V08bwb1lOF/Wpm97XKYyoLpbkjarBbKir8BcB8I0H254XHC3Jm/0pD217UgCR0RvTd5bX
PEhiBLtpt2+igTQ+SiG6l/atqu2N34EUrUMyiu3YdhNKBBUDHAnCeDeTJW4eGmGliFalT0WgleWU
inW8S6fO2hMy+WyGwHt4g7dd8ak0tI3Hntszh68ThSch5STM9TAUIy6XMvyl8PhxcSehaiK/ZwrL
kx/mfwgZDRyhtAwraY9ebRFUkv1WINdZU4VLQiERzAst8jmzc+uXR4PGot9kl85m0JB8EVBXZwxE
T7S1nywGLVa6P2dFqMPHqNMDiK1uuFg2rxpjdGOrnRMGeZsbBEhFNRzV8jlWS+6OfmVUk3ynd+lA
YzyJHWHRBjMSdBt++Kejnt0c9XwmZOkDvLehf9Tzfq2o+kDDitCM0ITtYLRXqR+KfSjFV82nQU4m
babq2VajMlWWU0+DNui2mLS12khdCkKPRuD/hm8FOzVGsxcoJXcAF430h6Lfe5jHe8/QBpKBG0Yr
L2kBxgzEvXAS1La7Sfcrt4aIaffRKpr0c9XaaFPbL106ELV8CglmzShCA3xEexcXa6yM16gTYiNn
5SuQhUObTRCf8xnR/FYKgqsHW8GsnwePhTBpCaGBsigSOKXs0+7MQzCTSNAza4toSSca0uxXkYG5
xxhxhejvUQsCsutHMtsNdSO08UGVjVMZcQcGnOFYECrBqOSXbnqdmzQQh9N1oBjb0BjepuGAcuYx
QZHqkAtSrlOF80SU+AUnBrKRif66gVepGecSvP4sQeabtW0r6CEvan2UlI1B4JFj69K9yMWmA3A7
P6RyBw4qVqgRAfV2psuR/hHzYJO0I+jA1y7QfquGNG48tQOWjIUUoiHd0yQBb0eLULe5+nMJ7wAN
E2ITA/wrtPGbMICRFGt/NKPJHGOg3K9DTeK5SQlRBy+oyrfQklWocqYbk3LqSDZXiamr7xRcvshQ
Lo5dzKi1ysD9SFRRrCq/APalLlIZDJSa4spxrs8fWIfUiF1VZWDfirdCh0urDMPOVDqLdkBUrEDN
1dBTmpdIKcFRN0cp5GrLK+HUSfEYJRl2JOMAGNOdctrPfWOT6kuRwjGSYNuTOA61c7oYSNgL8Tkq
9keRTpGLkK3gMm1vZta/mnX/AUl0N43jylCVt3wIdWjJPYhezBfeUOnwSfpsxTiIXIj7LjZvbW1h
y4jSc2e1DKCUMgPZ9mukNyTap9qD1/xqhQyqG4YoCWIk7sim5w5Bdk50cRKKwa3rN+Q5MY5RyeZd
Qa+jy7PeDUL5SuDIo9qRimm32cYPxl+Bp3doAc0bAyoEuEQezObpxbJ/WYaESESdWXxpM6yaJqKB
TQMTfJ3vRmrujlBsiTl3uqplvCHYSkV2zpJHsHk2g53ejmtyVRWBth4ihZ5Yp7CrGmZrSTW0lXWo
fYCdFP3QLpANbrdoTjJz3Zfyi5QkDLW06tYbYO4NHmF4CRi00mxXftd8BCXSe13b076os4QGRm86
Oq1Kel/9nRzvaUnrUIcTUqpCe6XkncHXkIeQ2NLKQ5ublZqysqzoczSDl4BxynFs05XUwQaMbHXc
m+NzLsJk7anbRDAgneFDxYPqrw1yYHLRvsSZP1eo6fl7Ef8126hWvBAYK6kUKq3k1UnbCBPpaMSP
w8DbWyfVe1P0NDk6o2GYsGZ4OCAk2jZtGMqfhUdGRhwUl8YPNhpBIht7HI5FrP5OJAy7QQT5feYN
lc0HiqRHBsTzjYRGxSm549e2ZNI3tLmV+r6+ZOPGhgI8jpTb0XOVrhf70NlybIElToSEUa2oxvuX
eNRCwvAz95KTbEpAzaOCZCFPZ+gprHcBgA0H0ZLpVLn62Wtgp5JHxTAzEreUN1ORduY0UD+xUfNo
xWeegzqF1/0Jb+adFnW/KdXgMoEchuwbxyvSYKEQTHdVQITrdeBtyq2I4TB7RxKD9Lv7Q77lxbOJ
WA55RikEnaed+WQrw3GsgJHAmSNLXqvuukq8Z/yzQKLcwthWt9IcuRwU4ynRZajvYdZuwpB+mkzb
vyj6J+5RZCCI6ufHobGu/HHL5xgFb33At8GeWKHHWFEllwSs7RNGUs/pSw/10Kc9PJeW9kxt+8FM
W1qbCFP1CcUZ0dVYJ45JbNNN5RHlaTR4uTcR2VLrLSvkNa+yob6VClqqFM0EBdtfOSfPyXrtJiUx
JUOhvXSMWyp+37mk/8w8Fds/Bbp48CdjpyQ00IVPKB9PJ1oAkPbow1oq7Nay1RAaQxKmYHW1A/9W
fPHg9Rj56XFWDkF3SwQ9NaPCTxP1xKII+SWoCGoY1Zw8qP4BAGmyQcN1jczuxLACRj8puYjEb1w6
gad+JreO2r3y7mfWu9nWT7XMhRnrT2Rf3KtG5gqfnEIigKGAEyQ7HuqKuwVbFwrxXa3JL22j/5bM
jroySrdaI7sukinGRLz/zSnUcEx0+7K9xCUccB4AyOBmeLPy6s2dV0vyTxOkQpDap1g1Jgp39UdR
DpvSlJ4SIokdM9D6VZ/T8JZ11AweVwutmDbLbaziQnZ0kRxyr/mdCSwUQTsBpUT+VLX3ZiKOWmrU
K1X6P7rOa7lRZm3bR0QVOexKQsFKzpqZHcoee8ihSQ0c/X+BZ71e6/3q36EENChB0/3cqWNMVUC/
VzGoHhJF2ZhzPm/naT5ScKLok/J3lEd7jCvu6jjaqqn1Ebk1daoaFJAkVaIU450+VpfUJlC0Ftmh
6olM7dTKhxX+lmoNdFGdhG4r9pMU4Dlp4b8FBcbBls9HOHbR1YkLSMLyVCga/k62Fq0QPQbSeAxa
JBRB8GcqlGedKKHBLqNnJf2FZ2JhTfpaCVXYWFK/jHiPbYxW++107UH34qdSgqyjAPxog/nHjrJf
o9bf0gJdNWkLuF+VfOdYXsZUnssEel4QvjGEeCNYNVo5Zb+1qvFXV826PJUHuZJ7MAKnEu9xHbYd
Y/O5UjnsQPGijTFSmlVjnQB4nWpC9MuzSKRIm+KUZ8QpldZj7koTBF35OYXypAospL3irNOFm467
a8vSXecSk7ui9WMZ/4iz2lz/EVb12zKy96Cq4Frq5UOOW2Pr5HQudk3aktVij3ecCukH5MfDckKr
rVVHdEZPutJDTkf5i8piP0psCSOyQZNEpajXFT1XI5zzyTQ2KpgqHlwhWpBCrtV1Ow0JSYlxup1C
54iC8s02xa9smq49Pl/AavaZO+Rmp7i1Kd3GK0o4mG640+tk7cgOwrFCWlQyXRAv3eFaO+2EZfgW
9gY8fzTyKLO1q3N39ZPa78l0wEUfGvjgdpis86Uqw3scHIo3DvWUlcGIjqu4OBvZa2emGwJU7+uo
/RH1QODzJTiNRExBLFG3oc2Fgn7iMmXBjor4j8BpL1RurwFG+cwS0KFlQvNJITpmZv7URvrPfLBN
JnoRw1r0VK6Hy5PZ8mAs4qeFKhCqFGUoHld7ZmNPhGr/qNrkN7PfZ1Sg7QHbfDKVp2CD7uWHVZ3q
KvjJ8AA+RsQQJaBQf1IAcmqNsJVutFLfzfU9LCPKesloMGQQIfmQyql0KuXCXPM25NR2p87Zkpdd
bErLlszpB2+bT1jRTGaW7ov6XJQKAAEn8N1U+c28dzWihTDjwN0Pk4JuMseykpCscHDDuz6WTBpx
TgDbV9ZVYhFbPFq7scm1OyUDwRIoEUAiHCZqbqQiz9B24+iJA/K4eFWPZDANmpE/KmODabyTNrtl
9WsbNvQJ92WTBRsHCQdG/JXOs6olbNzJS7IM5vSn4YdrxphxE2BhO8O4Ft54KB0k6YicftnUkTUT
/qljdMqe77OdNAaqnRlQ6cPEnqnN65TVza5nhF5LnmF9TQEybp/IF37r2mxWdvH0mRR5MLXe2znB
H4fMzvWYaW/wyHjWNNDdEtUMyTnOfiodhqqlwdDeltpnULjcNIyw8yB4NxKzW1MicjfYBpiegYmz
WvCdbLolV9zFch6yRcoxcuDwBc7vyNN/9w307ZFOOOiCA07MGKRTsWo9/ealmH5b22pUzmJ+u3hG
YAwb+pTE+d5zX/HPw/awIFliKtb9mJwm1X7Mq2uVmP0qyeRTEYI+Z657qCuTkqZzTXXU5I77UQ8W
Jv6huB+t7CGZoQNPySkbDvXRVEO5bmqDO8IjBR5V2R35GMVGhGIAw283DK4lt7VxKHqTQB2L2dve
CCMTswmYHaqNI4HmVHiipoaDQ2NY+4lVXeuk/zHkc9DikPS7wMj/yHhqzi1OGyHlbdVipmyEHg/Y
0QAfMAzfi9Qf8eicvfCP3hhgsjV5aC4Tzip2C7rH5CmXr4ER4y7kMkeLQiNcIbFeDS1eDkM5rF0v
Ye7sWHIFprpLYlW7pR69Nd6xzG4psQw5+VBafDQ7qi92b16YYz/ban5rcjfzldqMIVqEP/AYQcLu
6jvUTOoaogfd4Ew6dIgdonJIkapbz2VPv9cRq+v8x/qMtk4KwZBWmu4IMuUo/WiAhW1V136bUPLn
klJl0AOuYKGCxB3EXbYDcziF3CW3yNx1atsaiqb+WcswBFQNLF/6soJWRcHKqj7SROD9Ush9NlJn
1jLLO+jmoc3bbjWGAFPNRPHJcdK3jiIfT5tSWRWQHpqsjA5h0s8DaP2nhcRlRbUyxO5kqO/VPAdY
0a33coaegl+CCstaSxXGru2poWYJTba+C5EGdgxGHgKbq7IoKXZ2KrqT/tKjr1vDUal8r7BwSR+B
Pew5saYTVPziqZPgZVwwOCOkuzrCpYLh3Wqo0+5BkJm+aYg3mg35j9Tlz6El1llH3WbAUUOTlDUZ
S1WHpBc4fvBEiIQZrEUXq+dWqtucMeVqdFBOxxOJ5aZ69SrT2JlqJ7Y4RB4mkTgrOy38SCewZQp5
OISh2Rwl9fbUheCepMOrXUAyVdsXUDP+/2KC+kNFNoib5C4rKaszb8WnNrGJXum3eDHgIiGK+NQ6
4KeipmhfGYOCKBY/yMzL/ak1eBjL5gcWPX5hzePPEmnc1B+slJ40i8vXwp6MvaOXsJnNcrwzmxkT
qqHTEL8Bh89Ja8a1GXniaDd8M+KyUKSJALuhEMiNxjTLtl7zrM7XjlYEayxXCricqF6rZE1kW4EB
1HxLXrOBt0hHbmEjq621aZpznoI4WWZya21+20Br7X0SpxCYuO2R+bzWNt9YWLwleiIqMaFNtwYk
Y7v9zfIsiMVpfsLqcziG5YNKCYUrqlgF/Ct+lDbYfTc10z3eW6vGLUEjPagzoywHrMe33apcJ2G/
N5m4Ey+cE7HamcUOsNjAI2br9ecyIrwFreybapvtY64Hfp+MN0Oiuuyd/qUJ0HpCA6p3BUE0dNHt
dYgnGil/TFKCKOuE75VhdxvH7e5CMFQKh56OMUo4Uja3qw/8m/mJxuS+VzuF8GkXBUzvErtRIEwQ
FXxanQqdTthIR8JmwZVsBditcSOh+q/O5tjS3QyFfsCopJwYVlhcc2alfQyh9abqf/ph+sB6hnAL
jMItcT81toozTkAdOnjDfIujTd3eqhkKCiBD3GsaRCbUPRTZXyQYs02KTxL1fhMpP73adP1Oqwlc
i9PyDPLn+Nnkko5ngukAe61VjZEO8xzEvYxYmdfuMPYx13hipBse24fECMY7O1DBNpj6mAWUHCcs
h62CFzw85KdWydRt7d7jccHAUB1f+0HbT41KVXioX9oeRMSW7VoPi2Y9SE9joJhNfPrwHDXtz8wG
IjP+6H187zLbZxLMU7HvB6hGTAe6AQA68hTG7Psa3fg1JI9EKQmzJtxpIxvloy77n0ZIrlcWnNMO
bqXZfUiXgn6VUIKHXfncUhQg783D97ewKX4YL33A9DDBvcFHoPOmzOq1yBmPg0N0QZ4kD4pZ4Z5v
jVxyU1WuSqgoG61nzufMnvhNVXyqhnxve5URiy33Gn3PbjbdlmX2DneD9ErcT8F7mRnrTv3IN0q4
qqKE8ouV7SIscCEbblIl2ecqgc51YNyLxkvuyoZr2xCbkB95NVYe9EBAcE14lh+1Ul4q1zdgz27c
wSRto3sbx/LKEzZhFGyszAr5XF0W8ECq7ZjMgt2WeQehbRDkp+ojQWTFVCF50lUvWEeC0mtUWjGv
KJxkYdldCxtlrvKbWrv8pYR70FcVayfz0jfAbNNQ/Hac2ZvFZGpUNxDrev4VTZ12oTc113heWFTf
cpi0d8smOxNEGVF5qFKbb9vMETTBsM+hP8LJ1elLCVZ3FQ8X/7ofN5WgHw4q7Tnp4oTrQL012Ets
NF131qGxd23b2piTdwvjyETlRk27bHLp1wETmVyig0hW9VCKgxia596ppp2eGLHf19llgDIGdgw6
Z9SZ2HHzEGzsdik+wgNYLUgcQzj6WFT62FRQHfaNuukufeU+ZgU/aDFlq7zS6kvrtRUZ3luXh75b
4cnSAm/gOnatg5EiP2XGNhreZafhIu4Ayyed9mrYMAur5lclcHJB0cVQKPe92rnmIGKbajKbNYNW
P0A62AOx4pkzB23Iz6QeN4Hdt8QX3qV1N2wx/oa5GFy8KTyHNnMVpmXbVK+itVRS6jGavNPIH2CQ
M3zS5WIe5bj3mlE/iC6lDGOHr9kI/mnyXApxkK6V8c9AfnASGNoltox+0xZ5uFUykhGE5v5xLDia
efs6tH2wMrFBXjujunaakf7ZmD7Mwd3XBjHZyR/H5gKd8uy3GNDWqk7L2E8hxKgYw6M0qpc6hUzR
cnHpzTM6jqNXw/AJg8gP4hoXj05fOZ75e1acMBDHnaTxdGMd6M5Jh3mdgb/4fWgfPCg/dwgVX7Q5
ZjysFND2kh/AMT+aDLElOqKS4ut2CFxMbZKMvGRwat0howgvkDu7HK+9AXpgmcHP6B4GCr3KOpCT
3+lQ9/v6PHZptoOWcRj74EpcCNIXahGpNkDVcThnOI63vLA+62k4m2Z3ZZSKbXF0TANacHUqEIKa
bWp2XN3z6Awc5WonkclwtsmpnBh7YbUHbSAHPR+elHHSzh1cIB0e8LaM93nNELf1jE89NbpVYTc3
pWwn6lwpDwN+Nx1lpoD0VLvRsQVLo+b2pptte9IIi00id9wqbettmqlce2bE1RI/ZDgzrEP6+rLe
Yat0gDPJozxVdfT91a/MJk4sGAwSp5XP0OreUjN9b+to4urXd1Lwv5gx4YXkrW/tqfkVGhQhk2SW
0ycgaAYZT3rphmsTizIqDCC2Fj9zX/dbiE/0sHdJm7zw/z8673VVe5uQegFlWor+jaeuFMm0ygo/
h2Z4bHTns8ramzs2T6AQwVpPFHzyHYKzPBylRMB0wNRm9g44qkJqsG1CySbywF11+SSY8qugzk5g
HDFKe9cC6a5FAU9sRrOKFnk+M7VsQ+zOoR9szB/uRmPcOdxBRVjucjruwFZ+GF38B3OzgsqzGHal
Cq0N+XtUfxZOcyNnimp0UV6FudUCnpz06bgre/vc7HE/Lt711IWbPvidG0OpU82KXAZ0p9UcP6OM
EOwC7cPRPwE0XT+avPMAJW1TaFgjQL2OhQqn14vuBmvSVkkcnatSIbXSyE82arW0EPmuHS3VhzZn
MbqQ666wd5ocQtzGKkEEi3jUOTEOa9z+qXlXMykNUXSS7hghvPZESw+/G6vkMyrFbDrVHoxC4XuT
ymnaVHEY3jIJmzPQRvmqTZF3pLKxHhqyx10r1vzBKZ6jqr43OoIgsKnmY8QbmcN1damWo/e2znbK
VEgAl6/jUSW4ykhPeOo9QP/G9G+oQKwGQIyBcCeYUzvRKpUvq2s7qdqxyPutLJRwI1IGZVWzLwuN
cSs14biI+feGwnej6RzndEBBJApfrdq70CW4PVSJXYBxpHlK43uZgly5/5ENtV/3DUOANrxXNAb9
sig/QgA9kRBG6YVKvFFG/c1uxdVU233uZaPfaox3sza1qQcZiIUyHFkCed+GxntlHkODXpOcQAc4
7I8Hx6E0LWTuvfdJRsobxS9TuK8gKLuBGDg0LUeDSWkUMowYQv2KYOUaSfUayw62h3aowizfapQH
7Ny+H3RvpvIwHK0EQYojXNeq1m/NED/DsGQ4ig+V1fYINQr7UkzGU2AkjyZ9ytZ1ul1aTzuv0u4C
nuSIRdddCUBGNKWfJFQjSexM4nqli8HYQKNkzQ0Z7FTwYpqcqjla7riMdmOvbZ22ZVRCsdEjs2BV
KdnJHOqPIOk/0gasIplWmnjMRNdx0yD5C8ofemR/xIP12fUlfv36xlCzaof5PXjZiLGCYNZuR++U
ZAHsq6KmeKZcjXJ6jiznNXGGvaobBxExVFVa/YT9DnIPE45OxwPRatxudfqjmYov1IoHBtYQvWdu
LcETVpXvdYFtYPpuGiY5bOmBou6D7VCJy9ryNgXeph4ncxe12otHDqsQ3s+omxnxcXRSJEQKiHak
QOTDycrJPS11Cty5+6Li4tYF5RXDox7mVf8kemoxbYgYtnTsM8IxAu2C6jFHyLDypvFUdN4mnixS
lGgCYnIy8EkBZnW3lls/Glb+VjdklSmqg9c+hDS1f/ZMysuGh6zAcp9kqzFgszZ0uSDQeCRAwzVf
UgI6kZtgL2YZ9VuhdhsFlqogNXSI9autOWSG4huYUHPvqmA/P/LABW5TkVorMyrQpiP1CYT1IIzm
YtWDuwZrZNpNaN1KEcZ91tmNX8DpkS7Mx6E96h1ocAicUiu/cXIg6pHa6krWOEjCS9Ud/loJXp5l
GvNS50AJnr4x1iqea9Ou07rXXKUEhivSrEjfKQi7G89mUMJAUaJWmWFA/KRibCfUcKQ4wOg3aH4J
V9t2tXnqHAc/lIpkyJQ+G0MLp6Sg2bVnWZntWSvj7kwBYgLWk8oe+ohcNUo1HPLGrB4TU0kfmVbP
r5cNZYP+EZ8iHpt2gBdkEIXaurbUZvd3Nw2VofeJNRTXZRN0AHAIy/z5fZJEhgn9uDv41tRUj9Rh
xCN0sadKxbxj2WQQ73oRnrr/ajC3yggw3fJpo833iSiko9KXunJY2kG2Hh4GQXz9fNZlgbZkHyGo
BLbmky3bGrtp1zDsLGxc/rMti921hqnPdWmBd9cI2yWhoG2l8moO/d8Fc7sH1yzk3b+2m4wNsNKR
AFr/aa8JGxcL8wROql++N2dEq11CGEbLSZftWTkSPRVZ98xFtpUugvuETM9nEUCcKivZ3i2rtlem
cwbc5MdD0j17dZgddUEtsQhlx5OjdR/IQFhnyG/adeEMZ6nS+S6HjrXXrEPIeodlNcm8ZIewwdx8
nTgM5ImsQopm89vWGa5zqfbVdHkr16tuoC7meXknGRPZOAVuSEGC5rIT+Z7ptLJeVmOUp2fp6S+5
UPgcqno1hNY8LefROJJSRi1Oy4msAlKfKLxgu+xtE2s9wulFVZOVD8vCykS9TWtuLayyomjd2SVe
FzJv1stuGM3lA28Y72symOnF5zZ5PEWwrgC1vs+TNuPAfKDYUaTQt21rxFdK7NG2lEN2DwQ/Mweq
6gGLOmdThnH/mGKpuWlwVXgaa2GvA9Q3z4y96nUo7ey1pfrGfWfJWzThZ+dklvOjGKxilSld+cus
q09CZZFL1sXN7ZP891AVyAYT46OYILJnbvmnHRhR5GAqIBzlulcrOo5JvQ8GRjSr+kS1CkpujguN
aSfQD4gmZrjT03oqdxFYyCdAxNFoJ/GR1c6DA8P/PZbJT7eI6jeVOQGjt8b7qYPdrtIkG7dxFRKN
4mnigTB5fDUzhy5oDlxetoVphaRyUhj89EI8LDu0UHPoJILKX1aXHXVMcSgJM4XhDqf6aleFg29D
Mdssq+18gtLRXb8fXBz1/nkPsp5L6NPgaJYUZbSeakfdKoaGC/HcZjm/Bya4G4TVf33UZUfRBN2u
aMC0libL+QdFheffR+D9pYDPhiJ9P/UpcZFAoFfSgvJ9J6yESNAqOnObKX6rDMkTJgbxutas9lee
KRfdqmQIRvwwuUH0R+TWGwRv7yZt3SUCuUU2K52MqoonjkpRGkdHl+6WyWvP/Z/r4OJG/0MG/Q+r
xMolsnzUA/xBUzo9FE5l/xxsvVyHoZwePS0ut56dY7eTN/0d7H53R2pzcCXWtNkYIlVfYRQmGCZF
90JNH4tJ1y9GlWO0YNgSaAIssEsjceHCASgKy/SSMnXaGXgtnNPUzHadwCUlKwC48lSO59Qy2p1R
wCooTMD/ztTys9aN+g5nm/Csebq940ZxTmmKEKCkw+UuuysgnewqpP17w0qiB0YjDOk0x/4dZnf4
StgfLfPwVdOG4+PSNLYmharMf5oOffOvpgYy50eVjO9d31r0vl36BHsqOZF9tpMB3qa4LVPOWLZR
8Nz1opKRL4kL3VS1CuoXyIdcb0hWToLJ1+NJPiwL4mWdtYGdxHZZ1eZ2Wo8SNzQqa1fRtRHcnVDL
xtUnPOixGL6OixKKyq4e1HeA4B8TaX4YVVHph+t/31YetjfolJgNuvuSFBU4lhIxMLqEBwNX4Q2k
ncFftsnSDR4Y3cPRx3ETTIh2yzZHGhs5Ys+0rMkoyC9YlO2XteVE6NO8fUJ6HnRmzrEsLNMKCG7m
HvreBp+zBsq19UP3Tzvwj42Otd112VR5boGlW70vayLUhyxrN6ouYVdQQGm3SmLy3xEHGfmoEdFj
KlNKLUtvrg6PBYgA80Zqk+n6a70RNQZ81HG/Wi6rGOdTapoX36dYdpRW2F5tIHU8p11sYGRz1YJR
3S+F+0LJ+BBcmP+fjaFlq3tFo8S/HLg0XBbLDnSowMHzwdNUQR9PPfsQzhNQEdXGpaf+cw1zAa0F
18BfVA0bQB6rvNcrjCqsCT1O2QE4Gk7xWeil9xCHCG88QT192Z473hN2H+qTNw93hUAWo0Qd7Yvy
WFa4QlkjadPBWAh/2d5FzIhkV91AcRzMiQbiVROgy9wiclaLpHJsHK6m1fKyHUkuLYYeK3NLOS6b
6iRl77L+9XLZ+r2/9xCuZbny51/bl9V/bbN0VzvkIvWlSw2V3KvxGOnj34WqNg9xx3edTPjieeRY
P7QE8YFapdUvQLsPy6zsN8UpXltNaw+mbZg7V0si38sNXD/wgH81Sw34DIVHobv0p6GGL1OdxTcS
Lwk1psOElaH4jTEeXVy2gjExNrDC6f+K4TIKkX+OFaaeXaP/CK1GhUFauszYpXInb3td67EVVYHu
V6o0wn2QF0ytW6Rdrp6/VZ72k3xy5RHD7PJY6NgMxs4EIWHotiKvsluvAqKNSqZtFSRcv+xgzQly
v7v1dVjdaaLOtioCsUPZhfmrO44HipHFmyaNEtVTEBzzqE8eAzP8s7zdpLv8g2Ior06Z95cgBGUY
5gPmzwGDEkwrgRtY2KG5w07yPcGS9LwsjGLozsLsoNdaLhYHCrN0AUHybOixOayWNmg555fQtNHA
mce/q/+cYmmeV9Utz7Ny/33qzIAWbCp963cCacAwTAd8W7zLslakCNCcHtv7ZTWpYbFATz1It7k4
AILtoaECAjtMjdelUOrb2IOrJoUpfjoTuHU8ZM1bmeU3aB7yNxHN547x6GfT20iyipAE+3JalS4y
gZXCRH4uR3sh+pZ8gCHjhuYst8/RibfolGdzudIROMzpWrWKiZbeLavfO9JMyclBhmfZU+6+xq9K
T4y4gSH1ybUj4W2bCoqvHOzmEBnd3bK2LJYm1txuWRWzusiUIfWy1nmIB1U5FC66rhyVOrP0HhMF
HfHVJp53L21qJVDXWUZNtLYs2vBY/c2UXrn7OkTXsnWth9b1qzH/00UjWcKqLecBwRAn+ec9vo6X
QV5zZfEeDZSC41C1crtu4WE/hmlePAbzlCNWa7g6/2xzm67dpJTAoO5gCYdyRb+vVdc9CT2pT2hZ
bsyJrWcVWRV+Y/Z91ThYyibwyR0uxNOy08LVfgMPpNqrFTzBtjeqXeHAd81aI3yJg9Lxqx5zBD0Z
0FEh7yQ8p0fqNuT285TBsvHKUPncgq8Fn0XPkNSoW+s551w+BNn0NFhGtKmSDAERTIEnqpn+wLnu
DcuwnqY6oHDq6MwwEdkxN8fU3TDbZLXsdQyQzrF1ghPwPAajcZxdqsauLw6MNSD0On4XTn5XF4n1
WhuVg6YixA5kyuNbpVBAmBs4/3skWGpDUd2N3uGLfB1p02Otq7HR78GWqLg7InuWGQolDDzjhyQI
8I3S2hKIJHN2crT1Y8IzAjpM3oFoJ+WJ/q3djbnqXEx+H99JU+OhzIi/i1XFeR5myyL8eFdCmO6u
6YJpXOVzBkPnjNoZqDOjcInr1rypgMF/rubFV7u2NkuyLZS/Ryx72nEkIVmaARGEiNvBuH0Yid2j
bXTRU2XjWRFj9OYvq8uCBqZjd4+M7GcVEMZD3w2WbTTQTMqBVEDkIfA6k2TaPjzaRVafZSRzP82z
9lWPk9/LX60Zf2JLRh8J1yrF9JGgi/kYF6uiozkfkznUFOrEbF4nY4YPZPBpFl/HFF6mrXQ3/3uM
sOGlpFlxRFLlHbV29I5AnuBbUgeQEEkRblOeDTVp2Owqll3/fskg2NgoXbzNBpF3hBSY6PhI1V01
fHtcnslRH0NMGFaW6rIs5g3fizaLCQCG9fo8IaT1u4HE9SYejFNZ6KkfW4lyQyR/lVyFH1bc35uN
NG7oFgpg8eb/NA3y7roMXc1ouK+8+G/Tf53VnFQy1kuRUkZ80+vCeFGDunoO+/9aifs3rbf1rz2a
9197/n1M5VVy19QBJJRJ9CSLN+rAMxbFP4CoavrLy1TDECCeF5WX4DDpXlV8u451Os/XlpcFHrQK
mar/u3VZxxm+vpsMStbeqNwVVnhEMmLuMqDiO1B55W7ZjvCd4umyUcsHF1/kuTWgn1eslladrXXW
fmnQLFuXl8tCuBZYmdMlqwrnjL/tlz2jFv7qvDo6jvTz9yG3xj4bKMxpuSjug0Ir7pdXjEJfW8DU
u+/tQxBqe9cAuF8O/d+2sE3/tm3x7l3hcdBhO+yG52VhYfTJdZSbviNyvEvaDu338vK7TTMCd/y7
zbLbVi3MWnqCZWJohuGzgvn7sShalfr0/FJXYHwtr5ZFE/Lsgp4Urb639bo7ivP3empP6TbJ8TFb
DkbiiFPTv85DuRKQpmlsuisXjOy/zsHAyVkX46DCr6nQamHX13vxPUYGxX2oRsW9yEYHjXhgbLxR
z/97x77tMfD73loZhrMBaTU2y4HLAmvl4r7Z13PLZUMj4YfZDDl26DRykmZuE3DjmTAEsVpWkTKV
u8bAaWlZ1U0kowpazdOyGtvxhgek/lx5un6f5ubzslnGeLe2JhlyyViMt0YD6mUK4RyWvYqlXknS
nB4IyjafmmL6OrWXmd1RJl2FnxIHgXiMPr5CzEfnj6VluAmWlmJcJLlKNz0gmeT/flpz/rQMw6It
SNJw+/60yylTPm3eYNAsUOnvFif0nMfFti1DeNGzWfqXO/rsp/69KpoIJZoHhWbZu+yYhoyefVnP
1OJnpmXFflkbc3Gkq0Tik2m+lzDWRRYYx/d4uw2bhnq2PzTOCJUpytcBRgWXkqEQ0UmBBfxQY5+1
tP460DEiuNPCnXM94ntLaeJ7+GYhUwv5kJJ/ccJA/tgpg3tTdd5+9AZUR553L/r0pZk3Fx46mzoF
Tm+71L0NrZGsKcTHp2VvaydkYozpa6jBnm5NInYGqbi3GtHYtqiTYbscpeuScmSXJBdPybzXKTkt
b+kqvXrC6RUEcH6rIEkAcutC2S2rYzr+nMidxcOqqZ6bMPCXt/RasDFtIvm66zP91UQ1lsbuuc0M
EA9VRVxMkNWZpGznLIUF9pJodgAv1Hwax8zEbuif3YMCh+H7kGmaRjpRLPYtHq2Gheok6p/CqOuf
CFqidJhBDg1CVrG8IUBGjm/fLbQueJGJkZ2X9qSeNDujR2i5rNbzCWcUdz7Xcoysc2uNp4i38wxr
13ZjfR0K9PYMAKDa1wp3q4pJZmfY4Uf00EV9+UGGUw5PMJyzBkzUtlPrIvSXyYtlN++eoRQfaaBD
f7HFD0O3hN/iTHiiGmmfq0kTZCB5zq9EEZulqXDB+XSpuo9TRjbcqMY8SaxaPk6V16+W97MRKWa9
Ld6CCqqiIgYGY0pqHRtElX4Z2+4N4sB5adom+s/eVdEg6rbGh6Kis3yHMpBi7TCP+s93SJlDfX2H
MmdMtXyHGtXQS1yId+i7/TYQqbnN1HTaQw7INzrGHi/Lal+nxUaPVP3FbJu/eycvNP5rVU11sQc0
yreoncFJDCV5VclJ36ijWl8gw8uD0NJmj20yPqJKnG0cfPN+jGN/gwJt/nGbY5Mp02cr6CYwIU8Q
lHP05AX1paGeWXYYLkijeJO5iHb4ZeXY32WyOlGZIzJqfvWv1Q6TZ2KGzXbNPIDWQsgRdQQx0EGb
25dMM/xgUOITsJG7zqi7+st24epwgRA6FyfDKv2ylURGhB1HGF5M8Is3uF8nkAfDMUnV0uZ4PcdR
T6YJF3ReE0kIi6esx6+dfR1pfl33OBLMO5Ymy16v18sjAAIu+gkAFU5g26wOrbNJffNsz4tlNcqk
fZwIl1zWlu1LCy0HPwL0cXCmLhKk7/OxsiTjKLLybUTqzXoxYEfp+lJh9P8UhxAmGw2exWKE7kzN
i+256RNwevS1vcqcdafpzS/cNlCb9x+4jfMMg/7yEFZmsA+xDtq5UVY8pRKQo1XU/sOQ6hoD6O5N
xbVpg42jdsE6lQS0Lou3g1Ca11rVXsI6lVjqEJQ1Ft7NSshQSTQnPXWVkGSAGCOu/WN4zxwDMXYR
PiArlydDb+0Ha16YOrxFq3wYk9ieHcW6MxTMI/o/uJa1mdYHfWJY8d2+a5p4q7ZM2ZZt/4+w81qO
W8m27a909PNFXHhz4p7zwPLekEWjF4QokfDe4+vvQFItStp9dj8IgTQoUsUqIHOtNccUl7U+VfhD
0CQr0RQDclC+ga03tp/TLCqprCpLTog3zUtcuNXJbqXZ5wTIMizNwuHb58tUmlWs6hFRn7hIDDRN
0M+j2HeRXPBCok+p0x6z6yDZiGabueYyDXKqIWS8cRzPeLLZ0u06hyIA0ayGwV9AqpHXomlF2a0m
3XVGTOXeo1BfVnVjPOWDh4DNuSp9qB9IXYDg9+R3yrDkVVjmbGlEnzgEQVrt0VwhW2auPGba0h3L
fFO36Qu1wEjPHVedK7IdXrshNc66+toQW0A4g13FBowZktdpMCuz6CrrgTyXyQ4tRN/HgJu/aIOq
7EQLlKJxdtJXMV30BIYib1i0/vo6YZzJVEXU0qK02hYhaV29eGioPl6DzQXl2sX4gvjFnpUOmemQ
1L8y3YACeK/3ny3X/WiJe1UP5eJzrP2t9fM6cZP7OVNcR86pu1c7ctXTDfDnzI+fN41NwJ1/c53T
e1Q/et3G64bogLIxOhiRe22SoV2DY4kOn/3i7KOv6EmYdVQ2MP2zOy2509+JdjW232KPwnz8GQ5u
YmQHcSYOVTHAVFHjBgOxfw24ihz0v7R1K1hnspdsww4fyo+X+XyFtpKGhRJO7L7p9cVBvBaLgvbu
n//4v//z/771/+W9ZecsHrws/QdqxXMGT6v673+ayj//kX90b77/9z8tqhsd09FtVZNlRKSGYjL+
7es1SD1mK/8nlWvfDfvc+SaHqmF+6d0evcK09WrnZVHLN4O67tuAAI1zsVkjLub0J9WMUIpTevHi
Tktmf1pGJ9OCGpnZg0PobxuJtXaqti0PGMprxRRxsJPCnqUl9b7FnRR0DgsVTALipRdG+rEcDe3j
kIzKUefWuiU3zHsNLUk/UpWfryTFa+4+54kBcm4YaGYByOQ8IChqpOsitbuDkSb9QZxpP8+mGZBT
UpZx1J36bE0Orqps6qDJLnlAKa2rD7+0nFTeGL4zLP/+nTecP995S9dMU7cdQ7MtVbPt39/5wBio
4/MC63uJjevBVJPs2DVyfMTdYjpHvV2R35h6ioUx4ExG2UYPOmQ6/OgOSwdsYFG5B4nk5jzRZQPg
TV9dnMAqQSjQ17umQTmp3Pqo+v7VzpvyWxGXDe4z/mNBuf4pIBv+KKuPcVQ3Nw3R1DWillv02k0d
HhQXiaFoxgpJlV6TgOdP1xhoDxZeXJWI9xvjkVqLeDZaabwTo2kW/fL6ff7L60uavOmaEqGlq+B6
6ro1sI6qPRB9/vs32tH+8kabiszn3NJtBcmXrv/+Rjd2arNg9dI3IiIdvBjeP/EOe4nDm2qAskDY
By1PvMefw10GFrVK0+3HPL9qUArDEd36+ljuCeugh434wCXm0GCaOXW29lQ/LE5dV59OLfXHrNww
39qCdVfh5c4GZpW2aO16/FrXd0NFPHzEIGYpJ2qzaRLdfjBc5SzGE3Y5RMzVHCWnax5L8MazqrXH
r24VPfTEmB+4B/zxgjHlB1fZ0Sg0nPUx3NLR6M+tZfn7pssPogUkcDj/6G/P+DxD4Gvz1L1rNciP
lLloc1f/nMKltZ5+XKpKejkfWZ+ss5AqDx90CAj7oL/KbvEw9IqCwVtLLMmup/+LJz1b1mJoDPlF
hv6/pljI/GiaQ3BM0bDeazYmQUFmJBimcvW/e9Xp8lKDhfD3Hw3VlH/7bOiWZpkmXzNTNVRZ1W3t
j9sfOWXYauSKH/E8TcZHXbH1ZeWHlIV48bxpG3cnmZq789vi4iOQWYmW6K+TxoJ+OY2Kdki6mrLp
XFt3nc5iAgrZXUodDFIUyuOIOI/VRmuN/loUZn5GPjMDezNcRRcJ3nbZSvBnRVMM6Kpzb5aNuhdd
ltW1+wpvL9ESh95VcjT2obwk3+ssQtX1lqwfrVVGkBVJQK49ZfYETZOJLBjcPZ96pNGSnQy3oMWL
tQgttq4tsvKVjuMJNbGWTS6IfWLux+wTxTYyqLOVrpc7rwGWYSResgqnJDLx8h8HKjMpqY2RAHwO
IN0mjTldYU1XiMlpbr4qmmuyhsoJSrVeU+zkyY6h/nlWihHRxn3ItuEnWJRy4JwrJkq9fIStdhbW
MNGQ+gdx9nkQfbByRjbDe9GduZSVf06tMb7aIQhHJEDhBlwJW3qESPpFJzR/Eq2mPuGWYt/Q1yQX
2fJPmA1IGGP5/U5mZUXZVSM9KkMTrJCjLKpOMdtrwRr+OlI/fKn4g+D7Y9xjc2zcFz6un8hdip3o
S3JnldXJsHIx1t5JrtSg+RjanROrdn732RZnn3PsabZoepF59J1ooYIsxk9cIpLlU/e89d389vn8
FWe631CkmeFJ8vEU9pzql3lGRtwcweC4AuOjnxSehdB1anWhTU1xkGsyN6meXzKSFtuhNALrrm7x
uCipm/9jWljANJMBzrRXeXT1XVSV/kkcYEdFR3s4i8aIRM6d27r/mDXquEnHLtHvxIgV2P5cIcmM
KTSXOnyYdjbPHNQS4ZXQDhkzSgZEK8eqbe9FwU20xCGJnWKJtKyY1BXhVRz0nHK+Jkf+HbX+IS2H
75XbajdAb7Zoiad8KI2/tPx/tSpw2zc8rn8Za10MK1kIJXMvN8ctohd5K87qrh8/zkRfNHawB7qY
3XITF1vLsEEOZoorL0yrQTP2cY6yLVolcF+Qz7fqxi7IocJwACgGC2pVSIN7bLpkxO3C8a7o74O5
nvr1LTVYELpdGb70bfAW2lL4zUgVPs49yisEOtBYgwE0H5JPK/ISKm1iSKGFZL+afvUOgcp+Tp0M
LGWuJLeM+//cRXKz+PsbKuVCv99QbU0Dm6NON1VupgxPN9xf1pOR6fppV1TWDfqyfCdWjF3ekOZF
vbAVi8leAnBBmCneinWmGE2C6seorECyEqOf14pRUE4b5Pr55d9d/3mBr9Ye0YVSHXZpASMyrRF/
JpbuHUKFGnRxZjbYLoFjbbFWL3qFJHvoUJCnBtVMCprulpOWm0Hm7m56CL6sGeaSpJ50PcifRjsY
t3iMymgGabqgsRe2R+W9aJqexbK/qIvDWCvZk2FkM2pcqRcySPt5tW+uNbvCrLpVzRta5qs2lMm3
ocaIz66D6h5qpLGuPMRqXh1aN9QV10Ay67Vn+PoayfNWrrL0xZAAOLJ+Vw66Br8W0bSxcDKzfSQM
+2hVqvn959RkcogUU5EZKh9TbaAjWZdLc6NWrYNOxnmcAxVEP581O+r1pzs/+N+DqobJQas7+1VN
xqvJl/IV0e2b5ffmC8VSzZ2TuOOTy/pklptmewMwgL7OUZv7OEQxWTRlf5ElZJoQNPVTmhLM6qzS
P5LrkVd9o9d7s9OttSr1ztaxyUZqUob3SNfJmCXimDOY8GmdIAtWTZ9bR3T2EvGGYTxDKfMWWYbr
VBpmMRWVdv1QEZqeUczQPXLj0hBQ9MpzYAHMqvJOonRlfOZ/Un5jAXAgSW+9GR0uL03mbz2Waeui
47/Tkrw7DdlQXNK8eEVRp+DwostI15ViS4Z9Cpd3BKvoT/raglGbdMueMoAX3zPWSFH9h6454QIX
sSUfwjXhnfGClQpitKqNvukF8lTA5W9DQRFiYzY5yeXYW6qE33fI6sm9eEaywP7FwzfYfOycsXmT
onDZNCiEzSxU1wO+bxBqouaaZK621Bq53VnhEHFD9HLqjv0c/hyy3hgx3qtRjEslJ3ABFgxmGQXU
xNAl6+MgmkjPqFEtDR/DQQYUSyEoLU7lJORUTPo4dabLqX5Md1Hwy8uIyXZQQ0yVs3ijSjg79x1r
XHeidjTQlRGM2MkDLioIsCU9fdP8l270x28pD2ZWtal8UYsxXVNAZa91yVPPEhCUicJUvFZeSWiU
a1Lbfm9UObvliR4tGz56O0PLu4OkpNYcmWc/z9xS5rEYJtQ39Peiyk1o9bRplSL6y2a8/+z67K9G
5V60Pgrk4qD6eI3/tU+8iPgJfRs/JxrJbTOwjbkla95D0xbVsU5QjUqh/yC6TKPeVpEynLBa8B9s
p0zmBqDDlRgMDTvZ6iHEA9FEKVrcZ+ZKt+SwmlWUdKNlOGrxSP1XLdXgNTBPAO3zTIUP4EwFBEhr
98Mz+5OQfJdTnQosCe7VxvtlWjO01N45T1pkDeucgDyuKWxX1MJmD2MMPw6imUQDfz82xvPBNLWz
q2Tg6IKtbLho00QXytwvmuzUP/rwaUbOB5EI2TUXsMrId3//PFHV33fJuq0bNsEJQg8GX06FcNTv
z5OCbfuYhSkg3trXCkKg2pBvu9FemY2hXoppuz6C3nTs+kdrGvtsTWNiZj091vvfZv71OjGT7Kx2
+/kTfl4XRFK56sp0vINql8PmanDuM529XLXGobfNAeNDesRhiPNhJRFCu/tjoDJjdgFDGYyPtp3I
c0qkKfY03ANy2PDKFxyAUumuRUsc9AomAzeKcqYYPiG/trYbVCP2QFUyFGTTsjE2apyTNQTuNtDC
S5CGzkl0iTMJg8N5443Ap34OKAaVNsgiqcB0qgU1bCp+FixYybNh7x1JGK1YqXHvU5u0Y/0QQVBU
X8uxix8CxX4bEbneSgX+1oD+a6u4kXFEPu/P1dirNnnWOcCmvY2l1cYVmkt+H+XpKkrM7MlMu3Bv
NFjhiCblyip3LXg7ZZ/mT8OoBjOsVM0sb45SnJLsIGU3B6dg8jXvjAxMKOZdlX6MKwn1AZErpGNK
l62GcfxqqOjQh4iSLs8I7FuTq1fhsZq05mTaG5b3WLOba5JiPFz/OiOGogvwVaF8psuV5YgDzo4Y
QXII4cQs4DomjzzLvotiDlV9aeqmOlP4aulr14LurOq5gagkNs5dnCnbsAwsAAeV8SwjgPV7I/mm
SNTyiBn89vK2GagrskwLVmKONMhPIpbgeT48d8RfyBpYxk7Ng+B50GaBZHc7VyxTXL/x9lgl7nvZ
K0AxU8NeS9XEY4bgGQ2d+u4p+rGTrei1BL4Grt9xn2w0ujMWpdHD0AbK3OU/c44Dp16mjtQeDD8Z
1n0tq9sBG+qd2xvZOrOpJqQQNl6GpRdc+Is181YbKAz2ErNasgYfD1oxjPNMzbSNJ0vDM9DnmZX3
zq1x3fLQk82DTk6/7gLS1fyeadONqy8Q3P6cJkcFwr/pDkYCgler4e2JaVEE1jly3nm0R086b6Gi
jeWLF3fxIjZtQhEhBsuxErkzL27UVzhesSeb3wIZvvyIxcjJ9Bx1W9VlwC+rFk94Oh4TMzK/JXH8
lkpd+WAVRf6flr7G73Gm6VblKJquKuDfwbwo+h+3qrqPFAu473CTjcSh3ujR1hpuvCkKOKOdDEfj
qHhJgjC/M6W6ObXQ1C69qjyJ/miM0FzBT8xLUHt5H23ERkQ0g8r4tSlGzazeFUF+cUY73rtK0C39
skeyQ0xz1hPteNGSkSrVHLWXY29ywyreKzP/ikzRfpJshVR/pyQbVOnvdV3JO0mu0nneAOfyrfRa
6Y56X079PjFdpPva8KUFFIqQrJNJvogdPdUGmJ4CS5mJ/b7Y/oOZ7w8B6t+NiQ1tTT2AjAbT0MKV
FbesLA1qyQ8YWZWrNkegtLY6PKJrt8X+KiWoizFntxdt18u6vdcbzbJ2YWf9MSCmmLnJJWJijaJ2
kdg9iRjzDFesupSpXl4aoAzErcyzFLbVxUe3us9AjM5zWZUPtlUjspWnzZAsT9aQQf+9xnI6oGjx
3bKLa+ja0nNCFcEsCkvlPFpT/Rvgqe3n5ZQH/ricd+7jctPw9PcSRcuoDd4J6lK3tgLMW8FWUGsB
GPy5LANUiVQsriQc3J99y3xpXCy1ggI7UwcnLNE9OKm9jiMcScVF6cDuT1dLdw++vX4KsrWuucmz
QyH1bjD9EroJzV4a7qUxP4lcYlq6Rys0igcPts6uUxDDi34v9U6uUhUPGvD21EGci8Zxqdc1S3BW
8vtq6H49fPYhgu8WelZqd2LK54BoNjY2LjneEPO0q0gdqkl8cRAbLVhuyDwoJ3Y4VqmYIoOfwZ41
2SZYrew0vqBrLWyag1+iwJC9FkVYCHh2SML+CjfGneV2Wt2gFLl3hAebZ9mHppLARfqqutW19vMM
cU61HCCVo8sjF2p4EFS1wSWC5UG0Bdy9gy5Vf2u84F5rxzR8B/HIcnVKVvVVtEUpE13kqZXZAQAC
M7qIsYSWGNOmpNPPMW1Kuv/1OicqMb7vUhUfV2o5YQ4iY8qIkupTpeeUgdlmuY+nqigDhSpNuW2c
1+4dn8jmHoOoDct4793ixHez4IVYCJpwPDSPsRNrW1mjECAJVeveLsnHTgKuN1jZfPtJICiw0UY1
la62Qq0O/J1g23uuffQK1puFGg8vWeHtAieuD5UcaSuLSN4dgU/vnZr7ZLJGxsDjJYtq5clqonxe
2M140qx8WI+amm80lwLHSIrBAoQkkGO/UnZaqQQH9G7xQsZf4glPUkQ1/E7j0CCe0f2vQ2Qp7AwH
H/OCnjtNQRWuV7baxfIjGLNAj1+t7gtLZkgmmGVhxwmbBWpGn3c7C1OjLvV7NDYMEOr7caYrQ39X
GxRQy4Nhntuufilzp39uqUNfWqlOrNErh+da0edQbJyHIe5g+thZMJNrPXhuMmwUND4ea9F0xpLa
bK+7AuWtUYdE99izB3yntHid1FR1iFkE74h8Sv631Oiao06OahnlQKnyacVmjnF0HcFyUZEXqCSE
6RMH+HFzWLXdSbSQfSCZA+drZwib4qg3tqlnOSs9r7gzyOi7KOdqHii+Mu9Q7HZfai+/hHw6PETL
C2RDmX8HPHU3aK33Wo8KvoNeoN/k8fixMMCXgxv1owvz8ymvlXHdJCkkiqnpOOC4JLiBu49R/ltd
6pnHv1+nm3959pmaRoAYx2ZLcWTV+iOOroAqMQezkB6ofQP06mJINhRje5K7JNpWXTk5cfnZg4uf
HLexxPqe483n1XyJP+cOBtmPAbFVYTCdcje04n58l2ea+Tk9kbEkFi8dS9BlPuZOL21AZsR9sVZn
UP6tGFU5QNU4jnc1Ed83MtfbvsmiL3XV6jNq2tMzJQrqOmPfsYY3S+mePYVBgTZ+SYZw57EoFxcB
/o2IgpoyHlb+R4o5N5LgAXnhnUhN+zi7PkS4nopktBj72QKL/efYdF3tVNZ/yGRof90oISPRDJ5c
psY/Xf4jy0X4xtXNvLceNFWCad0MUf4UG2B7/DFadQUIbiqSxhyGK6dlI1W7ejp8jKR41s5EZxdX
IILGwZ55idHjdTIeVFKYuzxJzZ04K3+e/btm1xkACccan5mab9NGbyabnKy179Fcs+i022anSIW1
h0oAzMlU9FuQQGOddkFvSQ64MTO+i4sSKeAiCzIxzIgfF+F+ztfSt7WbFecs9eOTCivme9N1C1ut
+JYUWN9S35C+BcAMLRR0z/CkKZbXZONKXZ6xyKLAPNSIrNdjHsmbSI78gzEY2VIfkc84vv7oY6m2
iKFL7QnRYZQ2BWGkZOwe0gTrBRkb7zfQR2Gt8wHJiOqSmQEJAql3gfvQj4sIhAcfF7FtLX5eNCiZ
+2aVQG1LSi8/LgKnU+6nbdPHT3JVqXuQXZMUiR3Eq1YHnIaw3Q8ex9r7qhi2su+0KNyOeeiw2CXK
WLmsZau+99YiBllQw3BnFIPzEYNM8EyZ9pu3HP+NTo5kSCcKKPH2vYrb4QvlOP2yJJ6yto3QmroL
LczOnh49g5BzjySHy01VqU9p3btH0SUOoukk8ZLAe7j/o1+vVHXWJF25SIdr1KBiEilRMiDlXpx9
HkRf5LX5Okr33KHsln2bfJ/C6cYAwjX2ylQgbpkt3i52amJGRWmCGB0a2diXzr1X9tVGTSLtKRqd
JUk6817GqPhS+t19rPYkwVDmrhUqW6k/VrWF1PTBMsvLdN0Rf5+Lb61iD+naGfCUFU0xmpgIr5Rh
ZeT1uzFtzfA8J0MrhSZdNKVQORQINq9u9l0bLGlf4Wh0EAtcX1kGllwcPta8qo2dBdF5tZ0TnGY5
A3170QEvJ1Pi38SSjF2mB5bM9/d56Cf3xhj+2g9Het+nRnI/zTewDn/R1X08aPYhqeX0FjVY9Ynf
KEjyDUt/e95prbw2R4M/QOIjUatrCkIjP7tJNYTxae6QNvkmIT486yK1uR96P1/lthYuRaLQjRKN
UmUddxDesqc0POeyMkzJ+4ePdftY5Np81PC5YG1sbRO3kfASq9lehnXxbNTR2ZtinW2Yb03wQi9d
hMoUoUlwKrC72wA2qVaB5+jXOI3BSuXS+L3GkSCq3lNXNl7S7EowGETfzxMEa3/0/DpElUmKnOqX
OWlRWy/ARh9FyoFq6ilHRM2iSCqkFSkjNYCxLEbbclMX2fBqQ88e2Ku7/Dln1MXVxxg8676hCHkR
wyl/aZKSGmRoyEmG0sJRKLeOWSRt+AtTJkglyy2p2wcxAwshNqxBfKtz4FyUIARgwJvi2kzBNzHD
ArSWG+1wyLmnzbGTqk7ldOhks8PtLVHmtuIj7ozMkE7L1KA/WuEt6YOjpsbFWTx8AP2z3yefLD63
09hnC/3SL62f10Htbf/Dw8eRrb8+/y3T0Mj8KCTqFMdSfw/TaYZEKa7cDw+jg4umgoFykPTezHH0
dk5hvLlLhgpK0XTmNS4bIF2Ng3lYudJdR3H8skldY4uJSjFXiE3sCkhcZM/lh8iKIEByq1ohbAmX
pos796deNhy96oSBCyjPnPIUeax2JnfWR4pBHlM7giwytWQPzGMaPkQIJs+Kmbpb7tuQD1PLeBmo
JLYSI7nkTiUdo7HtJ70p4GtHAk0V9Re/bqvXxG++GxDBXkoia9iGtMNTCFoJC4r4HA1ed8xguqIr
srNj6VjuOlS6alOyO4XuLFHtULT3vSqP+zjA02vEyWIoUnUW4vexNB2yCjnPuu8OFEuN924dKSHW
Lm79OgDRuyZ6gnpW96gFUpzyq8K3PVVz60kfdJjMupmuzCJvLr6ZH2JqsV7iBCzOlFeS686fDV3m
n62wuHSSH276PjB3bmoYHwcen17+FYQH60yPR2iWBe17p/K8JUMTFM6zT8XyotbkcocCtj6REuNR
2gTDAgElvr+Rq59K7k6U8BT2EicSkg+24wOUaCLrarugKJRm/Kp4CI+yyXvQtYBus7hYZrL9BNiy
fbXtILsrurJahGMTrtCnKTPuAN2TYyL3KHW//eYZw6r0is6/a7SHNtWdd6OVLuyk1zXZ+flgOdjQ
ROqsrhWQLIlvr5AcOrsMCNfatCV83TOMJxFQjTH+DTKSCLgyoOfaQDOXmduwA0/rk5rbxNHSIXht
ou5sk2x9I+VEzMZyZmDdMLiBRLalCn3rtIZ/ZEICjzprfewQxpZqN2yXJ2tmcSgKAFBSpF3bqSuS
pBIIIcozoWDrhPCty597Oz/jL5s/tFn5oJROfKKASb5lkvKYeYp1VMO8OgxGee5CPd3nQBzZwr2F
cpPu5cC7gvMdNp6VYFheBpm+l4g9O4sRb7CXziRqjClauRRNaTBPds720FTb7tiY+HF7mPa96FI4
uXc0/k51moNSN/aG8hBl76aOvPcdzgpf+x7lvrei9PFHvxiMCGISrpmmiLbjV18kC05j6w43MiPp
qYjDG6uT6jgguJyxfFK2oF/bR9nmTm3KcbIiSPKd5253SexWO/S9tTZi3YclYJYE9HT/IgbxfOku
bW9Z23yMXskxMqNTjGHjBBEoS9EOVLzaUDDGkN/AleZElh9ZxjQLzXJ4rE1NUzNBejhKs0m9MV8G
Tj7MurqSMlJxWrr7OKV2nG0SKy58C6deHG+vsa1KMx/1fec727QazsUQGic7qVfsPnH90r5j88YK
L6xfO91oz2ONoScSlXJZBi9jyfcwZKczNGH13un3yMm7WxX5zr5wR9Cb8CbnfYQrTRNySw+kxl3L
XZDc5Xydz1gF5ed0OrN05Zxw09+JLjHYwolcdei7Z6JJcVNylJTylbK9XTbpXMtIbjcdclGIkjSt
wBuJvEVfQyk1H4Jm6K4JsLt4auUZtoqB10I2kHsJbDaHzEp/nMWRhiOhb3797Pqc9jnX0fKC1AY/
/eeVFjYEQxC/AzWxt31RhRu7cZ0d8ctkHeiKd+iCoFr5pRYdSSVCxc214jTapYVSXka31Hlnhyfz
OkuyZJfaY731+fqvmyCz91o24OoxYPjRFzWsLuo+rmAFwfHonfyQxxfwbVQd2GMC6iQM161elpvQ
c+oT5eZQ6py4fFHd9CDjkf0GEHvTKGn1JSwxaDEtLQEKx8aQQip53eZNNMMvPF4oRFE3Cjb3686Q
pkcGcg4buuNXimEXqlyab3ae3CusIWYVQcVzh09zBxz/XdfKo8+98MVr+Q07P8rOWBk063KojzZf
pVWk2t0Kn8ThLFs2sQXTV59ko3pVzSR8T82DDLkE1olvnk1yzy+WD4mtaJXqOkLeWBYgwvY2sHJ8
PFBQeFJ1hrPU4F5KJqAA/Q0rMX6ToV4AQmNNYgJUWrYwAnfjqBkH5IzK3Hc65VkHZkIMxCZR6Sjc
speVjOAl8I0REIJcbAlTWte06t4UanBegT8k7Igr85JUTbjTAhBTdtIOx8SZti+G8RoquffgIFld
47nbrEyPJZISDJdmSL1vDmVyAEyT4TokSFHiGAhJmbbNE+EJEiTMCKaFs11kyQXqBRq0vlrLlhdv
rBFQhTKiPeZvGa0GuTZPjo40JegKDxErBaqDGsAyyztEpoHjPhi6Xp0t9J9RHiJZgepVTFyOvo4P
wVioKzLI9UIUd0ERzeZmFxQbUfrVhFNxBpWYRzFaNWizLEN/kOU2peARo+UchLVRtvFM09tu0zQ4
jI62kr44sfVG1qU/F06onzPN/x5M91wDZ5i8lTD9VYnDoqI0N23QDqu+jdKrp3YO8cqm+mY6UG6B
TLzhU/RWyIF1K2R9hHkTvdgDDiHZ5EKfTIdBQZ2phnxQAT6qEhwTEC5jaeULf/KmFxMdxwRBEerO
3WdfLoGNLA1uLNOriGmx0Ztn++O1P14sNpWVR1VD241P0Drw4s3ylGJjAoCEvlg/t1q8d0LnixVp
ziHQ2F/71f2o4eipjup+rJydnpTu1nJslN15pM1GbPkoPan7tRNXKtD8eDjl0yFYp0OSLtkcB+uc
ncKc2m/1yYREqJV9/05+bkSMzUKF3XYpxbgl1U626Ih9c7uMvRHvBW7UumRceu4ja3mQwnlcmMrN
DD1r7UY4aPCR5/uqxM/UzMTz0a5YcMn4+owu1SOJZljLEDe3eYeBNnruAS/fomnaO1Jy9wZ6+bXo
+zwolf2vKZWtElcDSAP1tQKGXVVPdoU1cGrpwWNbYt3cJoZ2jhyfLSq1EJTzr0JtHPe91qbU98Te
ulOLDhsfGHGlxhaQCNV9Qp7prgCdsBF9GD6Yd+0ICIfivzMcYOuNXNQcnH3tevbV01glB6r8VZak
gSLlbNzqEgtBAGDc3YcpNFFIHQvB6BnZY/zSyb5KAQFFgvA5bALg/la21HbXjJo5i3q7XJiYCRh+
QELSSzBiyHt8zfGoZb8mS4B4R/CIvuNeB6u7eqZ3cAzTgzMVSgRYomYFdyy7EE/LLqylIQYqtTQf
TVZNXu2VN9C14QG7PRZ5cV3eojyzj06kP/D5AawwzGBIp2e78aKT1RDsGdJzG9rJx6FgFzcvWhLA
wzRLDIRUwR/r/JtomL4vLzKriyaIwXiOPBefAKXuV42vjeePPtkwV2psU3sxTRED7Bb0kyHtRU/e
AWSSDXxgaqmhTMKxin3TxD/OYi2PFllL3hUFQzWhz5jzccqdiM9VLLfLmCfhoTQwnYDlCitKcdyD
OPAxcDZNbZ2AC44HozR5ACThBbgpzgYZt0UBzVDGHnY078zGmKgZoq+2s60aIfjLQlvF+rHCwyY2
ycL3ODbKcJ2zAumb7mpneRiMmQYs8OLzW68Ga4jXElvLQvXGsw0qlBDCiQrWeWvIOo9pKjedXIXJ
Guq47rXRwW+/D1pGorVB0OLYBG7zILK2lVuxFpvO0A5WWDNOp5+H2jqS5R2WbRPUC8KmpChyy77r
pPjFjfzoiyER5AfqVz9yv1dmdeh699SiBAsIle7JlPlQBNFXNlck4BuYo2pj8GiZmuIA6I6qWsMh
OnAnhtTeMrf4zkldrJ616hrolRfOZDOWCSdZp9AJQZTLOPzh1IhdTToqMMnykXiAHhkxqEtJu4hD
4SssC3yzWcLl/9FX1g1Kk14tNn1c6h/zOgWydE8oCnqNs8yhs0HwUPQtIM7xznGH7EHxzeraVZh/
9En2oGNz7USydJkW6m5TKU8aFat7AgTuR9PIE6DaQxcuEzUPQTS0vbTIMx8QvRzH5GKzb7DWs12Y
IvDnuxawY9b7y/+n7cyWGzeWrf1EiMA83HKUSA0tqbvV7htEe8I8z3j68yEpCzJt7+Md//lvEKjM
rAJFkQQqc+VaFr1kiKOl89HyfPec1MrXMKYBbECWwuzq5jOMpvXnAjRSCZXgQxko9WfPQNG1R4qO
X1iGLnXgo9aTmvFb/wGe3eG+L4Gf5rH9qzbP8WuQxfVtpEK3W3lBgj4R5R5zaKIb8SbmCPdxaJag
V/D6irUj46JA+mSqz9w/gLFgHp0+v0tDOgVsNppnR5kBDPaWcWMZDX20vmp/sahz3mQAmNAeL+wv
GamEG5D46o68Pl6Yd49lwe1dSRyLFEtYo2OhpXuZq3t9cCy1sttf5naAzrjbk+dbgnnCa5AjABkv
XnTvo4NJF+tlCEyLGxbEAAcJzoeU+uaIUI4EqwHyGDVcw8fL3HFEk4eC9lGCjb7VITl1/Ys3tRu0
FdCVRUuP16xGyMFWPSUh+ROSGSJvKqzJEVLwG8vx+sc+mJwD1InlnZucQZ9En1Gu7jV1+KxoTv85
q8evIT3K94WZjzdVb4LcN8bhEX2eW4g4vLNjKJF9sbXaD7gEy4eLqadx6MGk2OxDaIM2GDtmgObh
CXKG4VHWyGtafdk/R0c3H7cZApI84kUOfC1xeg6CUXvOtPGXnOTUj7IM9Q0oD+sx8634JhrdU9vO
2afOSr50ahK82l5Oq5eJJmFMr91rncC4S659OogX8ADMkVXqncRbmPVL1hT9pyByja/dj6bKghs9
pNGwHCAxh+EBvVSlgtc7psgJGdI8nbwSVh0kc5w/TuF+nE4mRBf69kPAh1Mz02BQn0gfBNazPw3B
V5s/j4IsMN7RC74afNqe/LQ4yUixBvMxhmRPRvGcFw9odv0io5o/+s5wIrSGRki75rrqzu5IjU5W
jduZRk2QKbsYFcvHyVffDqZy6yhD8LiaeeAvT6kffJGg1Q47g7YPJyrFV44iiFUowukWWIMlhHwE
ex3bRUTvj8v5PRtGq9a0L0niHKKhnX5yZ9vfzS2g5knL1XtVJ90FdnrnxuyRw6kOobMOiwc5VCmq
fXIGLZbL1zvnHu7UbzZkEv/wFhnURT0NJRK8OiQ4XbxDpwQfvCnNUpSwh4asBLnXy6pNAyN1A1FW
3EGfT4JlmnPIbqO3Ax35+SldDnK2Ota41XEV9y9C1uVnAPEJFLVceJ0nwzVmvdK/CLlaap37j6/y
H6+2voI15Gr5BoLUt5f/j1dal1lDrpZZQ/679+Mfl/nPV5Jp8n5o/VQdujB6FtP6MtbhP17iH0NW
x9Vb/t8vtf4ZV0v93Su9Cvm7q13Z/g9f6T8u9Z9fqRuAGTJ8o9iW06L/Ei1fQzn8h/EHF6UoZqHL
9TbrMkZOsLischlfJnyY9rdXEKMs9XHWP7+i9aprjErdeUZA9s+v5//m+mxm2HoPZszT+XrFy9rX
78NH6//r33254l/ek5YeCKsaUNx6/2vXV3VlW4fXL/Qfp4jjw0tflxBPulz0yiaOf2H7FyH//VJg
6jvYXCDNM+OpeejG0NnXIOKR8GCIhlXzMJp5A3KHIRgtuDEr198pblOgvQyXIy1THk+Ui1sCxykA
Ewd4BRqStj7pRTuaO3EHaI4honsP5pcOOjH1s5eeK4+nwFIvdQRb4YcyKSqh1FRtKTMAvSQ5fbZI
uJ6HEdazDQz11MORuXk7tcY5QWVuscpBd94mrqbL7CXCRydB2dZN+gMVNuUWDnFrm2dZcqQmRT5K
zYpnUJk3ZpW3D4Zr588K2Zc7y2s/iU+iKr650CPX405bIiRMhztkE5JsOUkIVI88IuU8mrKqBKRl
AYbLjAELLhcRx7+8OgynnxxL90mi/s2VvSm463X/5yA3yMAtLfszSCxwYEu7vowRsQtpY/be3KvD
fA+xTYWQYiQEhvHLNJkrB4nz3lexEGY8FCbNu0g2A0CsY6oAcioHsoROTOsMrvVwCUpcF632djp+
mAPy9I/wD1a69RGKGw0Vhb8mzNlrmvYD4uRwJC5naZNu+h4u0ys7D0TRjudTPkNXE8Y2vOuT4LCu
IRFyKNnebjpklY6rTc7C1OlvaIP87coui5SNe67L2T6JU0xOOhwydVpogQYLzCR1Qms5GDX8aXbt
XeziFLucrQfgdfZZhnMf5fQSLau4FFP8On6bK9MahFV3kVGjVJRl4wEIAOSW8ax7GxuJ9U/MI0kC
MaLCpxYINWk7ezzEXtF+GgK1/VRrpXNyevezmFZ7O8+fIRVy2WsQKocMOPLBNgPES5eZYrtcQ1Za
jXId1wmmy3XEoZbzNziBGrg5adOVs3AKn976da9ad22w9uXm4rucS8+udO+G7QTaod15FarW1HBP
amsYKVxwVdaclAoV+WrjK2r9p/MWkSt1K+F+W/fjudWgEoAgAX7U2HjrnU6UDjVZdWmjXg9G2YwH
i2y+mD6EXHdeiz+IXdqxP4Qaij/IdGnErjyoo/0u+k72rgRkTKN0k7r2OVxAEZDjq9+zQkF7pKLF
4T0itDUNLZ4BpbjbK9BPkgE+P4jRmcPijv5XiwTIDiXPN2xQY0EXaAdUjpbcHt+U54gq6nnN/jla
kd3YadtvxFbOML6ypUifW6phlzigFgPSsG2zs5qyeUKCPDtEbR3vQiuGCAOkYA4cBNWewffqp3KY
ajjksWmLraOpO9w25GgvY3FfrTOq8SMcpcFtbzfDXU/v8503LEQ8Mo790Di7OrIvKCLuLg6ST+AB
Rqf7OTTaiMK93m9VJSh36wpdHr+tdWVDkMs4+/rDldlWI+Wo6GjTvN88PtxXLncbuonmLTkE7cMd
Rm4s/+GOdLnJDH6kbgNAT+h5t87WV6iYZlBUQ9dRoGdUJ5RXOKTvZxNw+2azjsXdD8llxpVdhuyg
+yPI/2/N0LmQIpvsd1HOQ3LdjJT79ZD7zdvQDNpNB0zkTpxiv8zt6cbZBnM979dpZNX9XV9W2tYU
ag+0fyClBZ2+000jigABa1CPO81PxgRPxanNHaTS45yNadRUt/GcVreJkbrq82CRO1Ah9dxKTL0E
JtKqMC3Urx1Vt7M+PojJDZEh4GF0UPxto6nZ1oMqZzOPznzDbU57pJlVf5QzpPJ2+owUzGrXLb4F
mW4dxeSpgGo32lhaR5TcB1r8mL8eSOvxl4D63kWKt1QGFndkogmkvV9NbM1yybFA8n252voCwhre
KfSWL1f7YM9T5BrRraGDVb+d06g6kqeGx73LEItWkCbQYTMKu2z42YVVb1vT1P8J0bm32Mhw5qvY
wflWc5m0Ch/sQKME0DVqCK69IZ2UBzcGJPbDxV3ZERlJkA5vtoLGqmKs0oPMuEyWdaD7J6lXhXBB
LmvVBTjKnaxoj+GNhFxPWdamtTY6ywzxQkC+S3XHGW14qhf++Qb1D/519q82Ko2lllQ/QjuG18Nq
0seqTprTqIdINtHn8lli47G/jlX72aJMA/RB0SH2dDRuSdIz0Oi9QjNMwnBpKFBRK7t4pdtAvI4L
0EG8MrfoqEO+Ebn4rLM1qZOjxObqNA+bZOAr8FPrULwVFCQXb1aU56g2ATQ12jEG4gHdD1z/EJXQ
wbOcrY7VFi5eEBzaEZk/hEeXODkMrfPmoHfj15kK3zwMFFHXCXKJq5XkEtMiFiwOCV6vnS4vCvRV
c18BazIcE/GTCTheZI/xT/RBee2k/hTwBlAsjMw9AHztp8rSAFmV08tUDPTnKUlKJTyAdCZXHYqf
qn8fpLP6rEV8YJfpsmre5vXtSL73363qo+ukjYriOEjDZrfW4CKM7fd0ZoPPQiZL6e8iPQpeYa+7
DSqy/a0bz5+LqtiOraZ8pX+ueNCh90SdlSiaFnl2tlFnEa8HLSN/CkuKV5akK2+4E29kqh+WzJFK
lSu5bfErJQWEyX3klE3d6Z5VJWlvOze0DxkJ+6/KHD3IfXiNSAF+3paRYx3CxoJz0ewVGMxgzqqO
8pw8IyB0NtGpv3pWpqmSJ/BZVY2zFb9532ziiZr6g2cauf1sLo/qFHxu0CFBzQiuBZTaYNExmxPq
Zsrw8D6kKBrcy2HOnVuao8t7W/HAqo1ucdNobvQsBw+AR5mAxZMR3BY6cgDt2ejNBsXrKRuPWTf0
/MgyYeb7/+zA071to0g7FjE9QtupVU9l2zn3EjLp/vBgu/NxnaDDK3zDLyhd9TKBVmbUKq0qusRc
rjsnj2VRhJdFDK1uHsOJwqe8CgcY/o1X+dZGYuUAajrdgW0aDuay/Ky48DeZSfCipDs1VvuXomuG
F3Tg9W00WOGN2EYQt3egon6FYnx4EVNVmFAFZeq9s5gG0OkIM9k8RS7Dkk0fYmzfxCfhJoTjWy+j
ZadVffM0Zf5PcIcMZw9JnPPkj6DQ5VQO/LwrSnteA66jUIJ4myoxMvSLNqg2Mlb55O51CwF6mbjG
ZEU8oUL+PlvcVj29LXZZQsZl5nxWhzo4XoXYjcodNfC+hFZtnrzOM09ur0RgB2eVUzmsY/FLpLid
FDLRS6SM7TXy4pJQChIT4tvwjEiQrCFn6yXtOVCM7d9eTSLZo4abEAq3I5p246NjK8kOUYZkL8Pe
C7H1xvgIUReqc3BQHK4c/pDCYBunt9f2YjyFZaYhsV2jIi2LjO6LPpXDQ6AHLeCkzDl47CyfbDWr
N349D7cylEPSuTBA9vGdjCr0U546a9zlSRg+FsvIM4PgicbMdUoFC8d9BzW5P8ESu/W6FpYBL/uh
0f4dbeF4mfmK6NCvyvTlwqMZDocmysApVTXkYu3wVDtq+EIjALhK/0UORmy3IIgs/5QuNrcBqDrP
sMaJl2p995gH+qkyvbcJeg+EAUkYvuSYaEXL9s7clweJB3ub3/WF8/saT2sg8C67eZKAqq+mbdCH
040M57bsAKPZ0VaGipsaz3n5NUvSt6vBA16RvrSdWwN9TFA3hUHSxl34FvUI5EgJL+xOadLiXmwR
KjwjW/k/xuatQaPcvRj8ZZJEyVAORmTH4GiKYHflWIewMJuH0EJ6qP5qaG55P6KS+URXMcUmeN22
FsDHXTs084EqfPjio8H6pEbuBg7z7C9emWt23kZiU8MNXmQ+zf3X8yUiNPl/XV3h/friXNcAFHyg
Lt88elZEf0AIh1cC+bC/sWneuXeVdk9nRgCRgDX8UrdxcIoXjPVGojs7Ql00NMZPcmiN2rwv/Wav
1+30Kbdp8shiH/LX5S9Mpv4nv7Hqu8vIpYzWKAi1JPJ2vHvl1WV/401JiX2Y2y1zUaUJX3Lo7m+o
VSPp2iEXWidlfQIuCLcUANjnMdym0VLwXyyFGnsne8x/F9claFF8Sis32q9zAkTRN1MfvK0jDjX9
/7nOeu3xf389XT+rW1TFqn2VWmg5NPqxh93ztvUNnrfSvjfupoplePRKjbvUNuLTSAtwvjjENIj3
EiPhFU05e6316CVZpkikrC1DZZxVIAIBhE9tUk17MYr7ckUJH2lC2tN8hYyXG6HMK7+j5QTOZ1Oa
xnTTze1eNdFI3JLUME8RAnFAt/nNbwNueXcy9uT3XfzkciZ3X1Zte/P2XOOP0S1ZPuWBL0jw6Hap
i65AC0nru01dHHZU05lT6xd7DvOOeTnNivlbr1vlrcyXWTJB4+Oz45MCLcoyXxxDn7l3tj4pyBKM
9HNAdQ1Worqb35mvr4biENs0Wwggz7TW/u+xsnAaBT8cG0a02n4pIfHeypkJaOVyli+2MlWsFzn7
F3Gu46IrDulo6Kb7K24sGerAeJU8AjD7zpkl9jrsgw88WinQghTVhASK83vNCcpXeo03ppmBcR5N
AwBz/GIsZoRBEmReSInK0KpovYcjSQHAPBevukYSniyQcy9enugvayDJaH6KnfAloFnplUPC1xbZ
WM8jqYdUlXosSue58e369sMQbbXbHlVHcBqNd/EGkJU9xbZp3QnjJVoeT9ZkdGchwfQXmssmUqK9
WkX67sKCOcZ2codWzGWCzJKDa6SXqTKS+aOVxHsHKM2udCvUWetuOhZaZDyVNFrtu5I8mWlZSOIs
Nl+B+7ws7OYSIo6JBVAR8vJTqU+/dQGC46SGjSe1zk9qHKr3Wte6aE29TvSKPbWLa+pa5V6zx5vW
cLxoy0/odEoU/fdLpEmzFuh0s9jKNdcXkwYdgBBgMSUY9rPY09ZblFnn5nhZan0x4pYXGDvp5YWs
yxWvmpc4t3mMzHC07BhFRc6NlP4GqD99W6sunRi1aQZ3K/tFCQfzTeSko3S0bDDXJVbHalvXnpdl
Zr6nCN6MX0mhvdJQqXxuiwll2c4sb9qsTlEcgbMM4OMvfw4YI/eTXwekZYQKaFLpkzEg8hIyQDW0
jZ1dZR+H5jKUYPFK8DoU79Xcwgae3oKx3gqxd5aABxp99xv4Vs0/BVpb0rtAQ2dalzCAC903uV3j
XqKbETGr2hjORft7WljmKYTi6UwnKf+qSikh2FGGAh7lxeoaFJVICYl3WkLkTA51Q5PUxXM9tqPW
ONn9LyWy2/RFL3GynIxJInW0QsO3PAV2sQmSPqMNmoMxa6FyM1Yk7GfuI9veglD59zQ1M3T88pLU
Z5Rl5wZE1BYlGWQdlkmNm3r7qOsinq1yRzHvq1Kla32Y6ABcyIiXIaxR06MX+l24dZCTEa+l9vXT
3KrpPQ14r+w6i29dtgh1F5H/2nXAkbS+mF79KrI2ULLnr76TupuiCLyvXdigo2LRs9sZdDRRNvBO
mrMIXC+MDWYc+5ehJlQPJbxz4pXh6pXgfzs3TYNo6wxsydul+9PogMcYNWJSUeQ59/bCdkL5DBT7
RM3wPATVXmwjkMsZ9ZbFvUzJ+gI5gmUFk4auvafp9d6tlfIG+hR3n9C2+5OexF8bWgye1L7SH1Fc
SDdiR2be3GXI/d16C6iX9mcezbRv/ly1J96AZgdcK/mJ7rZm0wSe/wAWcH4ulfZJ7IGeVcgomxaJ
MS4SNe2hM4ETtfBsvkbfjTAefx3mwN8U/Kw99WU730QQ/t6oZhY8sx0EQ2/nKKZ/11v4TyQSerPp
yY6hhXl7soZvks6nfAp3UFik9EClZI3qRQJTjLQapPtpctJ70HjOY16hkaAEFnez97MgJ1Uqtuj9
bPVezuKxuO9yyLGiwH4KeXq95bNoPMiBJnbzwYp99WinRrHIHX10yBDN06eyzNxbiV0jQoPcmW2B
OUVf7xlyv/xFq9N476vA/ouGxrFYKcut1TvpL+0Yb2dzGr8HiAbu5xpxkDWiWUok/zFCeKJSxFSz
KJy+m4FCw0cO1eYRdpuMb5Giho/+sgNpQs/ZWbApo+TbhmRiZXPiLNsQ8fsI3oMOtM4enKEdwkY4
xOulLl8aJMompaxpCln2NB+mLWtTAx7PTX3fRkn2i96T8DUqr3yeACaigKjoh3Eula9ksC4RBk0/
m2yCeMiOaYnKqQ9rhtI8Q2D+g9KzdoZZt32GR3F6CJzxxsh52Vu1mIoD7OfDTmLlYKjpDyjskBdY
plddNNNTCUc/m9JPbC63/Yw4G4A4c9dOzvitbcjDFQbZkblppy8o6O2kBRp6VLbDXWjupMvZ1R1t
49o2BO9QziOz3SsvkT9N+8BVCptOGWhx5RDaqnpSrOUA1jzjV4RTsLWmTktB93PGbyOVgsUj4UtP
+z+d5sEEyQvtsPS9VtP4FC2/15B9WdRw0E3mJ7dp899mv83RZgwmCFw5zOBuzzOCFak7OTdiMoyA
9/YqJI+N8ZxOobmZYeHYrXPXODkLkuYYvy91FZa4j4qnZehzQbmix7s2s3aIDeefrDJlo2kmSDrq
aNw0esROU01pnO/U+dYy65+HMvMOeq/OW2GYT8aseRJb6/XzdqWe/0ebusylw4/W1DVG1krrZth2
MIDvpPC4EkRfypYf6phhl9sHfxi+SNXy4r5wR//1/FLeNA2DJmFZsis6+9AX3Rc32kF+ubH0Mb0f
pr4P94lCqyfU9dfDZOkyRm8ju4Pd/Sij99B2+R2TH7N3u6woI7FLxHu82NFVbR7f4+WSEup9tysI
mMqFtVoORenb+6avZ4Th/rDJ2cKfea8XHjS2EmO58BLSr/82r3UHmoIkckiq4H4cEmeP4t7HmHXF
FuK1I9WoX+2+sk9VZT1c3g8ZwnpFWzRvwPoXUWW7hInJFYnj96mXoXiubGR8f/gBGmgaQkv7puWX
TdgFysb4FUB9/xgALQbDCiX/QlbeBFWGfg88oRIlk5ygh31h8f51Utsk92+lEi3SUJ83c9rdymS6
r82gmDZJaY9oaTAOZur8/UQpUWzKYvsYSNf1nl+rRX4Dj7jJCWtUFsm/gb02IB6KfzOpvN0q+WR8
ksPc9s7OGRAjW2017XWUENVgk+VIEWbole8GmPMf5UC2GoxETc47H30YHLXCewztxHiox+8S8MHc
9doBOttsK7Z1DXJy4J4ax7msIQ4717x7PeBRc7lU9349UEDpYZ5NFBf+7OCZ4xdKrz16yrwOcVYe
X4PS7PjwefoNDEpQwiy0apAa1k+GXtBn7ZiPTQ7JWrUclgAxSYAcYuejSUKXiYCVrcvEP6+1Lv/n
taai/eZFsXZy9XDj2FbzLIdYK8xjoPkd4ms8LG7bAlIkffbM205N2+e+z7xPfRYuOao53Q7BYB59
lejLmMQVtfhce4t2aMf5VLCVuY5erycz1GV9sU3m6H0aWV9GXam9Rln4Krq248DjXpUY4a0MpXXH
mx1UU2F7lB6eLPYQU9LOMpCgEGZ6ehnNzxGCfpdGH6L9Y9KDmqotmsG2nQtYWmv45sgMmUsH8tul
1qWWSzkkce8lDCW+8Mmv6fNb1lDpvLobuEzmLZUtZJxRlAoBWYDT/xRmPbor6XQWkxxKWJ2Ozpzo
kDkSdlFPjIlTrW46J4pTnarRjJ3qoBW9fSNbiURucXIqBzgc/V2LwNZGtilik22JnK22dcaVTRYw
qfptVLfo9iENoECGoAX7QBpGs6hzW6spSgwLnRjtrm+EYcVU7y1LhyKzD/XsoNA/eaiXAumclNmB
NoPkUC3V1NU7BfovowaChpJetKVPydlfweRlKN6SkuPFu6LhBU5PlTa8zL1yXJZavMnMJ9nzuNl5
dBGVhfUVCfZu62sw+ru9Zn31O/27D+vSozi7Vt9Akqd/rjK0PSY9PIo5zFz93hjowx31yP46Fmpz
m6NDvhOvFTTKPvBi6mjLBXynervAZcnRuboAxcQPF4jcxj1AZQrqlTaX9s4Kky1D0i4yzCwAfZOm
b9OkPylT7t51/hTtGitClphGjlmH/7SzFPMw6IUNqUWRfBmV+kkCAFA6kF0ExuM6c6bR6OdKYxPs
+ea3dM6sQ2sFfKwsWOtRPYUfJuJj1y9gl/Ugtnwkyxt7+XG1e1E9HCqAkuS5Ippv/jxVhoqAKZe5
9OkWH+ZOz3HEh8nqgrrcdIs+hRzsoiNRJad1DASrXQ6rW2zTHCAnPZAIEsf1Epd1EKXcjmShd4Ze
2yiq/XEYur459SXQpXdTABrpzhgh2tv9cUrLYT83H2KKNhqPSev9LNo1cCXr97Vy0bm5SNfYi56Q
2KvsKEFikTPRFEJqSL/n2WY1B5qRwmlHkfVPi35Yb7X/adEAkbc+byLX2ep0Ti17CtmAWL5rH8cx
+X7Zoix2Obvaf9Ao/K23Z/C0SwT4Mv0QxSPZ4mW4xjrLalUYfb/sgMR72c/01bAD4OSeYyOrSOnk
9UuT0sCnKjPNKFnlwCNcOZ8nm850CGt+T9rS/aLx+0kOT/Pv5riuz7oBEDLpHeOF93zYhEqr/qq0
j6ix+78tc6xKf5vja4p/h5RofZ6TAtGuYdpOWcGumIz295bf500Pictj3fTQeagBu68wm783DtwP
8EVO27SBy9EZpmJHRSV+BHo83trupBx15O6eXM2r2PnQh2V40C0vl5+i4dPYN/q3q0laWyuwrZrF
U1vDe+BOunNrDt6UoTrBAyT9QbVzSKzc+JrU40M6uekviZHQScnT2zP8mjU9pkSEimp8rYf+QfJn
fxfxvsY/RtDEhrwXXcA7t0u+wEuBcPECg+j2KtWtr9bU1DSAhZ8FUFGEqn0a4di6wByy0gDqiRrG
wRhhr+rg2z2WRt6jZmjqJ0FCxHl0WVTmtztZdAItKYsKhoLGTueyaKchCxYjWgK0mMcU1RmQ6K3y
O7QN2IGgWHUZ0kPfPAlvrIaJ3AkMK4tJ7IupjtX8TpZ4X0dMsQXvcaxovM3Q99uAHmm8guQjuJtt
PXlsLLfZdmGY/9It+/TW875PqF/vUjZalwirVftNCEjHA2l3sJuYBqr3fCp0AM1jUaYaDkfZTJI/
XY0WPNibXlPYushsijbVRofzYbkhB/auGGfSa1OWPaKNrNFnDd9bV8UjgKq/OmpbYS+xOAIyapcZ
Se/xKV4cQVyad7oBD/H9SKoqKxq1eXnL7wyGkx1GCtR3Y6nBANZP6o82eY2DGA6iPlS3kTchsQm+
6Y4G9jUg76N9nSrg+ZTYPU5td7DU1jnbk285O9IlySGHSBGUkRZd3JGiO+eIvwf6oSQ5pLTe3aY6
TezylwGz3hug/1+7EaaP1Q43zt5Mk/D1b+Ltxa5HXgGysYGLrIDeI01qvqVLTlLGqhvUG8rG1s1y
T9h6pTZuTDtrEbusjNeGykvdkoQkOfAQ1l25EZbNyU2gtFLgO5ShaZv/eVKlmYDz8umeJFUB/e1y
UOCpBF6IfkY7/2FbHHFo2ijCDMCeVJS0YDcuNbe6i5GlfAqXQz5a+6YsYHdfRnIA8G9GDQ+di8VD
Jv6xo1YsIzgc4eMA2Xev+sF5NcVjnZ2HXv1JTHKwO6+4dVW9vcxsojq8zWvrNyR6ujPcn8gYdWPS
n62g6LYQoVvUmIaSfPtiFI9EytklXMZmkP2Wp6oKXiYZ79gyaftq7oeNYC21ge4bnsvxyFhi5EwO
sKTBW5DcrWboewFwll33NqFuSvpnZ/Ux0R2kjJTWc/hNVnTeua7291MVuLs4MabPTR+SR7W8J10F
yxWOJeyhtqacxTkPqkpDZVEdxeu6VnWT+aG/Fa/LrebenpwfdBZPny24oF+QAyjquu62Ra08VgPc
YhJZWHRnVxOKgrKOXvPVaaxh2otXbzpk2el3hQ2TVwSOI/4U6+VJlpUIkJAQ9inVs4yiHCJKtpzV
naxGzqqDxL6aoNGyi7vIREja0nq2YXOof/FpZqXgEUETFQ3qzcAH+daARveermx+muug/FxBjrFR
hyr6ueBN80n4BMgFNTs1iMebLsgBXCypU7bTqKNGYQUrHsNML0JjA5ohueemBF9LadJso5jOLm5j
bZv62Z8CQwcRAL/KDmpeRZtw0aFTlhKcv4jUpeSAvH5sH8QkTruBwEb1zAFRVCLEYXcQOcl8sa2L
aFYHRjfrHsSuNsqAJA2aWfTra3d1V+U3Zeg/+bNiQv0llFZBpkNkpcGROvvxLxn3cshVFk/YeJyi
BZMc7DoH+LQY4W4mXE4voVBXInXXUZbyan/nea9h0U6PawpgUkzaAvxIuZHEgTiixhz3kCjXO35g
jU/iSPWGmnehvUKQkZ6cosj54fP0o5l13kPZomuQWRGCCv48b9XaiV/bwS02zpz5Pyq3ehgGEvKb
cf5esuHjXS1aOkj66rfEzL5aQ5J/7xT+tfQvT1/YD2SIXqbNU9cXJARMC2H2cJxvpsDpTpXqDeeI
Atn1lYvR/Hhla7myEpYP5VSQZynS7xTtP16575KvcZmp2zg3+8c5yg+QmMHGPZvK0Swm5Ycx8Dn3
ukR/gQ7E3UPx793R89+fqKNrR2OI1U8JhGZbp6nKb1bTvS6gbeb/DrURlc45+aFoivoa9E6y0/nS
fwpSXznSvx2foiRu7scW9XTLm4vPTuhDGB2a2s8Iaby9DI2XofhB8HNnkAS8ehnT7P3lZUSmW/zp
ZdQ82NwbPCdvu5HvczUgX0ERIvsMFWzxZLT8rCwj01M5gOXLkah/EBNPW83Oa4zuKEOZHs5glWTY
GuNlOn3dTrNdptIYQI85pMjObEa73gitF7/Qsie2WgATWusFPQHrpQ+WJAwiSGex1UGwoH4XritI
jl9AGGVPtv82HUkw6omRRTbB7NS7rjXfDs1ylgB/t5UedOkysqN+JreSGiROFw/kPKj2oBiswlK5
E8EGUyO7QAlkvoMNFk099RcxN0gPniRKdGokKp+n6a6s1CeeW/xtVJbwYU6DWd/1C4OKHPS2RzoT
JanbCPrH29WBNALR6nv0NNb7ovVv2oKds0H+7FaKd2kC9xUMEy5kqOCsxQvntXcrlb5Mn7stEgQb
euT9/QU4MA9huEFG2D0WkVYbO/p8igdtMaKp4B5Vhyb4aTnImXh1WNw27eKtWrAz3dAWtzkkYY9z
aHzWhaV2GU22+lkobMW3jFbfEqm+R/553vjHKqVRGzSSAQvzB2vaJy0cSvIIeHkaFOMYleiELA+L
UiqXwyXabA26fKmwrwdvQl14Knn6HUL7JjYVA5BCNH0H2LUrUy95naK6pNUPu3DTJpEHk0WVXuzu
tDCMuf70fbGv8Zpu/sbj28BvGLmXcWFsl0Ob6HSLDF1Eug3b6g2WuMxpZ8AOslvM0yx8CDRuXG07
0GmxlHk8zw92o5HpJ6nuOMWneZ6a16uowYmX2uIpZff/pPBP6wybwoUbOebOzUMKnNWyxzea8ama
+JdKWaPX2bNJeQ0tW+cpNVXjBZadvcL9Bs0Uq7tTUvZrolSjpxqPc3pIE9GiY4PsSw40PWzO4m2R
Kp+grXgOgtCUNcTcIy16F2asIUsa5MHAIyXZJguLBAWrLnwpp6qCfgegUmVE4UsBcT9kLe52HmGf
3VZGj6ah7zuHyrTfvAnbapkqpr+bv0SI06HBbm+hSYMIbO205fKnNBcCc6cwqzv+lObCWa5aYX0n
3nmpjIuX6jjBS9189cq3SYaho3+c+3fB8l3jVy25G8555Izb3PaUz0ow/eVsGvU32/B+dhWnxIGy
GZt6PDZ5YpzD0YV0Z/nQgoN4nspxerH61jiX3YQq+fLhrKH7Nti9fLDLh9n/I36I4QKd+2Kw1X1p
OySIIDE5z02onye9tZFSjo2N2FbH3w3JJaBiLfNWt5HP9q4NEa2+cmjL+il33F3rGkh8KVr4KIes
SD/Tv+qAePzDJGfwunlbOOXTfSF6mWIs4wbaFNuFAu3P0VEI2D21f17NxhRE6xUyp3i7gmOB3VpY
47ytHoTpXmaswbaSvQRDdqsosGzSvRRvqmyMD6goswVyXP22ndXqQV1KtUqYeWe1A2KwVHq50zbP
DbLKyCxU6LYuEeLIGvNWo4fsMon24m7XIG72P6xd15LcupL8IkaQAO1re99jNEZ6YcgS9J4A+fWb
KI6m5+jo3o2N2BcEUSiArVE3CVRlZY7WFF4gR9otjCyoPncV0pEOy8UxD4fqBXpks70ZoVIEQSJ7
XadN/bnCXtWyyvKBFyHYivIRSGNtH/R0VEBFt+k1JFcfI7d/hshFuYL2XvooTYRb6IpsUttGbaOr
/x8/o0R4oTBBXa6UsJYBn0C3r59oznYaxu7VZmI8jiYwy2RNs9xaKoknSiU49CvW/QQS7AAiPAYI
8jZNm1hbErqYPH5xrNJ8SHOV3sUt+0Fm8vJj39wWtj2+ai8z8LY8Bx6mNOxH7DVRzezgIYB8vPNI
tlKIlUKR4z13oE+SOKCC9YC63pIHTbBHhDu1AOwj2fSEwQV76xwH8FkUA8SXrsHaLV4Al2724dCw
tdChLw92p3M+2ksci75o/7/Z5ZRBfbYOF0KJ/pIW0t+kbCjXZSHyJ9AY8h10KYOlCLv8SYoGRcte
5C2MAN1kChGU0DpH5Gxx8PkMubzQYFol00MKErIIWycJna1VHpXsE+tlfC+9Tu6G1PVNhOHc7lDh
ZZktpBWFe5tvLadthx80YJSguzrmTHWH2R2yfdCbgQgV0FM1WFimSl3suOxfupWrbPliGm0HwSmV
Qc0E3ajqNcOkARlY3YUqaQVxBZSyUDdXUDCLHPmIzHRw7/fumcz464KhKALIvUobLOlDBS2HEMyO
Rj1r/AKV+m6TZjjf3V63iI5k4yJGhARaAB9ew/S2vb18Q7XWRb0fHGhMkAILBifIvMzvaprIEIOO
QYZ0ssHujjOkBRV1nWXLe9U9xFO46XoRXcnUmz70jkXzg8bIdJt0s/1zUqem+mj18gf5/18nxZQA
pLv0rY84qaeuQRIB6lG1ktffxiY6Ggl2m49F2JWfijT8ZeldV+018cLHZvIMOkE+d91/dmn05oyI
VXu+dWWKijMri+pVYOxDW1cWK+5Pd+hFVGc8/LXHvaJYyMytHwAJYUsnF+zeZ9a4gax0cwIR3HCQ
LcRyAs9vr4gv85UBwMTTVENIYyzr5ptfi31rAW+7KAHnBkkBhEJz/g3KO+LVZR5bpki3zUsOhqZ9
9Iq3JeUEwFIvnbclUVJ+ivDdjbtWvholG0DNiKsRNXgL6BzI16LFPelKattf/Uo+gSY2AGHpUnW5
2JA2WIiwytn1QHFRgzh5Td2mbyAUDkVOUgojzbAqZ9753U7SYi4CGHgZpwn2gme/gGzwAhd2iPfP
AlId88XHof/iYwLwcximmG+invcrMXnhPg6C8dWDnHUvy+q5tcrknIEheqGg6/FKbjGUHvfgCIbO
pu0tKjYEuyRl4VagWHGFwmR7HcsK/9dVNvUrXmbQ/aD+2Nk9aEVse60gKgRdUHdac9PbAsv0I3TG
aE+89QBddVe6erffTGSfHGv25xomQiZHXynY8VaN9mQnEw3+r/Y/1sd3/MPn+ef69DkDQnS8ry2Z
swlQ1baxDBdq4e/NACLbkfXXvkjB+15LH6mLIvnWcC9M18C2I/7T9CAZ0RNmHz4lEHpJPKjCJHhK
/3upm+V9uXl6AkpfV+VQCNdqCHbp6G9RWy0Dy882ZCPthB7MpxeZmQs+MPBi41XK7cjaIzVqzrgx
6Wf2wmn9/uyBZf4prvnbCzip3txmGJl2C7qyP4M1xH1Kf7tNnfrXav90o+llGOH/zcW3n084GEOB
6dpVDjTpee3dx21s3wPtKVE/jC96aZ6yDswW5NnavNu5LvfBlchwKNH+zRSD6lA04Loln9Fw3EXT
Ak3HkGOZffQdwL7sfLiDuZrdMxlOJ9BG3JE3LasCPLf4nBwyW3VQHlArdmjkuww6mM9mhZRE6IXR
mbqg+ts2eRc/GlCke8xHvhp1jWuacXb2q7ZcUHeaLL4DGbM5j2ZKAAijimJHo7SkgODGmbp6yTED
Jx8tWYBeJ+uj7uxEIWhRjADBCrFkFDfRTdvkgIlDDu5EsZQ+qiZo4sXRhrpWKuSRmdAsGmpRfIqQ
N3q0szmUQg5NDcrn2/S2rc1l4PVrq+NQKYyS4F7VKFVj0Zh/r+QA2gmvA9C4H8D+8G8P6XfHRuFV
/4cHkFMIi+uUx1/W8HB+X6mYQx8ee5acrYHEQUjF5TbaSdPuD4mxISL92TaPg1QfJPt1AxZYpzCs
rVPbyEowsJoinVafPOoiZTJ3CWFDmBohndl0w9S8TyK0Dnm9m6hHru8TGcoRTiJCKXXCymufpUfI
D3qPgAZ7jx5jzyjjas4gifUgWV77a8S31ZoGO88IziNCVp0eJFNRZJfSyxhYaTE7jZ1kjZL6ZkPT
fbO1cBJtvs2z9SRIaWwB74/vyGT6AzZVIH7e0idQg98fBfSAFzRKazDk4AqTDfdkkpWBCiLppTv6
CFDXrg8Oc00AQH5/IjD7QPXLeCBLZ+ZQfZq+hUk87CkA14IgdzvVfTUH8GTMuwtetPc0SF8yZGMh
+p6Ie/qCibRD2cc/p7d5Va2Ey0DfXKT+PsZ7ANhdf98Fdf7JYUnxKcc+iatUXaOa4zvuMHvpMNHu
aBAI6WnHQZSwpAnv0/G8ykHiOnpr3y2TC+ePBJpgeAmtAOmdwL4Dvvu0RlK5kSr+Bhrcr24PfR8Q
jQT7XECN0csy6wsm0jhNHCvDXzkJQDPFyjATtnc0BN8y6nGHtLiloRftPfLCziKsmmzjg7VAQgbp
tU9jDrbTDBkMnVnstJSLtgNZyz7Y/+mPnOGZBY3o9yhdVoCwpkAq6MjfHzHAyourJY+R0LgNfAgW
NhQJ9CRYNYsYz/BhKMGlIcN7qHiF966FLAu2x8F2gIztPTgCEPN3Ufol/eBEHixMrDvVf51Gx0mW
WSBcTR/+M/SkmywdzQ7c6CXJl9agJZ26gWafvkM9MARve6h3hwOK3vTJDs8lFzJ+UbenbsPMlQAr
7FOMkwe2Lf92o1fF4EBBO8i7v7rVejUCMr+76XPMvBrZ6aZGb7e3m9Jq/QBG5SGVAE5AmGzbTWl6
hC5Ydswtw96OQCFchSwBYy8t/7EPEbqumVN+ZrH4HAtZ/awT6N2lnhILrgCBbkT5sw/qz6Mhis95
XSSQxkm9x5Hhx1wZIrtCoOLtLrWlPt7FteNkjTxYA/rjLzU331hjoDQtj8BsEUfMBzO0IWdamb/Z
aJKm4PAjCxIbgb/OEHt7hEhMeXCQnYEwj2M/ki1qXztpDw/SwusgcCA73Ezgwrr5Q/oKkMbWxC61
sZr7uXkZugmipaV954zKPXC9WXWB3dhY6ZggjT21VyTblbP4wziLx5ORa89kbR9U6/s/ytQ8mWA5
uV14rjVbgt8X//Apk2B8jrv6C+2RabdMG+VxgNh8G5p7ssvAvwruA/uQTZ/7CLIDt/AuhYG13WYQ
O7fdaEOVB6N8riIoVUAqwlrFyDNCci6ZLjxszSU5OMFz2tX2UhQoVm/aKFu2kxltptixLwYQt3Nj
BUycgtZeD3mI8BYNkIuE3NKywI9sQ7YB9X8r04kjCNP17XWQoAvpnFRtyqLF368uDQQg2/GATeP4
CvZcDxKVjnHodZexTR0o76UCec3R8aHeJ7R2tJVP3rJvQeE/eUYBJqzqZzVy44u+8NPq7cICP27a
QhDEsZBdLKzMeq79rluJvrWv0oK2QNrE+QEJAzA6hFOwrhhUERIrLJZZBfKdyJ4afANx1ftAewPI
g75pIemXKNNa/2cfcqQmScB2IrT3bTG6EvnXougCHLf4iY6cQymmO2ZMJ5IhSxM23ukxOmHSWMPw
bdGH0/ex/zYPfChguVf2lwayDAsQH4lHwUN/M/rA2EjQGJ5ZEsTrvm6t59Lov+alCn+yGDx42NV9
B90zXyg9yWC/JwF8q84o6EnArGmYz5NS8yTIqs6TmhIBLcBNjHBIj3HtGMtskskSMaf0GIUKJO00
0oXJ+HZJQ1NqIoDi5NOBKyTQCl1WWRooBI8tCK9DCyw+BSEYNIy8bR4MO6mWZdWKL2Mur56DWq/F
IL8Ord/9RMnUL+E7/rOXcfAw+8q+pp6ZQvepFQf8ZatzOnK2bm3fe2RJ+xKH0XbS+SNqZDkGwNYI
1I1TP+NIF6eOOliUgfrg8z4sfDEeqNeZUJzvxmDaEiSoVNApHxpE9GaEkIYPgZLl77bWBQMFiVKT
M/mp97mEOqL1yO8/rgdur+jsp90J/BsoTzE9Y3WLsAy2+Qks6cDc6CBNYQMUWDouqMo0Olo3NCmE
ttP6ZpuS4GIZX2ocuw+xH1Q4JZuGwt8wWs1dJXP3Oso8QeVuHCBcAOKkWDc0ACa7cMGdQmw/eGO3
vGrGbDjfnB1PE3un1eMHNwi5x2vl5A24wF9AEBOc27Jy+KJDPGAf8PClYiy8jC3OLSvA7zcuB/nY
7IKaq2mRxKGBp8uYr4AngqjB7fmkWFaB4HpND6aO7PbY25ci6/KV1M40EmbIwC3MFgDBpJ2d/3j4
0eo54xbIFlGWrtkOXU2PGLECdZl0aRLx4W2IjNJKbKD6gM3QU0gD74OfGKxSrMjRiS2UB/HK43tm
y9k2r8DHatdAps0Wi7zKITdhWfZdnE71zom7bF9wZ7xOEIKERlxSf1aQe/SMyPjpy3rnlsz70nm5
WtKk3E3qncwsMI8E/XjlWHKelJvumZ4IdtHtECNy50khcG13QTKuGRT6FrmuEHB1pQI1laqXCFoF
Z25LC7gafbQH14YA/RVKD0DI+OaHUxOYS9qqBt4cIZ/F+2SzjOUW+miQN0Y65wrMsLrmqazPzIVC
fctyF+I74FEx42Y8lIF5Tz1Xm+gKvCXZrnd1eYKeSovQQGFE6casAL/zwqZ4WyXIsm7FekRSY8sP
43Vh46CpUgZCwtutkFvCpwGCZkerqTHZhUnSXlqQKqx9X8Zr+kWV+mdlxsWjKSt2ol4TBt25qHvw
/mGMmqA25doF4mKdlMGbDZWr92Fp+PNvEVW1xbma+JX86acI8vh2HQlZr28LybC945AtPtM6CA6D
fmP0EgSZQKlSaf4rK41/tTLx7pwB4t1tCNZ6sreu4y2txmLHJirUE0vEtht963MmLShZF824JbcU
KfTMwsG+mQZ2+E/LTsyoFq4EDRctm4eyOHCCBTZGz3eoGgzXuTN1G2Iho26C2PqHrtBdoiwzmzpc
30ZDiaCEWfyK8Fp4GqApdGhT/CupawtEy0vXRyGCHk0czREpKuASdddMgD1sNU0/dZEyiM9p1aVz
NxqleY4q4+e8EjIelyQqvlIvah3nMnTmszdN01NXtN3VgI4YjQmLi7smCy40poBcvGtGDs4A3BGM
GvU9Nli7EAQrT7ExGcAUjRsaywdmPbggDKR5vdM3j2MXL2msmqL4k5v/qvDN28oEWPc+LIZHmRcp
aLmy4ehqcifAhvkuYXYFLR3wRc0uqKapuePcUy8pMgYMYGxtqDtYqrwUaXChHk0qsEFfIEAwHKlL
S3p+f++lyadR055kQ5M+GDpqW1TC3mKDMUDuRlR7hdr9C7kgKSMu0KDY3yZ0eWtuUQgABIVehJo+
j9t5kSivhz0HdHkBhokAqezKXSR1ADRzZdvGghmOgMhWG6zsfgrvqqwM71Atme1iyBstTPKpGcrs
iqq/0Cg15DweiiBy72antMHDpcF3YF43DcCUZDpptLtNut2r0LexElDYBmnhrFBwBQxJEJns6OCP
874XyGUMtDb1P7z9VTxm695DELzqzG3SZ8PORbXQYyScHyKZ8u+FGSBz4JVPOejS/uaQNt5TMJbV
7IAX77CrRhy69AoZDksPHnhkFrELTfvCiqqzlxn8hbWbKczjl6pW9UXFEXDa2twXUmxTAMc3SEbx
l9ukty526wkiWdNUHuc3o2IBfiOxKFHeB3mkD00fAvAmhhEqvxho9LuVriDz7l1w4Im5ClZkCRjD
Picty22YFVDDc+wAsq5Zu3Zaljy1ObaCcRd1P0rEqgxm279apLEqb0w+Ox2CGhnw2Thp9zgeYvt9
sKoGxXZ6egixm3n65JvNE1IewzrJsNtvNBbC1fiItrHxuvT6C/U8E2wKU5e2S2u0gO/Qo70v30aj
COXytVMCMaWnvs8PfFVszAAMpjEorBELQCH8oGtUMg5aFfxAHpG398EVhbPA4DHzSy8/0XgIbrcV
48F0pImZnthRccukPtVZPB48XVZRd35xcfQVdSM3xO80HE7WBK1tsHCAn7Eu5YncyGMyonLb9SCL
3QN81C99J6+R8RyNuTYgzJJyEVumvLMGv7oA+2IAzYrUqSurEt/PSouT/p7BozS4ByEgOMwz+7vX
+u2RXk59EwcXyKBtO4E3/bJh0bABk16zum319ARXZt2RTBI0fRvT5wBJIzzaJq76EmbVHsQ7xk/L
sU4QLp0+t2AWWHqo97+CN8vYOb057FBeCtSmnuQ5qFtMzHo/KVFep9AuFulYiHOmq1LTGPBoCUmg
ufdud1qnaFe5zA8FB5fijWQGsFDo+hi9B3ZVszjQQIav17rMbOT4WQgl194czzUY0l76X5W0+peI
qQgcuWBFC+qAv7Tg/9okllQbcgJr69sc5tb2i/XdjrKdrIv4vq+5eGQ5BzA+M0Ff1STxY9aWzQlP
nM80OAlRnUFRfS6Um534mGYrKONCYFF3gx5vwAVdUhMaCR5hemRUKUY8CHdqoR53TcbB+QZIXHZv
j159yYAfXXRDYL6KRhmrsmbFnropMhZQx5RPqaWPYMDZLgSYYV7DpFbAVpj+3hN+ckTVqbvEdmjR
p237POWROJvGGIBAFzAACMl2K6P0o0Opu9qt1W5mVIsz4pXQRIsaJMOAwlqBykYcqPvuZunVABYD
NxqBCqbmGyo7wLBVlV8DFzF1HTFPzEYCadX7FxUU5QkVce7q3QMpCZQAJFIuXe0RdqCUJw9oEpVf
o/ptDfIwoDgHLiJwJOOBZD50SKatpxo1IKqsrQeU0lsPWRtsGkQpr+SRxwkH4iBQC0SnwLPrJe60
wNNm3JOzzVGY3Y4NMFeYSjMavSbCkc3aLuWULyvX2KjB+cygqbVPQce06DQzjDOF1ZG6EKnhT07f
vnUjNcabGKXKK1W37q4qIBhGZ3UX/+pdW8p4RQd5GqUundZvznYnwyOCOsmCslqd3YEqOCmGTdz4
BkDKeX9obe4fTaC25uxYGoKSSyHDShPITqmzZlTxdgQGaF7pNuHPNREpgirhKhXY9rAMQDeRD+ld
kOKNpibvvg4LmIAhOCrmf7mZhsSFJIKdy2XUZX2y9ETerhKjSzdzv4omzVke8/3ct0K8fOuyuNAS
Ze6md6PqcT7Uk4G3m9fPUGILkjp1yOJjHsn0hN3OWzP5CcA+f/ZFWYF5vTmSnWZ0YcBBo2oS1Qy/
eBpsPg0hBIM91FLy0GALsjl6AP/95bIAKGp9owGhK4TRkUYF0k7E+ePkjM4n1QImM8bXHpRzn8jC
jWkP+oj+rtWmgZv1Iql670geBTISq6aFElpjNC52VCiVbGtwSNFUASnZA4qxggV1URJrXf6XO3m8
7u9iQFwaZOGDPnNQKT3V+bHTTaw4+v0ocmCGpvxIVzRc2r0COTFX4G18nxORO42TZzVV4PP585LG
jWao15DSird2FqUr0g3f57o6rML3ZMUaU557APDPTpalq8xk/Kjc8mcbpv3Jkv1bEyV2fyKb64Nf
z7GzIw1O2qMHWwPiaO8uNKJQQQdKZ/Cq5cb9LU01DZ44mmP9uX2vLLeRZiATpamoMTpQVGov6pEr
TZxEN0+cM1q/17ot/8+1yP5+x9ta7PcdaWVWFPyIWmw8PvEwqlNU3hKC13/v4rjDnpIOj5XbKLYT
H7s0ioS4yFhzth1DnhVrwz1ebYeOJUDskG2+9AFQ2SeWdSAbNYVboZ5ZNygzAEnpi+hwggBvV+uN
Twbg935ivFRdXX4ruP/i44vwDVTQ8wXwpPPFP4bMUHnPkMo46OFCz/xflvh/94EEGKq8wN+9dnrH
OdXKtRdE9JCLTGwa6NTO7BDcg7JLVZnOpcM/+Zn5n+KJ8Ze/TQp91szsEP+epJKKv0Tcjk+yQPFl
nxvqjpou9jJoZS5vlgmBuDs31hvyVGjRV1OzWRaVtbVinFFdaY0fpmb90gjrMpyXHCxwdZhKByX0
HXRM764OhbVNQxDBks1GhnLRdF4BatCiWg9gIt2HXps9j8a0LWoGUKu2mzwNbnYZlW92D4xt+xr4
umenxBny3X7z/6e9rFG/RtmrOfGls1egvIQm8zgny2rQ1p76oPl0y59lA6u3g+Or5S1/JpHCRBQ2
9je3pFhvR5+zyFZHMs12sSxDVJRRzm0ywvQkePXpduseD5xtXYtxeVumCYePS9PAaGXz0rSQCSrn
u95ly8lChWDrTggMZoCkXLLKdZdG0+aoA1DhZR7BE2rco67lKdc28mtYCAVFIEi2tMI8lxZ4X0WC
3QcFTXrR9wbb03mlm+m2Zh2nW7xvvCMNAgf2kDhZfxpQxr9SuYcdt97IzDsPvPiq0UZqVpt88Ezv
ymwEVZfu0nbFKSLk2mSYHsnm+iA4ACj8SoOzm17XRSp8c7MV7NdtWWP0Py5LkwIDwaxEtinOUdgG
0bIDGK1pkJrufdmwxVFhrLCrUp3h7KsOOzvaz/gRcBDUpf0MdV1/kChEQmri1qVR1LLh95Ke/Ain
ngEVxNtQTV+DDkeiyDOHEwjFscejvqeNdEVNHBaQiE2bLU0NwbKO14aeQv3bCmEJgn8+NA9/2OeV
P9xkzIJ44fmF3CDEMeyVFz0yezC/eBBiDUIn/p73ybBsVOJfIAHcnUDjgXLCsQy+WvWZHByoEi9L
D5zytaqqcwEdkRUNuFsOjalvUHauV24t43MgovwiJmAPkNqKv7vs01BZ01eOovQVdGwLvW0Ot0gR
I/bQQrgT79zxS27a7SJOeXRXFK59oQEcAVBboQcMlNjNA5UB/uWQoY5C1QfPEiNoizQESrXygWyy
c4CyG4fxoUZkcMMjQ17DTLCr1Zj3rd7UJkglUU92htgYYMyHIjAKWiLPYwdEVfZU1HIrdKEu1J2d
A8jP50HyJzs1I1JLByd2d3/a9bJghzYOpdXtPvi/18+kkyGOKMiZB/+Yjupd5I9NOX+8W70NuQES
WRynKtvelmXA1J8TXy5ro1Vn10VCRwGTfx1CvK5RaBY/tGkA2G8JxQbVBMXSsq3qxWsblPHJJvvi
+0ABSFl8D1KQJxVu/6u3i1Wa5h70Qx+QDEpwSsnaZRXw8BdSZ4BxZ+k3Ff9AjV79ZPf9uBZ4NJ5q
syiPFrKrm8m3sakE+cAiyv3uO2fR0piy/Bc4uJ97Z7RfAkMhuI/I+8U1THMPVVRj6+FMdp8U/rCU
nWl9Ge1hL10r+2V606Efg/oLQJsQ6AL7ode3CyGH6dFkRbIN7To91F6bXm1fRCsrGOQXIOm3Y5Vm
P81RvPZZMj4PUo04fVrFKbB6+4Rfdrn2Bq988XqEA7Ur76Z97PniWDexs6yipAcFttMeY9+aHrvW
egRPh/MFGs1Qcwrt7gT9sOoBNG3fyI5/DKIyQy3PBWjr7ptWAEgd+ysjQHEdCDCji5EX8bm2BA77
nA/fGmftJnHxHeAayGRpB9a64xY1lGKdsLS4Q/FLcVeGKPBCwKFCvN7J7yxor/mLKscnnrIrmVDD
ZSAzLQMuFsood5HRJRupQR/4rzbumZ/FC4SN5YHr9948EKJaYArLO+oJNyzPORPn26SsxFt/FDFI
PN8XKpAwXuHHlGwMgohgQ/22MPl4wmoXud98J7K3SfNxVmk/Hrt8UTia8m0mfptb8qHmQ79S0XRs
gXXtLf8ACZuF44LFo8z4ZcYsTJDGQHAg2RDGISpYe0aBxjMNkskV1pnx4c2/BcIdabLIORqN7yyJ
jsIum9cytq0HhqDZ6S/2oS4+2hPWvTpZ++ZfAwC0JPYKfG9egzBhDypCNdUcySrCoX3jd0US5OS5
4AYlTAKVquXgX+iaDtwToX2HP0z5NECSadehhHvTjdx6nfDgjXpPfMMrDPQpbWqcxt6ZrlCp9kGU
gYJkPRM53fJJ6ZlticBQ5FbzTHJwQhSB0UwORMW1TyA67v2eSfc0PUAUaaYjfPO1BfiIHLDTQ+1F
tM6jxn4AQjzZ4D8jOMk0Bt8wxKt3vOUV8gKCQy28N6FHzUGvyln6HdJFm7Hypgg1iWINji7re2Kj
shCI2eTZmUy5Cphk11JGxnaYhu7g1t14Qp4d4uNeWT/UeMyjPG8oPmMb8SlMAe5diIepb8AYVnmV
VhWxP7eGWSz/9tmmnv/rs0WV+eGzxYYBkV1d+0WlW0K1+bLlojvMxVm6C0B/d6Cyr5YZD6gjafeV
TFO5QGQVFHIUrvMbr17zGIwBs9FF2nbtK2EskMYucGrtvI2CmNlSqBB/dTK2ZYx3dOScJq3ipXRT
9Ka3aSOInXuV2nLlFQcDkJCzdHt1pitq+qQEQ1nouqvbQF2H3+LWDBd546kNTyK+971KPPijLmkb
QfUL5MkJJZ7VC3mMNmfIb/InVP/IJfTYo4PCo4Tf0vofYvzzJTlNcKIUgJfEzkYqgWM/2OhGBHcd
z0cNSpitaw0rbnnbLawOyMABsKBPrgOItJ1Or+QWmqA5daoKEbgBZ4047rpLp92GCLV8evrf3BR+
+dsCUETIWHn9U5PnW5RyI6+HX96GOWLa5rors2qZQDfkJS1q85AyF7LjxmR+Nh31c0wC/w6JZnUF
mzYq1rU/twJ32fYeMld62bwvtuQ/Jt7bsiXixrspR2U7qLXBsLvxgRlbIrsY7+loS93KTJL9fPDV
o6jYiD90EcuM90ltIhNdo7rUJ+BqFDvDwrIGZx0UgXlyCO2Kl8TgblCecfd2R6jTHKMOcZpsYt0J
RSagl8hBVH2CQGfINlGFovLSU3JD49QYXvw1cSu2VQXrUcOCJi6i4Vy2dYlS/swBg4zvqgUZ47J9
8+Fu3y+rtkX2V3vTQO9FCvyXUFpIKyRvobXen3sZAkwIfSmQykGiUaZA8yN1j0vsvLoNGN+6hY/Q
pFqQsdEjdOUDKbMva+96s1cWA/XHPNrzlVUBaKiwM3DwGj+29EPDT0icu9TGb44uhf9Y8SyBwhni
5tQgR5VJhHR/9zvwCxXg9SfLh5nUn9LYgmb5kta6zYGQEELxumG5x9e2ytzsAnqwbmOCC/xSWSE/
m/2TpeFe1JCZriYh+dJNxmIdY6fi4QwS+qcpypfkkpJtDIoG+j3CXt9WaGLzCacTAZo+vy8WBlTJ
DoFu6CpKna4Ak4ILI85zwZqs3dTYgO9qL8ezoXTejjvyIZPtlL9n05K3PvlQtyxzx17eRlzLK1eW
C0HJRiJhJIv4rUkQjWxQL49+pvwahEPRz9mW0Qi5O41Xbobc+EURyA9ByjSOofIjQJ7eAc1+wtnx
YzTzj+AmTfad6MmIjWegoPmZGeAHlFyMUIofk3M9ZgW4l3rjHkVobFl3giHGk0ULMEYWP1SUrgFS
LID9iCFc44TiZ5/U38rI7V6bEXl7wxXmAzY8PrgnWxP/j2W6x0trAAtOg2p+L127eLni9+AU+Fsk
cjzNlwbvjYPVYE9VpDUqifQINa4EMmsELZ7CabCLGYr2QIfxGcDLe4h1No/+VAUnFAs2S7IbPcgX
y0bU1zTk013gKOxf9AQBrgBkjErnaKO++JNfQk5XmsVTVE7NQoGR70TNKI38ZOrmZqNuL/t26WRs
U04AhMuiPbduVD4FQME+tH64NFkjgGtZNW6RPTmqK58QeQW8seofyDEqswtQUv6Vek3S/FBFPc6L
QK8OtKqZwO9Qr1nqAy0eRHJP3WxyphWwQPaWup1fIT2IAPeGumMctjiNNf6K65uCKzTeI7vBlzSK
TLxxqEvQW9Co7w7xueuwQ6VRU7HmipDBPQ1i6xovKmc0d7lh8Alsy2mDgozm0GFzgFBSnoZnfLfC
M10ZsnoFX7bcMat0pgWrwwEB+BFM8FaOg2EOZWZ9RU0EVYBDGKO5df/md5tGM8iFpt26//elbrf8
Y6k/PsHtHn/40YDXyn4/WI+hgMiyAZWQckGXtwbEH86q5JVaQCghO94GvBiU9HWZ/55C/duwr1e8
denqzxtkHTKSlgeWw/++jKjfPxjdhT7JbLzdlYxuU9vlwrWt+6mPcXbTH+I2hbqzC13SlKpKXqC8
We8NHpd3HaQhHaSCToVm7KSmGh2gQIywWo6Mv9kkXSXpxoCo0XnUvwBgo/t20/QpaiXe59KMMgFa
TnnsfLNPJmq3pwxPIrrrbWAEvY50ZXopfIGdeS8Gd51WcbCc7/i+MKJUKNwGh7eke2d9gVNybSWr
eSmaLPrPmSfFdV4q661qLWKjnl0CI7hwkBBtwTDRH9ze7A/zlZcNb1d/sZGL8m0vww8b86gp3q9u
Nlcvc1uVBm62Giyhy8TGLx70bsFDNXjgphJgUqdu6KTBQ88goS1TdhXao4a82k50zrCkwdr2g4cS
8Za8luZ5niR7KAWiiAeRL0BEi74trj7nF9Ck1D+qybkYrln9sHvvIrz/YezKmlzF0exf6ajnoUeA
kGBiqh+Mdzud6dzzvhC5sgjEIvZfPwc5q5x563b1VNwi0AJpYxDS950FOxI1bpCoPY9TaDN5JNjw
qr/TgHQNQw8nLDoiAaf6c5XuoeuzcrwEy3xGBiwIUie5goAePSZxwg8YkBa6pDfGCDXn1K7f2iEU
yPTVQOQVXql8lwVQMeBZuKtSOq3nS/ZU/7knEvOzTu+1KWVPUTSkM5Jn/OnUGq6I6d2IphFHx3HE
EbrXbK/qcaerYA4hjjWA+JcBxjK45vWhr7u17TGCGNOV7qU3daXWws67C13q40QcK5k/5FxCSWM6
s67qFTQrmGGFm3Ndm9uV7yZErHQX3ZA2GUgXOUg8uk6fMyphJxrWVMzPfzXkjb0SPRSoz+cL7dTa
cLMHXst08YGTfHR3lNVHfZj+SsBFlLA5Lb6c3Swhw5ucPsL5KwisKDuofx3OVTKornqPR/vzJ2t4
EM9MyCSCk4oLpvsqVgUzw2D8y7cqrQAwUgtyVbqL3ngjNECUqczTt9In5a0H070sa/zznyW1dNdG
Cdz6+Zu2VWtsids9ni8cAqTQ/W/SzfnT9dLxLvPwSZ/r9Bt6fTFFXYfLU3Es6BYKG91Epuk23IJJ
gpFn/XOi6lsrzcRtAsvGLScECN2pHn52tpHXhxHzcIA/XbWsIWW0cbOC3jUQutOdCLNMv2akuoht
x5gbTp7NGhjw3bS9ed/Vg7zophIrvHEJrAiUk0vPvKlYX125EL2qXWHe6KrWhLRXmIXxTtf1bVis
szgn/ukAxwpvenMZNI0JJU5A9DCvbpONPjk0ccUWURFzpov6AA83i8HM/qir2hGhxLRvq5U+Odgm
2T6x5btu1B/XiM0dUrjh5emv13YHtFnMFvpkLhfdgdDioPvrjZckz7ng5l6XekwPVwG3WsiJ4AuN
Rh8egVSZ60ZdlcMic0aroN/qohgLe81jBOt0F/0ROjDjyHijKwwOjxevHMlafwDIepBt2PRYSmJN
1cUPJLbb40h5c1WM3VvQed4jrN2HBRwBh3XYoxg1xhyiW8BoJp63L6oMDnxgUD9Cp5BCEjerd0Ub
A7pmHU/VLRz4mrKEXghiNP7nihsSausTTu+MzRdIfexaWcy+APXsRMFM3LSvDXzsIgwedP46JPKl
UU1+WyDJtm4ULH4QpfVupw46tY054AtVPwwEOV8SBwBI0dEPYaeXdTpYT01SD/ADteSR2XG7ckur
3wYlE4hTCALVQNrfigHOuBIGna/T4fAopR8xDucZgsG4RYNlYKe4NVICSsLEI49dA8oWpgD5LI36
e3hUQMsZ9edu3cQ+Tz2ONCICaqduDNx73Q3siM+zDVO389ni5DXQQgewPB4g8w16hzHLhreMR0CX
etYDbIdLgBLNbK36WtyXLd3zwoxewOdJ/QLw6EPDLXKRmwNSa/YQv/x5ZJfCjEIfmbMQsG3bJnMj
SZAgCmV6r/dkyMRpr/tF3a/6hcQkGDeL9EuezWD2sIMy2PpLVu+UY3OGG8MZ2Uan106tHFmyhWOU
oJn8maPTnfVZ0lKtdX2fpDM5IrF7KNqiWDHIDzxYWXHSs2Kpay6E7VYboJBgzpvmJz0rzKVRn9QQ
0LY8437q7yJOBpYaYAqONhC3is5aTNh5P2IedLDLSPybcucnzSyIm2DnCdiOACoj8kM2Oki4mN1c
NyBPmB9ieAja82Ts58BQBbtzt2BwouUQptzvKdicHYAauyZr29uos+QCKmX98lQcIcRGWYWPZPH2
tunMEQKu6V436k3HIRgGUtdRl/TZemF+no2a3efZQtsIl20ja0S8XEvMtGYW7If2nWtWB11SJFXr
xMsqXxf1BkFeCHOG6kBLD4DNqYeCgJhPJysRXfeLc5x6TAd8P8ev/opdwvu1aKE9GQ20uDGEudPa
DAHcSdcCXKtFPz0U8OiLp1h0d1nCtPuGduOOwPx1gcGR7yIVRn7tjnSvRG7fE8iln2TrGplvoUJZ
zEOg5h51tyAt6d4k4cq18hakevainxilYFxRImZxrAmpd3XYunMSivilyS7y0vZ+tAKyq2M9xluS
pfJmOlC3VyKHh44FuJAdC7YRKc7DlMXeQgR8oqjuXpAt7fyWetGVcE0TZq4jVEbtfISJsvjs68CR
pYEdo5ybSJ62UOiF9gcl817v2ViqdrJxES7A3ql12rOjZ6fu4eLugiY0bSCK2YQrBUDvyqkpkrIN
RqIa0wjo+/Nx5WGcOZYcqfVJL+30Y0T1MFcMQVf9W6ZRmxzhLDd5cF05HnF+pNDahZli98Mae+I3
IungpRd265q1xpog03nZgRLuIy83PpV9v9ca2p6Eemecdz9ImcIOEvwLo0uyWwnqPajb2AurArah
GJJvjaT5rDu36j1JiFp0soIyEMVACYpGttUfOWBpumdl9Xz6xNNXYQXEvnSPLGrWcCxI7rys2Oe5
4d0mEHzaYkSZnsJu+DHVpwRvCyuK6JZxSKV8rx+RyJjlpirXGP76C0z4+4vRYR38oWm+ElYRz0rS
w4RAt/AoHmd16USrvBvga2bAB8H1pqDWVDzXcZEOa2DbqmM7bRSE9ZG9QJ0u6oZzXa64WpaB1foa
5abxblgDHzllwUbj2871Bk/GFQF2eJZqmdazs5VnV0fk1tRCNhg9QsO0LqVwjEU87YVs+NzTdb9q
BbAU8jnASq4S3D1bF6mDpRp5cVdV8s1GlPEtLtUSgbjuh5kFYg781HBoXBeRPTNXS5ly5ltyNGaB
m5l7Vysi6ECxLjuIyGGeE251ld7wKYqs95CmgJdrMcKIFuDVZcIbsJUnwp0Gcek6CADA/8ZmFwjk
5AdvGn5lYz1ZcJZbJ9TBkFwYvdhQYuAtUQp4oLcqpDDTMZO3AE+FazHnufCiZG46TnbwBHF30Zir
Rd/IBlxv8MXh5vlGVfYx5G1960ZxvQqCPNuEmQOntOlkusdow3E9Vs4zQvvJPOCjnHPiDmtICGqM
ut54UpaLgDvWQhc7kPeu2WcHajsrlmWAiw/1zSgDUPtFnG2Q0wDBEA4PRziDfNaV/MIIko2M2OJX
nhWBjVft1DhOqXguIzIHZLEzbhBdw1Xo4rCYa+6/QOpqjVyvhVcYr44QUqyOEYIxpzpd1A1At9dr
2zc4BBBa2lp3oIG3W2oVkza1i/BhBWuIc5FBQBHX1b5I7BAIaZd5vpgUxmHVes9UFd5wp0737SAC
Xyt6sz/qm9xO97k92TMhAr+Alm8KU8JihsfWfIHeRgPMv5Ve8YYN0HrBD5E6cXtD3AqCQ9NQO0Sf
fdsIisa21UTXkQnx6iZAIgtrw/EHJXDm6ZvhAXYxn/UaiAGNzFO97j/KJFiExgiOQV2LNe3iaIkk
B/J67ohxEblyqNuAFCLSdG2KrH7UPaI6pqsE5nwzTLYy/yQ9XxukX/2yrIXnkS8DS8ZxvbXFIA0X
MQX3M31Jm+prUbci4t9t9PUv4+4vrT8de+7cTqcqXaNZjeG47QYkXWGFXu56RACWsjLtGwlIGGyO
5fiWB5dF3wXv9lh+2I7r3jWpiZVl2Ad7oMCr0zFNVhgLOYCppJ83MtBqlRhRjtjTNAdqpglPN21S
b7R9Qp7PnOkzr7qAmMQmK2HuQ8G87limYFA8NJ9M7HM/eDJgbt5md5Qogvu0q6BNk9nL1AG4OBZl
cQESvFwA9lTeV9x81dRGg71i2BJv52NIPEZzI3CeGoYfU7PWgDAul+eip/pyCXvkaJnyMNw7A6hX
Tv+g0e953sKaLgqGg0vdbm81WMjEZWA+K3HqYPc3pDdnyBaUQIjgkcgxw0RYmBZ7bUOTTUVnKupW
uwW3U7dirWjd6dZfHStYhMxFJiGgasgDpgmYV8KA1ip7d1c2BFPNqb6rGAQDhvqpbNzc/mgEd6/h
RzuHwm2YHaNwIjA08R5K3Q59leAQzyGrQS+NAq5/g8HFXZjm1QJOUuMFKF/plhWCrcYit6/spHD8
1mHRU2vJ6yzN6QeI/cA3es1bVP5xOI8awDdaYUHIH+8K6CN4CMV42d6p2wDogf5eP/663qKSrXhR
ndyHvMHKrsDt3kkJY6SzIVFWRPXKaSKI4Y4wJDo3mAWF4YdxBQUbKFEVQO0juDIrnbjb6WI95J9F
TT3E2+Fr6/C9qFsTAnrYvz02H4HRKWU2h7Tt3lFcbrxpggU0IhzZ3DKLLnRZb6YuQT7KTSJ4vDcx
+dR6BknTvQdOHl2xrqfXZBQHLYZgy85eATaaLHWvIRvfwdILrzC3PfXS1dZgo1efotc0c/3zXNCv
OPWSqmDLxlX2AhFKAIT7ijzENrTh8FwHRxkp6HFj8L8ARwY5qKCNEHTp7IsRUHGYIyr7us5V7eem
7B8Tz35uPS7erbLG4VMeyklLLJWIeGMejFb70CEwZAvxTIcK2ijdgDRJa8YXgWk8p0ZATxPKVpjZ
Pk+iZz1N0wsEFyzXmWu3Yqsnax7FPQgyfLHQal5a16vpg/TCqPCqmJS/dH3dN6B2TPW0c/1zV10P
m84ULwavnEGwd1yBNJM9cNiLS9ONXrIANGgOLbZDkkbdwQWBGlCDOnpJYA3gEGhvWDwOVt+PFGY8
XsnMfpCY2VxAgkleYNYrL7ACSdZOb9y7dhzv7CRehlZW3qRp0l4xwQFo6eAM2iPm4lcBIWvdarRO
vQ9D98eplQzsTYH8scPkCKsWRg1YXiJCpvvqDYTrlk4njUtdikuPzX/7x3//639f+/8J3/MrwEjD
XP5DNtlVHsta/f4bI7/9ozhVb95+/416ru06DoWGheNBfYQxF+2vz9dIgqO3+V9RDb0xuBFZN1Tl
6qa25jAgyN4SGYTgpoUlQrceXdvepKoAJv11LQbQcJuGvyF1jvS5fG2N+WkdG3aR2IGxshJ6htU5
TrsG1MxJD2yMspWrdeVgl0pn0VDGq5PLoIjrb2XwiA8RgDDnaUYinGSObEwGgxAoE+lNKIKvdbpz
maVzgnt8C3tioGenjSOz/sKeNn1SV8scgx4Umf5oTavmEWL62dppCWbsTsYq4JHc9tRFH6s76xPA
TYHM/v7SU+uvl54xynBnOQ5y0Ix+v/SQx8uNTnF2U3fxsEYSOARqyhwXGTXKp0ogaTJNJ7oRPOjS
pdWV7sHAeQJVmwAm9utelQyMbRa5X87TkUlmw+4bmBUbW8dR0VMaV9Y8sUV3wWGJuSsL6GQMyE3d
jxB9xuVlb1NX6E8D4z11JQGcRsJ02OvHzKyGyyZK7C2lFsZcUBr4f7gvPfvni0MJor64OhTQEOYw
5/vF6VxRuoDOy5vTJJ0VDnj5Ob1HhiI/wlG2PYKqf6eHw1hJY6mHPF2cegGuJY9DAa9iK/KeEQNu
FszJJFTTMDBFUsGswXHqR6upLvg0R8RL8VomJH9wjAKWQUWHrkNOd4pfRUZeXQFov0TC3rnJJzX9
Etq2kDsQwU7XQTJMrOoC+o+6VR9Qxf3SmXT5ETWDa20VU/D27MxHcCrZjFxCtT+QoDz2ATQz7E5U
vgrAIozqG3jXOzc/9aXmlWLWxoVzx09Te+0wZzWOt50atf3c2IZgJ3UIemD6S/Ymjd+rzstu62mD
SGFROQkEwFDIYtbOWlAPt5lXyFurMaulYY75Qrfqo7suPR2dQ7z38hRvpIVFFhatxRdx+bbm06hs
1kvdUFok+g93BPW+3REOIa6Jfw4cszloyNyeHqcvIxVGFmuAlEx44+AVBfs40h86E/LKmmcYl/em
p6xnPQmjRtvvQyfoD0bkYYpmVLCCTMSFtoA9ucRq89iTPazerbyiKGb15PYWAwQI750ygbmMKHf6
IN2gi/+27nSykIhgpZQLlM1gu+mad6O5I9Q1d3qP9sIuZzIegLZCooisqZtszs1/6XOqoFWz+g9j
z/dhf7qYEIBilDDXsyBE57HvF1NEFTHTjATXvFcDUrGZNzPBX7iyYsMD6DszF23qyaecOAs919U9
qioCS6+jHRRuITyLNGLhgnvcFmuFPMM0zlbT6PplA5LRRdvAvA0ddDU8PhB0MiOE08JR+pUwIe9q
kexoeiKe6WCLbiCZ8dmA7EyMKAFk3Q3aSD8pCmjZBF56ZMC5/P1V8fhfbjGbcuJw04LkLqH2T1cF
Myoayjpl1wR2uRf2ZJgBaRMBCBuHbpXWRA1Zksz74hizMZ1/kV7OYWig5ZJ1HfTzQIx1ISWvpZUD
PgAH17N6rqrEgBZ3pnwNBcwdyHPACjncORNiMAlXvCn4w7mXYkCncQLrxm4KDRVBAlGM2AjXuthM
dZ0LhlI02H+p0/2KKdR06jz103WDcjHVpsZTNcl7z3g40hsMw/AVscIESl2s3OiWuITHVlDBhku3
funtUaVgkEu9fdRY0y0w/MDtVCwTS41r6QCoMtWTvGcYIxBUhGoKVvwQ7HcBxnfcWau8/saaCCQF
iMhI3WKlNJWmtm6Ag1JaIywHi7AolBCd78xgA3Pv4tDUMWTmxzrYuRl/TGVTX+uqHK+ueYocxlIX
dYOZgkJFzOe/v0cs5y+Pjge/Dc+EuYDnUKzCp/Yv49DgEbzuBru8jiJzijrLh0RV8YvsADoMekau
kPmJAc8DABj6etFLAUUM5PeDpwJppSV8U6GSwVl8+/1Ir2oJFjDD3suMGBxXaLGwLqkQk4JcrS66
8biIima8aSMOVZFQLuPJWK/IjfwCMrGAmk5FrDDqtcsnlZupmFUQHy1dp1/rIohGn6fURVghL2JA
zRaujbtcM4LiwFKLeGT1F+o12OKYGVXViTiEQNW4SSmobifqtZNBSAJOYOaJeg23ufwysJ0v1Osi
7NWi6bLm9Cf03xlAzAHu2xL8ybJ4c2SWF16KFvzXHiSeJ7ux4BROSLYHQoHfmmG5CaLCfIKqSL3E
mBqsdLckgf55gVxXV7vAO7VYQeh6Ruvn82ntcEQEeDpcn7Zo8hCh+GKvGjoCNwrrxqFso1torlPg
cxCtq7jaDAoZAdAKuA/1i/gN0yc5y8YyuBPtaM0Do08vJbCh6yZvrY0+k1MjA3g+U0ey8NorepCT
4ZPVBr1vwTQOwWlwk91po+udqh4WyrEb32TjZ51u0P16HGUTYp/O4cYrmFipSzdEBEXSJvsBAfit
doask3rn9KP3BBAj8xM+ROBPwD6V15W57mME7E3LtvEJ3OyHG6utCuQdyAzikmA4PA5YGMHzAgbX
Tt7eIs8Vws4uzG/zbFSwCSjalS6yMm02qgVwXBdhwmxfKUWWSWPnR0TYzXlOUn5tlXl6SUq+Moee
X+uqPg7qeWAF49Ke6ixaKjh3nLoHXSoPViE3OlgL0yCoG6ZsowNGkc6QTXV1z4GNbgkI4ZgsuZBu
ezKkeYwrB0G9XG3soCo/Wks828nogvOqAh/LdHpVmrZa0VQZwAONkGsAi3NZxE1+/avzpGLTZ0W5
QsCiXZQtLPFkXFwXExsFMEi4JE9EFGnkMG1UqcQjhTq9cWAcoPuyEaOUG5fIyffDo5vn83HIh7tE
gKDhlsxErgUrdsxuKQgaOV6kk7ihkxZzEIv6bVfVFTJwXduJC5Xkpa9M4h2hTxqtbLeI4TiTD3th
IToPSCK/YRYSBSyP3BdwqhZpFtKPsPF2bY2MjD4ccADvSMMoXgHQNC7/fiS0f35bYtZAiU3wYmCm
aWJM+T4QIgxV1lZvtDCMNxFi7QKklzRlAHJTV17UmGtIhSEioutaeEdFdXs71qyE4Q1U8hkvzGPS
SswHujJ7zXFXAlxGH849gOEPkagO4jWfJFa0zkoDkVWsf1pvoUVVmhDiR3oPFo4wxvVDpbLTPMIG
+thv6CAOTVRbV7qBIANy9feXwfx5XjpdBodg3jD9x5heYX95H/C+B87bJc3hE9POvYlJikeewPkY
Il4IA9jWCL3M80Ofhvac9nb582CgjyhSgPz10x8V0LNDpizx//4jU/OneQ43XdN18cu5GDzoX1ae
YJqaMBqMk8NpQj8GvIISehj/QEw4nYLyUNsRq9ILyOqPav2Or0xAqf5aHUK38VRN7Cb+AauNc2+V
1HzuxKWERtNChzkz7sV3lgMtlzxdDJGCcDBSHnMpzOjaCMvPPRgh0HnXgOYhQ5POh2nv3E/CIu8/
LMf1+uEcCXHwTscymGJhYTOPEpS/387dMPZxNTpiPQSgejm+DVOWdoTVNsdEEwEkft2NHQx1J8JJ
14grgN6q+3OPwKAj8kNWP+vCAK6NFqgMcd/DyimCwHSKdw5YoHl045Cs3HZTqy7qTYhE8MD6cB9R
Aq+qP4+XnSPAEzbNF9Lt/v4esKbowvevi4fX5VAJoRbn4GR9/7qgWmQDMlnh+sThsgv/FJFBbN+7
sEKJxCU0VKppI8ZQQQcc9e0gwWmDQPVMMKg4hk0LYT7CEbYOLXs1QMs5wnoB1N0v5XO75oS51elu
/u9vMSylY1qveTFUcRjVPxX/tXrPD8/Zu/rf6ag/e30/5l94XeHf33a5iF8rvPA/6p97fTsv/vrn
p5s/18/fCguJGehwbN6r4fpdNWn9Ryxu6vn/bfzHuz4LmIzvv//2/JbFEqh1xAhe698+m6bYHYcb
9pfffPoDn63Tpfj9Nz+X8v21jl+bXxz2/qzq33+D7eM/ocVGTMYtm9mWa2JR3b2fmux/csvBqGZz
l5rcYxj3oGRZR4gaWv8kCFlhlmpP945Nce+AOqebyD8912OOa2PlgmHPM3/74wp8RiNPP92vo5Mu
n8I83+5SPI6eRSyskDlWrdZPk23HGpgHtiUiiSlZRzWikg3E78GiiP1oBCzEqevH2vgQiN+4pIVW
RD4iRdj0iBgnSIxKF1YOsaFcv3Ulpsr0ktTuLXCFYhvKIti15UffIOvognHNDXaIc3BtSLxJCUSG
edJ6PrRC+5kXeihiCjdDsmMlBxe4NhZUgBndxV6TzGBkdTAj8Dc8I/YLmz+rXtxxzzqmJl7nJOwu
qFFlM35FFk7QQYWyCGdmyXuYm0zZ2yzbdzA4hUBzYkpAuXMxJ/1dgLQi1HPo0RuusRi/rTrIvI/y
thqjD5ggHZiTvDSdB3YD+KtVsO9ruRWkOghzbP2izsZZ0zDiF231OEbFbRTk120AcZW0Wg2kXyhS
N/Ms4PcUSocNFx9thQ/PnOIxzWMwXmroAee4zJxZR0Tfdpjg7y2J6yRCfOaQV480XxRIm0GkDLlv
tUg6eai9agHJt5ULIhFUHB/TFrR3s4MpDdS252CzwCFygTzTBtruCWzdc9CrcUgSOHBw8JBerTN7
xlOxsNlwYQmjh/kvflUq1nBWgQNMVvqkxGdAzAGagUm6JsBYhpCo6yPmLgoIY9Ge/Qh4/RpUOA7e
lYA+JIYPceRdLDMHHlLwrmP6TjEU8DXjD0y75wmtiqWIYB0i+nDDSrhxtoIeR3ha4ue01tOJEwoc
vf61A2W80eIhnOiHBbDTCyTeHpLGGmYK1LM5aCdHuPJunbJv/QzK4eDTzEQhnY3TlZCc7WcKwIFZ
rLpDI5GpsJGobDDMAgTJ8MOP4Z3AehgeHI0793L5oeCNukgTuc7j8BBz3Dr4f1W7ypk1XAEIm/OH
qnbbnZeGr0EKlHldAdnCgReKw4sQHAiVIu8RAQuqwOODDVYyLmntQj0KjoNGa75a1Sv0Q41rqNLM
sWqOEOAvCABEc+QbAt8JtnQkYllxHq8h39S50Gu0FT5r5/BNG/BN1EoIcOFhCTwEp0nUQrsLntYj
+Sh4S+bmYB+zFs9MRbzbsg8f4jE9iBi/r4kLRBzkzivLt8zwWNYyXoohSKEMpCAeKfE1i2WYYCI3
BEW/sdLXHr6hRSHbOZPWtVfXFXj6pGtqH5ZnBysH4dMtkWtPvfegBqUguy4se2HKATNT8gFMez8b
renBK8UGaMxwlkEDFMZXH72HpKBl4apUFsLA3TpKwTehAk8CeTBZvsU92k9+63IOAWna4RbhbV74
WYbfKpTVpM4XPgLb4oItyFrcpsh3Vqp67BLM+o1NFoIa3KZ4xAw8dD7M2soi2wc2bofYvuVelUCz
W6xDc9yO4kWU4VK4gAuUuNYNPgUxww9amfOmgwJLDBWcHrL05pWLGb7vcjw0VQsaTAT1OwEUSkl7
A4VgV9ugf6UR2pmbvNgmQhEYGxFjKYNHWQG22+An5JTfWpVt+C4U0tACxJ0Heee47CH6xDCewmgP
EqYRtB6dLl14XD1ygb8Lhyd7hrF2Falh72L0FAyatF1xJQuMQNmEzi2zrpoVInsxMJBNdONNVmBg
kYg3+jk81i3lLBClJzOL2LOCRGxZpeZ1A8yrn4Rls84U1L8BvITRNbhuvmdNz2wDdusQ80OfYLCE
z/azlXsfVp8K31DpXEXQyIMNNkwBobmRU2PnKqNf1aF9JaJxW0XIdNglvpAX3SuF4Ujw3PKHzt7H
UGPD98nVvFRNBK4GXUIMEOtSglggLgRSRO5FGOxIXMczL7ZvDIooSQ3VD4ALZ9QU+Zwk4sPOs8CP
DAnqYOQcgN2EGjt1IJIaAmHfSskRrHPvSOOscxcKxBCeg/t6VnWzHORncL4a2ANzJKxJhtQKJPEg
BkzkColKinRiuwBmncxb4UI8jnpXpm0tqX1pTIITBgT2rCJ4hde5H4LFMo+K5K2R6Y3d4dcSzmNX
QyN+5GJc5gW8LMqheCkEwXdWkDjDy9dndoRHL3UHaHmGPibLEL3EWBIq6zhUIpmHUDHmgHaSqnnr
m/6uYqk1g7ozBgsWXnHxpu/y3lvXkLuYJRXUDdkK8eIId8MAphvPL2M7XrpZh+EWIl+bEsnHmX5h
wYA29rGMxS9qYO2O5SLcKzy79RMnfrHb4rIf6mfeyI+IZqtkbJ7yEreBaaZvxMCzmNk18EFWtsoo
lhZxSzfwNmh91zMcyAJGuzKZsC0qWDm9syox2g9BszHCGEg9ix3Gjl90HYGPC8EIHMA+qoyCRRMj
+M1dvKdG8k5Yfe9CwBfp++E42tkwG2X5FDcQdoIhJS7+BNe0e0CcOcOzPLZVhZdTejBgJO6PEhkL
nmTPpBMPVUG25iixOMB7UuBhI+TdoVHiu0EPHxWIBQGfHfosfKaUtn5b7J3uKapzME4hnzsLzBKR
N4jggYuFwcYDrNRDLg7UnVouwcFah1lMkP9RPixsMUhhcbZoikmXgBu3kLHGUAHRnlnQWEdggPyy
6fvlOA2QrAeupFV4E2PRD6oDABA9Mo9hMs4gtAg9jAYyF0nUQTsGzmipebA5fteU1MsM+vsz/TrE
w2PPcsw40mn2lcSIzsG6qEWeyYci+e041I9IiYstPJSoL8E9hVzckRgCEh8kWnoN3pSRfeHU+TR/
w7TBcAD67fBdIqiMKzPA6JbCWQVyK3sFh4XciIBhFx8xcgIcSn0zbpmHYSSP+s7x7Bw+wNA4do1h
G0mDLThUQmYNXnFLAE4Q8BxpNasMddm1wUOcwAGLOuCDHDwO4SKIaErf6aGO2UfBFbBQ0bxOIAsT
QYggAZV7AZ4CsH3y3e3Mchs7rFiWJHgGIdhZtG20gFxAMuMzMMLvsxxTJWFgmsXE0vGCGc8ha8aK
FqaqJr3GJZdAejEAi+EyedqUMF/YVV2rZs5QSUyZFqxvva1tqpVbF+YaM/CnqIThhgiRVFCZnhx3
26ryzEWXpw8p6ecRjChxNhgN8ueQO1APQe4kmwXVaG5Dhc2pTBQyGRKajzOrGINthOBdktB+3tjk
Bvo4agujDbU1Zaa2ORQ7YH20iBuznYGY3mwdTcSLk2ari3rTTA0B8OsK5D36ggRKveUGR3inhOQl
G7oRsvFWhGiWe0nZ4EAqi9Vbz63A0k5MKHrZaudZlbsEP525nbUeOcwBFKjpGbTUSMycWSRAd6K0
TEw/EY23yiy5UnRy8JTTZ5G4jts+Ayu48tJlqRtKgVuujisDM+8Qqhc14KVDs4gR5sPvGYZ4kgKo
4Chv5jaV2EXyMIiaLABBsiC2boZ7zup90UQN4IlBiUm7CvcBEItwTiQrO7LZ1k0btvUoQDeM9mtI
syPlJW8C5531MrhRExZUee1rnlftHkS/dj8e04gditIWEBly4SNthncs+lG4AJja0NuPwzbdpHUC
2YkKN4yrCJg8bWCYvt4V3MIUh6UfuhQXqcCMn48zc0xukox128Ss+q3eSzlMxHi4Q16g2CV53Cx7
iz9JAx6GMJaEIFzDHjlhagnior0FkMPeMmJ72exctvoQAFUZvWX1ANGouAeU6bRLBfUBosLcMcDf
MarC2sK4kmWzNPJ2WafiOaY5AuOdO67yzNqDHG3sKkQkt6Ejwa9FyepiLKeguCv93m2LeeumQMVM
GzU1n4pdcW8DkbBkec2RzgfWOs/qbld7tbmwugLkQ84gGAp3BT/imAQIGXd7FkRQlrec/6PuzJbb
xrY0/Sr9AjiBYWO6BUESBEWakiia9g1C1rEwzzOevj/oZNVx2tnprqqb7oxIpe20SIjY2Hutf/2D
cEgCRYQh60fFsvVjnRfGv34ViMZ0RSfBCVv/7OOv9HXgF+3iK0Yith9/oq3fZBSM0MymmjY9SntF
00/BmAzfK66zmuTmS9oEGPvpsnEegyCno+mH41iPBka60gM6jw35TeMzQZrSuct1hNugRbU2Zsfa
7JWr1EL7BDMM9x+/1ZcIA+io2pojtVk1yuo1ixPlocViGYgYYAkj7GqHK1LodrE2fsVffo8YHZWg
rqaMVqcveW/mt6q39W1WUCDggE55bkQbrefTjkzj+gO+8Ef7/iOZSPlpNEaOClwNQEXDYLFY9s8j
+syW1AWjod7DKb7Yq8F27VXjdEYpX1jXvqGqweQfvhB5MCLm9PrvvL9ghgyqJZtgm3/GtOxZqLPd
Vb3XmtOLvtTnxqSYpBFEfYGRgqO2mCz1RuRDs/nNRH1FB38CKoSxMqhUodiy/fNUkOJfEvFS9F42
0yeuDWPb29cpA6GHrbJZhOzJDJT+G9jX/wTW+hNa9n8C0f4fxL5UE+bUD4vjF/DrKSr/+f1/Hdrs
tfjnj6DZH9/4b/hLAVxSDCBfA7BKZoTxH/CX8g/LFkK2V+jrA5f6AfxSCVixDAvgHKkpkNV/gF/K
PxRGAYqta/Dp/ivAF8/Lz+vJsgDnhcY1cF3w1v68lOsm7PEYtEuPg7Mgn5L8Iz8y5OtsdepexsCs
AcCBY9JQIRY4jY3QC0jASQ5UAFgCZOY5ASrLL7Ckcd7Axl7V75wr2EzGD2SPphuUq22aviLOgAIm
70ZJYCR7ivLy0JZnTY8f68JEe2pXG32c9oPC9mwPHeFdlrU3g+UpngzLV6pHktZ2+RKl7lKOqbNa
QYd5ds5kkhs7qySQQMvyTb2GX2a9fOuXkwnN2I0nVBu1JHxkPmsYEn2drLFjKvo73hfHQvpaphFw
WyQjMjTOdtEtTo2dUtEVCnUlsdtDuopLk/dknmCRtiaZERwy6qRcVgJ+J0wk7abb2DnJxS2lpNEK
DwdHoG3co1XoWNJII9BfO8F7J2vPlX8f5/lJqnGBisLvs+6aGiY1ASWhDnZixtIzJUBAwzCc0qA8
hgBvDhWlWxTD4yhnp7jLTmUhPHRlfEvlilo+SCOpXo2JS518jOXlSIrNhbHKLZJ0TyvmS4Dzyqju
mly5UYju9LTZtu28j43s1HTxu4LrP5ji56Cdn2KrR5ekk7yIWxkD3HZrlnhXatOeNPiTkSavir4c
CUz0iLo4jcrwRKl6QA9vp91OcOQLNT3183IRyXxMjBG/vdTHgMSHkoLddHKKLZlVEZ8qZSOydGcO
/a4THQwW01OzVTSW+kpun0dVxhXTuNdzu8O/5iIvxqmbP0O4Tx1bRO9azjoIjfI46dEhMJRjUAsP
w8ftnOShIwmZ6YCleD3vXBLC5mQTtPmucjHUuqdDRjZL9hCOW9tSLlWke1UX+Qn0ckUNfblJT+sd
VoLx1rcqlsHpN5Fm73oYvdfd9LR+jJW03GqLRS2Wq1Lvm1R+m2XaeXSbFMX7mTigBrZ8VqQHSsJN
qI1P2BcVTlOOx8WooMjgm9Bqtj8p42VaDK+fYx8AJVX0c4kzA7zii6imoxIJLwznYxxRgIVdh/Fv
v8GreycL4AJ9ua1rcql1T5Zl+DOxD370ZtGoWNaW5M+rEc1PYyXukZb6C8INJNCnpkbgvb7H3KfO
NDNdX2NtRinb9HX4HrSW4WTFtA+n7NWUpyNchS00PD/CTjgdYASw/rr5MlBoxnJ81/vkvUlbNom1
RUt8eYZLLVJf4znP59gLwJnLZr4hOdyAz7lTsmDnlp7SkciehLUqNc9puR2Sad/Uw5PI+msj5adh
3Q6sb1O03Oylfxpp+MLpSeWWAAe8tsMXe+78blxuZr3c1jtIUsNRytKTIAJv/WDW9aiE45MZjwQU
LLd27t1BmZ1hpNLmRwpI6550orBM4emQhCB0L5exlS/MtfdluFMndFYaVtpR4+K75qe2uU1o08dR
v7cwTexF92JhfbOVDSEnKShe/9xLkbuu7TSdjuu1ZSF72Yh0Cy3tJlnI80wKUhHYCvpoISC2dxcs
fdA09Lu8zd4ncr3j+E4/hsXVdFXhOa6LCaOMXR2rt6ALXTW/dXxS2mDeJ0p6J5WXmywOrWQ/hxXm
K3riSwTfljC6y2K54OhxifTpCv7pdsW2yqeL1M83MxlhSvfsMmX8aoXSZ/waHh9ITTyLRn6LmmpD
iJ07EAEFL8SgBZ/ebD14gXLl2Hry3hXzERonRfV4BN3YdoznQuNMq1xJl2AsH7QS5HRUdrPaeTWN
eGYZZ6Ezlq/lC8xsIGt+qXu6thy1b3AmH+Uy8SEleLWanfKaa594POaIJcEnbWTypvnaas2nvl+O
dtVd23bBO8Z0kmA6LjwI679Y2e7K2sfg6MKhYe70UDnWev/WBnhkszYb0V9rlUeMlgBbnGXbmLq3
blYMxQjlUbAP60LCY1A4rxu2mBow9uSTzcnWJctNAVfp6vpFDW59Pl2hUGN2JaY3NfrexvYhnAxs
FNLTuiesGHGUcO94iFqc3sGPMPocQuver6CiUnDS2OJeg81xJoKGyN0Tw39wZdi56XCJuuS14z0y
3F4nuz9Fk2k4o2bwqOWviT3yfEQPTXRe34uks/PHE6dMZ0Vtwg0D4q+dJJ2VIsi3shR9AvYGBUiY
KcPee1lUNMxhpSb+JAGRovHw8ETB5UrvPltJ/UphO3h6gskkQ9tDbYMNdkH1oPXY/6uj4SdssQ8p
Hiyo/2YZuMDRUtPwOe5e8OKZvWTAfTXC2SXr03s+TRe7TOfjXJIyoLRfNYkOCU/fbpumjL6CAhkH
52wnbegZbEeoCpwv+TqN0eBjEtb7sSH6f/3q48/mJZ73Y94detN4jKNE3S2Jofl5EAv/41cfXyTR
/PFboa2X7cgrqmCvIMM0241vm+HnQcyTO2jdg9lHgS/bBAtnUkb0jB6R9Wuv4MXHl3GuFT9PRLdD
2PxZsWpnmfvAD6wC5ln2OYrhsYVdMPokGYYH8gw25DfVu1mOb4qpRIc5J8Y5WthCetmrO2OnWNJ2
YbCAQ/a2ENJ27FuHM8AppbvVvhuNsUsnCAuFvkFV5dK4mbU7m/xJpz5IVTRu6XkKp+6l9lit6M3H
F/gAHW1mvQBitGeTnJcdRVHidB+czXiXgQpBWCfeXRI33E4z/RU7PC/iFNhij//aQDzY1v1g+XHR
f6WF3hRSEm0VGzvOFY3qDYTXpOLcjBWpqiCub3IJlKnRZUfpdIRzBQt7SdS3TEr9ocBZSFSdE6Fc
SxvLY95+7yvMyRYe86Rh8+ARKOb+KbeXp7DBpx1PzDmg0IEI+SWT8+6TnGyJlbKZdGwttr8JGzIH
6fZ9HZ/q+cgkYb6mApnfmoUUWPtFj19j4Uljg1NO6v9Q1P9fdZzwl5mDG8JSkWObyk8cpDhhGSZj
WnorDMhMh5Spa2GO18Cazg24hjQfa+qoCQ/T37zzTxwaYfHONt2DhnqGlvNn2o8tRqItZjxGglC5
4O9dODOstcw1cvYXCp04aTcTiZiSbZzXUuk3b0+38+d+k/Za0y1m7ADzNmP6P/cHo2lOWhJUpad2
FPHsNUXU4exd7W1c55XxydDi17Y8dNNjrOdHfBXvNYVtlMy/6XuVXxrf9UIs+iqKNnv9758vJNSQ
NmPWWXjrzden4UmnMgEQsUz501xRGGTMDMwC9pO+6ZWGLNn+qZjrbaFw+mQUrOiL4kJsoT3//Uf0
K3dgvTK4CLJpklJl/kzoqdJwXJLZKjwbwy22miMo3aOEOTmGv6S9QWvbirT/9rG8q5b6PJvfqMQY
d1xKPXmV7elNi9gAPspDS18u4V41iNrIllvH0aUlM2DmmugR+0Y+74Gc9msJYtiEWia6h7m0s1bp
cseTkk1PeZT4Vi5fFk33oNVsx9ByMzh+UTQ8JWglFXHPLJm4Kt0LrH5f9PO+sdqneh5JrtY3qQio
YcGfh2BXIFVCbbetNRKS8vAmhfMbsu3PxoSP/KxtTK25WEr/FFT5e233vHzy2pRMVKgSVUESFsgh
Jh9yQE1M/4c6FuhwxF4EO9Pf0Kr+ankIRVZXhZOsqz8TONQstvMSfacXEWsnSoIc7MzPs28flfV0
U7rmNyR+ULa/eDSEoq1du4U+3lov6QdCnj3izcX/ZBJizMc2W8HQnZFot6Qcn1oOvp0l0td5nXYQ
UUGQ2HCl3fVrkfsadX026AdleUYjeSjK05IPT7bdbya1+KSZ62KApw79YL5AoqORUD+1KooRa3EM
jCmcnqMD7RDh6Xdc747r645MsDXJ0QfDExSga1eQsRIw0/YVdTrajJ1mc7kNdFW53mzthFl3/tVg
sC/1457+fi+S7FRAwY7bb9Y6hFXS3rUBct2JGZ9qVmiCVIxQRksnOQY/LEHECIPtUK22mDv0rKLg
hICix2UtfVO6Hpx0uKp1BSk/xPVhuo1mcI3jfjPQglGBa3d1Db9uym2ma18a2tEyi1/XorWrxn2C
oC+f289NP78NKuVYEdOyR091c0CogcXIYeAzDvXklMr5KbLEXS11bxwQrM0Pk5S8S2rlqaHuWmGP
f3b2qmSBb6pup10m/KmIN/CIHYPEat2NQbms7R4VyxF/MB5X1BIffVJpeGq/sO1Gfl08Tozw1p9D
GqnfjPA8auVGMbFGxuhmtOS3wBJnUwEm+PsN5ifi53oCMAK1bBNdElSpXyA/UyprIWmFt7Zva0s3
cduVmxlUn9cfuTAqr/jNbvtXuz7wMYetBf1L/yD1/bC0G5W5dyZmNtuUhqylMS1/f6T+xSMLkKkK
sX61VWu9iB/eJI7qtMvIvUGcNDA21DG7VrPl2kyQPFdHV6Cgx1SunxZSjmYLUwxFPrYRHAWq7IbE
xKTDgUKzt7aurEiLByp8Tml7BlXcTTZCs8h87C2B9lG9Jck3y+Bt6iGFIE3uUZY560ac5tOtD9Xb
kLBVN00KeLtsqznHvhXBiNk/adx/cixfVRun/Y6A2ILLpC8zteUW2eKcVsKbNErytiBB72kZJw9F
6nW9SJ06pDaM86wZ1xLQwiAF26peKhAGi9SueLqkWoKGu79CSruH+XS0jOSE28wpUsOt1M7HtW3q
ovgkL6ab6s0Dy+O4hJ+sAOiDSbevNnRJoHvONJSfld4kLi2C5TNReslq/K5zXEgzPUmMKG1KfVW1
YZalTJA0b8UV1reTGzaaIdHvpFJcSULfprV5lwvkbDQl9pRtGNFvg2C8rju4oF/7+8WtyH9R4LDE
bGHRFckIXX5CIAu16qZyzgtPyTg+i3zYlDWClLijb2pwm3GkVD6WmdRhsc49kiY0vW11iCbpWbU3
8AiW4dzQ5hFIfOyFce6F5bcdwUXLpqZDX1u3Ybi0+fQUSeFDazEYspIvwPcYEndAcvI50eLPs5W+
Jiqvb6p8pBgdHQQZJyXAX6H3Tq+y55GBkQ48+VSja1HRN9NTH+jndVetF+ZtAWkqMmEWwfhmsvPn
bGamVp4Egr9qtnxJwEExp70CuAB6h7LjybaGJ6Xv3V6fdnn5dW1SzTTxG3gkOvHGFeBIq/X7XKfa
AX8xqulWR/KFBm8axUYDLFursSAd3JBmjiTic9HtQqX3RdM+5cP4NsOaWYsgvV0hC+1uJzDdiKA0
AuzqyvFm6PzEfcgjgV6/AqLrrG/Y8zxRu3fu39/ov9jFKNzWfxRk3Kry020ew5pQqZGgA3RkLvNJ
R1S4RZvjuF8XudZNF2H4QRX+Zn2p+p8Vvvq6fVqUz5zQCkTRX7bPWmizpiLp87pIv+UNen7OOXgS
A6anIxEwZZYzXuvcFT9Lk4EhovAaCp5qBngB4VR5ULSVBIccByHYbi2yU2BNlI2btRZTjG8GQArz
KGetlyyAUnO6rOgGhhT3wW53Y53465ZBgk8vSft2MPYwexi3RU5mU4Xl81sYGOdIXdn6PW1f49RV
dtJzmZF+6icsuqQAQkTC0OQ6JL5tm+Sn2e7dJh2fQooe6omyXt4QOLm4lZ6sRDzABtwOXXoqNPrx
ZHliRHTMUeI46zMcaunr+jNri3zD2+2WLPKp7rkv6Tesik4zoYI934tqfhuZuHMY7L5N5q+FjjnJ
x45l39K5LsLt6+zcNQwjgzt4IE/sYOHlMF6R0DhdBJdBE+dqyd9XOMQaCE+nMv9nWdv7ARmn0uET
Mr43OExAGToZgqpjXpa3XN6is1khgg2TWimezkvHU7mWdYtevC4yM4Vx/hRGAZHMYiwcbH+dBbpF
S7ubYCIyy6j9LflUZSCxmNH2U/raz+Z5Ra0V8LoVbZrhvkmzYMLbu/Reb+sPDRHoqsJ3w7TCl/G/
apL+aT3hY56NcdDPYTBf1t9X6nwkiTgGLmr6+FQAJw+TcYra1BmjBaod+cFlQP4YVrbeuvuuyFpJ
vyi64ZMybj+a2Lm/WvP4ppTJ80r4V3r5WfLXXbcHJJeD5KQyOmDI/iri5KQUPc1mBFeHq5J0dmjQ
VxRxEBYTmA0IO3X9viJtecFf4OktZP3OEX5MMo4Pqssqek5qA7kyr5XNN5EJZKCwSwJ1q6TL2xBx
1FFNDEXuS0PiRzY4ot3sVAM5lOnHVrhbsbauy4AXaygxMGVTHzHp8WPBM/RYy8iYY3ga+TzZvQSo
gCiK7dqNZ5V5trMONXywUfPxsB4+hejoIPXz0A5uEb7JErj+uuBW9DXhUK0mege0sL495YwggBda
c7hlCxOeaOEkrdn8l2E/1KDObMcrTrhUwfe/37Ugm/9a5dNtYj8h69DQNfmnKj+btaRWhY65pTm/
FS0f5OodG7yAcwF49AKfEppRq88fgDGZ0YxOyoO0Ys/rwmoj24C5Rg/Q2UDE5Zg9Zan+sW1/vICp
fqsTCtwGKrQ9vyWWxEhnQtITP9up7TL9Dp0M2f4DeNC4bR9TCeWiXMabKZZUXwycOUUjiS2R346N
tZSnQfdk7t5fcpMmPVShhesVJbNFrHAZ35UVRTIw+HImI292ilq/QtGL3DCpYJQBajQlWGhXgm3K
WjU654Lh9MaIemdSS+w+I5Dw/jnp5huM4mgY3uUGRUfJA77uL9GiHUqov2Mlb9Zd3RDdcauyOa17
znMoyWe5RhfaRK8yzHi88G+aPD1NifC6KsW71B+wAlrP8CxGxqdBE0HKXOOyuG6BZI+S6c018/y1
pv2MddTAXCNL5Mv6amuZFKpraxz76SepMbclM4F1VaSmOK8vYoP3N8DLKzKADY2T4rm6dhqiHa5K
anh6Ob9hM7WFHXbL5wLupbLzmooqqOyf5Ie4NmU4xuN+SJGMEp4Y1u171vVXzZgu6wPdESDyr9L/
D1XHH8DTTyKTn377P5KT/P86d9d0WaVA+E+HmV/m7rfvTU6l/ePI/Y/v+ffIXayaDkPDc8ZYJ+X/
Hrlr/xCr/h4tkmLIim7wTv8xdNf/gUgFmI0OT/4Yrv/nzF1FpmKDPAldt0AYhPlfmrv/eVNRVycW
2141YILpEsDen1sfS6FYjUtLBzqw36we5lBMQO1IwEDISOeHD+YvsEttfbE/UUYM9Gb8VHjwwDz4
ZQcL+qFWtTIMvLlR0p1qoZg3h0nDfFqLt/WyaeR/oq49gCnUZJ0T8HGvpemAawMd0pB/zc3cR0On
E23Sji7cXjed5tAVaQiFrYhfGOdeKxiN2G9qYFu6zelYj27ftJtGpASvTcQ1wa4lh9nyGK+pWwle
zha3jMvf/6DmL1s1P6huyDQS3KlfpWZQ1LJJS7Gzm0OOIZQLjpZYKdJGvXXEgr4tyzZ6rL4JOXvP
Yo0TprnIyDU2RIZX2xjFdxjkXiTn77nIH7JsGF0rBbsyCJJLC1z1ZiOut2qZOQxq1lpM+Zz2Uemr
+7TPxEG1tMNgELa1hEKFtqmdTCrrjExY9tKtgr+gL6lyubPN5PYx1siWiCTjqEBMUEUa09sscrNG
WRzJtLlSyNxOByVtMwLLOvY6LzHD7j7XBtl8WM5ElvKCxYcM9h7lEFATL7GQkq94Lt/CUD/BkKoa
L7hfWwiJNUAcR5mX73VWX1I5fDdStXVI8nmu+tlVR1Qk/FiWO4sU0nMZQoseXodaTza5kY2/6QbM
X5p/7pUpuE/rwcoT+tOxKje4cOXdwghizXhQ6uCKS9BXuyORuphkQnE5opqCLKVQJLo7QN1Py2Z0
F0P3WslEMtF3eyWLvDAl2w+ZgOw1prENEDy6ajz6VVQYW7227lNrZGCRKoXiMEMrTvJNAPOtqRoi
3bMu3Fnzo/J5ILzAZdj5ric2KYyxCBm7UJ4nJeu+HqRtM472dhH2tywSk6819T2LigdRlhYJmhhH
YazsRHp6zNXq1o/FJccA0DWBO9N5eIiV9GurFxfYFVAv/HIYDyBprqpk5ySQPvVEUgE4ZRPAoNwO
m26oGH2qTNZwaX8XFHLUsvajrIxYEM6Qo6OEqaQ9u6bIrlObvlsQLLhRDFNYMb95pv5i70BxjQ2F
RaKF8TOs2gpKidkcbS+mGnAbeckcK9TnHTa0Tqc+E2Vw//s3VP7qIUYzzLiDXk23f0ZV9UFp80rh
HbVJO2J1d1kskHRwA/RURf+5iouzJqWMXq3+jkkY0aYldxhtRbrF++OArPN9pWzXoTf0X/7+2v5q
zdoyMkWVzVT9hXZICGhR5FJme6b6YLdltMd4l4AqlYvIdZOxwyrIKZb8N/fgL94W4zT6VxPfElUT
P41g7Aa5UDZKlpfrMAR06ypD5XesMnlv6x4tG3hZ2lrXv/9ZFfkXZpih6LjTcEyux9QvZ1QSAtqN
PLie3KGfisNP4TjB5hyzh6BC8oCqPnPEkHYb8RK05jVNiO+oJ/yCibJ9VxT7mJNGuLE5lnjsaO6S
EnUEm0wgpxCPeBmEvvuZUaxTJGuih2ziFp8h98qM/ALmGG+yOcYOT3osQAaQkbP/mmHmpkaJZ0La
bTPEeIj+jV1S0co28sUgvMM1jZbQiSw/QLdDP6gdC7k0nPJrOKuZg7U71XE01TBkGRvi+OoYBGp2
8kuKwb4b9OMnO2DQiKdT5iy1+bVDEpTqXNlIwJWb1vA6AwrzjbAEik44voGausyvUULm0xYL0t6p
GJZiwzqvG082LQ8CPnMpo7CYZm5bVe+ktaiHoYD0O5uvhOe89Mr6dzlaHRtmGPN2rG0lGug+tq8i
5MELbD5cvdbuxozGr15PhxnRzFjXhavaO9mKUq/JM6Q9vexMIiydrMl/o+YHmf0VqpNlhTPWVE3L
sG19fXZ/QGwx1sigrTSTF9q0IaO2S4rhE1SvZS+hsdwM9qMlTzOFfHXSNIjJUWeelhH35awOD/Mk
bHfYZoNFxqxMXGlgkQBhjb2T5Qn0l4SDiFoFGiDJjH2eAqb14QPE8Jc+YUqh5mm9yXY9G7qLpXjh
RgJLn4I5uCPpb8DVNfOMZTMTRLzRrTF086yTndLUt4FiEki5WJwgYbSL8hn6isEoAPmK0O1vpXxo
IshZ5Vjv4gGHCTwp9yqJc6dyEf9MpVYnjHa+ThUMAfasLeZrMBqBBJZnTY4eMr14smp0L8R+oC0r
U93Bp+FOtzLumIHtsINDxdLb6bZLSK3AyxoWPCVWqOSHDoMZhpXzTiqKfhcN0mcD0cGEYG5v5dpL
u5RfgrLX0ffpn5sZbgiYIk5v9Ih1uKlJpXWTwHywshSRHFzveunxFcFMCpe0R9633QSm7UHwPHQ5
Wqs6Gp/xVPVU/I4sOY9dA1u+ZiaEF1H0xsz4qMStG4khnqBhFbX+jn9iuc9RMRUVScZKZSeuYXLd
pKA+4lFiQJbosLJJlV1qI6AjN5HvBfWYApXTibwBPiuXCPJ0I0s6nx7JprCubARRFF8VJihoJzY6
37tRjfmV0sxyFsQAtJfZWp0qO6EELgDHADsnslwrqn2sBIZPbVvFu2GJCwC7xq0TrTxMJnrSomZJ
xFUJrtaIeDcmGiWgliNKSzHwCVP12BS6fKjWw1mLc8fKom4LUSFycQ29z3AZkqmObkuYPSc6Dm1J
dUiMCJVWOoewVCIv72svqzUXRsxuNPV9JFgMcyFcGXtDitwpZdl5tWxTPVllv4Em/ojaAPmmNDyH
LZBFpTQvOY8rFFTtMUIrdRjITVdadXktkLGkvAxHibGvAnHTa/1syHVKuA4xqKmu7QuZ06WeanZB
9CJ7OUKGqs+uXsYvDKaOiTIQulLKUOWy6gXKhOkudgZTbYIRn/fK3szVxhMpZ2lEVN7GlvDcj0jR
ImOAWn5mR5mjaDMs5qcyro5LpH0i+W9bSdIrs1u8yITDaWOiJEVQ0ExY8CrB8OHOG8rc/7yR5aOO
FqQ15YM6UKHqVCuljqdm0UvPWsDOvBRssbifeW2MLjOJHxMLpmRrMTKVsNjuIdA5QlIfFuKdHSy4
602nJN6cxqD5zvRF47FxpjTHdh2DUGz8T6QzsEXn+7ouvzRa2TptrEJ3ymfJKQNollOmkUHgB1H/
z5rd5tCMPMf21O5bPSBxon4umGc+7kY7OlUAxY4lFSd5apjkwnMxo1uaD9+h4MSQtAKPne3cTsfe
qL90dX/FCfBrCre4Xvx6VmNk2yU6z9mEd9MUyWYxx8+Zrrt9F1B04ymc1udl6hY+BLNxsKSJnbkv
nSrKX5psMJl+2a+phSspdv/P2FczXCVWw9ByAyXXMOwytvpCYhbcNdnizkOkbrHQRMc3KXtJFekO
ZY1rEkwwFMGVoEOSbsoFfC3Er0DNviQFn04kbpU85g95E5eOZADUUNp+hvzC8AJV4mMl2QWkNLAt
W6nx9DGkXUl3kCaRJ00dPjHzJqBvdLB+MpxINdC9C3hGvOaLNbaYtWnDUx2pcOx4mKuSgVMtOjwK
ikepqz6lWkc8mzW4ULtsB234tm417IcW88WkvzksRS6cChenzbK0pPAwSd63Vn+wuiiDjCQKx46S
1yBm2kYo5jizacK1KEKg+4XMCkPbdxNZoEqUXM2anTRpDGibncGmEHReBcS27cjX6QhZdHX0yNuh
1zRKyYaUsfGlssm8h69XbCCc+r1yiMeS43aW9vHEvUrt+ZsUf+UphzuajAkRRDb0YPtxUjirQzt9
aatmLyaF2y8TrvwoNzkq/zbfkxBtbsnhLJHK1mT5wHiWc/lBRqC6oY6ErNwjwFu0e2WLL5Zw1Crv
KfA4N+OhP+pG4VdaSMa7i+/wWy4Y4OQ1ZF2qqZeuIvyoy6rErfTRV4P2syzZb0Eee0Y10kYE0g0L
FWjlSunS6w/1FhIGVFlxHyBQ5Wwv8ImsT4mJ7VhnZp492G460kaCove2+Z4kQIi61XChjBhHG4oB
49ztWETnUovuQXiHmJAxhnJk2FibRLP3SjWRRhup3sf3jnMckoXb71rsBeYpI6/SpjQYFX3eRPpm
qVPkSuH4OTKg5TYS/NohkYAO4Nl4Tb+8SH22i8ch8go7wwmR/1/I7Lld+g7VgSlKlo6eMiufS8j0
bo35j1oLZSuL1kcskINFkFUdW9Zxauz3aX2zxSp51MLsFlWo+mt8DpgEvETkdMN02kA6/NJJRHMF
5l0NFf0uNeTZyU/5yBRaMjvJUaWFKEJyckFe8/xLWkp7hTN3nJNkbwzWtNWrLIGOpXyPErnx+/m1
6IzLOEqJa4IiHKRqundm+NBBOxyKYWcXUrQpdellnhVxmFa1xVhhT0fBA1eHEQvHQOb2prik1VHt
ioNoJFiudK6t2AXQkvaQPNu1AWz+9UVfVuS9zAnsMvRHylV02CsN0krnfNMvErjOlCcMiO368MGx
/Dfb8uO3H19CA95ljujRhbiC7wVSDH+w0OQWmbVHFVr5WiZXSC2pv7ulPM/obf2o7haEgHGysbNF
WT/L3rc6lVkjc5haD5n028fQyi0ny7pzpEDFTOvi1lh5TBZA12EErHJyjMx6IhPvTgL+9r2mniqd
vNlCwwddrSgq1VOiRqzQ/IUlzrErsFToVs1JH1KN6HBKailHYK12x8UadnWrIBSQ0u99E1/GJYcA
bBXfdSU7mRFDT3qPZQ4vQTCdKJOmDcF4l7FsX4o2fa7T+Jj35fdmnFC2CFex1FerN74KH8UqKgKb
6Wleflez8KKilFZI4KH9Me1NgmUjVQampAbnev+C+8t3aqgjUwvKFBG5ibxw9AGGWXLlNLMVbRjU
s5l2vMsSM+Wr7Pwrfd+MY3g/+6PWEzNgtryqoeS5o+s8rmohDoOENR/xU9O8FH4v1YVvqFOw1fvy
ZlAJ+d0QlnzIByVticDOeUSluIzddrb+N3vntRS7lqXrVzkvoB3y5lYmlT5JIHE3CmCBvPd6+v5E
VXXXNmdX9H3fZABrgTJl5hzjH78J9j8vxZiRwBenZ+puMsUEbtmlZxnLRs0HpKn3jZhaixPnjW7X
TfmYpN1n21Gr/Fzdn69+7pV40dBXzAF1thL2kR9IBMVGP/Gw61d4PijAPHruRZHltKj9dZlkWy1f
PnDTgMChR7u4EV/DBPSHMfETTCK/WAGN1esgGYJHGqatii+OYxXaUe7CG3h+7OPbw/sVYeJP7G4F
zFEGafArZvAd7K5oXIeuxzAk3SU5RVxcRp1TU7o5qtI5glhoHjaTv9R53P1gmF2CM8dQOhap1Y5Z
IrOvyGhfmv6Fro3ySBSgPC8nPSipBzVC4o3JQx8vOQGnB/HsN7Ri1ktN+JqGBJ3xqqTvZGhZFQEN
4ZJT3FBi7g3ay8YIeBDnWfZq/Ttdt/UV+vtpEoMqcSodTY66mmyWKtFea8u9DPxtKdZnBn/drpJz
tBTr4eJAuUnSjJQFZtQK4f3AXEKOC4qYvdXLQl2b5ujtswQyfPqtTotHmspOh1GDe8IZd3/FGcNs
wh5DjLy4E+8T2QRjG/lPxnwRhgF5UMnuqkdS4fSshx4Tb6GKJaeawmXTY5AxdNLiSjqzJF2+CzrE
sSPWlpyl6t3sggetKbYJgn6nUdKtkfXvuT6vxjkyFp+KcZTjY9ZnJkZBso2FkkwYiTxuDfDUDnop
HdR6x0xLpLuomF2GkrKXR5tBAj1oOkLUNG1y1WbGPkQ0NWAE4GhIMrg6YOu6m4jTsPsVVhzLyOJj
TdfOaH4FOM3bENAPFbLs1XvAhCXfPgdm5Rszp1sTyyepX3NY4BdzBkforXKARzy79tioXqlQNIG5
F27eGFgPCbwp1Nh307Ar20MPWdH7uTyExZ9iknscPUjeOi6ENyzFkyyylSUgg6NWXhILSxCUHAhV
gvF+URkkBUvF45EqZ0ExryIzRieuqaYhO9yT5xjZBHhmzuqaYSSgGJkeYxIRX4UArPfnrkunyMsl
EUPSiepkhL7Nd9/rcF0lV/AHCEkbbp5FwYMtAHFk/iDaUWA+4k6Mp8L6b3RtNTfUztQw3+VQSrS2
1CsSY+TatWnUz6wCG7KCygZI+ooZ8BXqQzRgtzRH1ubnlMZJPXoKA0uASlIEqHOKmPE9f61M36lt
SwqfIToa+YrjrjNgvRVRfA+dN3bpAwKCc1KCzg8lvVyO3AY/a7JRGAPDd8mlU4aZTQHYACNQkfED
Wje3juv6A24XgHEg2+MO53tHTEF4BD0nii7t5W2+5NQLY+LJE8BwWanxVuqyDtApBTbKtV2PXeS+
nJO3UAWFkYTjIAFKNEm5z3L1PjDJQAW+ZzuODCI8pMjDsLNxksHcWHncuq1adFsrgODZxn4ULDy0
+K/RfuH8krtaUqabbKRTWKxpJ8Xzbh3qh4we6Aoqry6CfRemH2OYDru0rxM7M5fvXLx16w2sRQBr
gpW+xWOAN0RAe1xwkBTcTGrE61gZfq6AzokJsBK8+ARcCMiCGw/8QiOJ8vAzk8kgSQKvcJlH8zHO
5DPGqNc24LalgGqzvPOMqqfcgYf1c4+RMzoi3lI20mp7Ew+N7Il9fW1bOFpRCS9vYaXF6V5hqcTc
LMe9dsblo5fkgyyrggtgjyehL8tEOU9D5uZiC64mVLs5ZTQuRlw6q2w/gyA4rShukB5JMb7HmvVZ
zHmoJ10W3AydqDW0K45GFRwO5k4PtMideZ75hO1XXeHaOsfRQZNgylfM+LaJCkBqJeNWYE1ZTRIl
8AdGbXk44IlmVYE3xvepPr039bBni3UDdd7R8B+tEZayCGIIkZUqcaLNadU58OWOnAxrm5fxrqy3
jSjX7lRuUnX0w6oqd0wKnmO1u4pEWWFsS1GQhDYgNtQy2g5fKiKux5NOJjHC2VB0R/21kTIGHdl8
0xdjK+XG+2AKn03HmL+RsP2RqeBqZadLlIVxEgNFaYrT0N+g4oEmHqVOPE9vhjYKdjuku4EcqzSX
6GsK7DOsbEBgpLfnwJK3WiejbSowEooZxWdnnKyvfSnGmLrGx8XCmyPImq3ViCGx5vqH1GcvHSla
eWzix0R8hZeQm5QaaOsDEa9jKdZepGAJN2NbnwVLrX0g2wRrg8RyBXRNatcPVMIpKqaZMkXvrrEK
nmnH/XZe8tmDzPUVLHJtOmJQLx44c2QHhBLuf15Cse6xEfnv7xsLWBPF2V5oS/PQ1FLjEyd53/AO
EIxCUzBU1pBhgtXbLprNWlK7CuuSPS2iuC8jZc7tWW/E/c/3VhRccDUqoWusBli5UhwDBrIL9DRm
dYYnAhbYqHtCmNair49Yz8yCIu27NEVAzI4p7SstxKFi/ernBboSE1P2bi9brSt+XoI+i+hxsd/p
VrOL//mHJSKlh07OCxNwwqY0N0moPIQ9smmCImucannyUhyjCBnot0XAfBLIlNa43WEaYWoH0eJA
Jbs2IqpE3P/Pi2bhWKGo/eRFUPEPaKH+IYb5P1LCfzDClBUYqv82RfkTKeH8Nf6/7XtetVHcwDP6
h7vmaqH5z9/8FzVB/E2XcMb9l6r/X04A8m9QC3QFujU+AQYTt3+nJaCyZFSKI5DEqGslM/zLC0D+
DXYD7HCyKiTNhOj4v+El/JksSXOCMS1BYqLIFO6PY1lVwB22No1lSwHsp7F+whnEM2NPuNVHUiZ0
Z5FRjuwhjZW12z927+pn+Ng9MQ0sCne2/GDeTAv7+HNXHfoAbiRiR7/CP7OJbXELfpyjY4fqc0tp
0opdFdxnPlv0psBPG6jWAzvJAze6Sb/qg+UaO4ud8j+M06Q/DbbWz4iWCxIGtlq6Jf9+itEATkvU
zssWVvVTL0n3Ub/4tancJaP62Tf9tyAII25y8asWS/f/dkP8BRmD6dYfJ6ocXeVKGXAKyYD4o3cJ
pm1TzaO+bM2bNR7E7/K+ueA7KL5BY/uOCGdBDfxtPKj3ZeCqB3ql9EHYmCfrwTSc5YKaQr1KzUk6
1nv5PT8vu/RKj96e48Yer33lYKp/nt/BkCCRag9G4i+JW26nz/IpOip3ol+ZX6Gm655gLU/pVzp6
+p362rpjaeOVsvA7NMF4t9lgwnb/Vt/yG5CyoOw0ajLDMywoowwCHKlhPOYALLZHTEU34q/JHpRt
ZyC/cgvDFVLbdJuHmtQ4RzrgJbVX3PytvFFsRJ/JIx9nMz0X38yN7pd4Q4bXFs+6lNL/feWIHPtL
4omsiF/zFsQRa3OPbKK0sr/lA8LSDuglEXYgbO0HyBbsGcHNP1qDwZcr7Jo3JOa57DU3E2cgsDTZ
A04IH0taGAaVfpZc57sF57pTqDuN+Vhe0y9ggym3hVP5qPnLPbOc4hmRmYgmM3E5HTgqvxTv+mZM
nQDpyXfC+PCk67tB2uORANAbMmw2N8ytQjI7yH40sFbDzOllyLmnTwulWCZ5hXhVxc3c28a1eRsP
+kd5F1y68iw/jHh2Y95XbuPQoT217mNfOOf78Rzuh2Ub3ukHOtLZpZhrFad6z/Y1VTAQybV0le/E
Q6nO+KzByM8ePzoA6GHDfCHRXQZXL6hTq/Iufuyik3lQmcqMWMo6iYd77WHx1U3kQVixsNoqbO1V
+hWcKsTxp+VlJZK4+SVwsrfoJJ+UkFPbVq5QOItk5xrtiZ34Bkm7TG99SKDPFsAc/tmlS5DPlVZy
OgOIqxfxVR487T7cUaBFK8/JYU9Dx2I9DpwJkPvOMYxjjaZim7z3u8bJL/I9QzjzFn7A5W8PIG74
UtzM6wK+fp7XRhO+vE05dM4v4w64LFeOxrVVPSHzUMJ8ECtZOcmWQc2L5bKeQDGBU32y7qynhW6m
9w3y0rzOyXk67OxrOK89xUFOHpPSqS/lTr+02Yb6AX5vDr6Id8WLvF40tXWpZmR7pAX0und9G7sZ
AxDPQv7pgRZA7LlqWFXb0allHgdGA8/VU4kk/KQkXT+gvik8WtoEIIATaSMESE7zNqi2+Nw1TnNe
K8JdxETDwYk8uimdOyPDGLyAzGOdyGUvpP3/ld3w4N8qmEDZmS/b8xYZCf2OP0cOIoVb9za723kb
3VTRESq7CJ3wgmQ3JAHyMXhvv4UW5YItn4ZhNz9X+8lbac9X2nlAW8Gfm50Y2xOpF07LLOSi9Dfr
Opy6V8wxmEK8zvfis+jmDF9t8V664Cb59+vjnzV1ONqAAho4/bPNaX9QeaL/MbVRl+ttG0JhthZf
zo1nk3bq7w/zp0UYB2oovUh6RTY7+Y+i2qYR5l7E4XCrSSiJOYQ1T7s5nL4WZJv2nGPzutT/gUos
/5UUQSJkyNRUHT2Xih/273ceBdd5fbLadisJ+TO1NzjdVCTw0MJVO6AIbxJwUYaVXFA9JaG14o3v
pTJSbeutM8Ax3anV/FgGwbBdTJlHLSsBX1YoMFbEY9pPlykU8Fo0m3YjKbPmxGKseuYkm5tGlqrN
gncO9IH23E0sGeRUYPyrHkQlSy7FotTYza4WWomxT/VNULftk1wxfdYN3EEGsYdvXZSCp5jLPc1L
sOEuN1CEbmVlsGezvHWa0T+EWiufrKyA61ENbp4agt1Q8u+srj1ORgFgF7KRBWL1ag0l+U6XLCRc
OdM++3B06gKwv9GZb0+9LZQ5dg4dSeep5CvissOVc9ngP1NBK298QQ8IK2qYpqxm2OSH8WwUw12M
a7bLZe9YDky7QH1R00NhHo+lsxlZz3LVCLj1LPjAwLnumy49y2OzsojEh1QP1FM81CqG2zB5Shm0
GWB+n5KkrNXNVc9iJtlzvpnimuZGK7DjLM1v+TGSAtbUIppcbjmcXTJ0DbhP4K4gLKqv1rm5mcRi
I8jwlpRENE5da5wS9SeleWTjM9TL3CizrwvYGFqruLbz1Gz1UOwZyQwDAKLYae0uhdk0jcmdUgqf
lsw7K7TlUZPfQ94vcHP+qynVYKtVzGmnRb4kQ3fCAAh+I2lyGznWn6BCLp4KfgxwwJAcWbE9tNRo
jbrYi64/aEv4IFagGKl0hlSyFWbtTpp+1ZN2v1SC4qvh/Dzp1VOFM0x06cUo93BCuZ+i4iEJwkc5
bn8l5gQvnht4UXvcn9rn9Wt19KQxNr0lFhIYEQp6pUVyNVHgI6bqFiPUsbB6T1t0smNU2VVlQnzy
JKHNTciIqbRbLC8nAUaIo1pcaVPelwmDFyEjy7KBNJ4MmHcqqUhH349PBRx40RxLZ6pC7B2nr5lb
XRRgy1XyL0KyyCFGh6JazJEJmhDSfrZ1aBJsFPod/C8mQuwM3XngCszMVzPOTracJJJkqirc9OND
pVZOB2Zmwv6pejRoc8RsvnfXayYGAkm+X7hkbwy1h22kuWNhYFEHXGfWW/VOB5nINcseSJrBwsmp
6FPNvMcTKQCnw9Ok2TGpcHIwq0B60wbBMRrojxRehfZFsukyPSyD5ipM/8x2PFpKtEMEv1ErXFjT
xW6BmlpKtGGKcRk0Gv2ghKHqx3l+mSNwJzsMDMYOBL/betMrx0DozR6j9fNCCn0JEA6nA2S60gZ3
LqR6J6M43iY5ZndpoFa2Jk39oaibewFKsa+WOFpOsDCYYMHf/7H7JK4LfEYxW9fEQGY7D1h59C22
6sH046ntwa+O93MZb4wWEcPPi06OxZ4ESGo22eoin6iVFUQusKHQWjeRWkK2MT/wxkgEvVLHdG/o
7yQjUrT+/Cg2n4uBMUMZ59nh5ydaZKX/+GqQP3kikgPSIW31qQUJrdXBCxtwU0KpWD4nC21w1Mtf
dSgLG3klyNyt9DNbvCz37cgg36EEqLam257KKwyV2B8Mh5IxeJVvy1Z+TSqvdZtTdkLT9I4/Znto
U0e3XOtuEQA0nfR1fuDZr49T5EzfjU/sHRXCUTmbr3Z5jYDLXoWJail6b4/qZjrB4grO5Ud+oGRn
nADh+IVrpL+Yh/Yh2mJrptqGwTp/McCqW5uVPpfcXOVEOWLnjqoL+RpbmDsL6xnK09RlDk45O4TY
CtumsZOupkuBj0qqeZVaeHVHaBX8mkGB6OiJrX2Yd+Yvc1d/xcNrtLh4MqsQ/Xp+cfiuFU97Gsmh
dgoMnC3wRKoeJ+3c7Gz5xlP5SCEf3pn29GT4hi9eYp/YF6yjMPy2rsp39rYkPhDUx/KG5a/h161X
ylTa9szexJYHvevQbbHUqszNcJAnnIX22cACuuY6n43SbYiqlw5j6oXyBtOCydwoVFeAzO2BASp8
5ZmnrTtYeNqcGgCwzoPYU6poiUANvXiyK6hgqo1+Tb9DOjzx8a41a9Mh90YvNjdwbYyRBYH9xAEr
m2q35Ryi93iGw0F4PcXpGSG+gcnkrkrs5kWufLhKxeiUM0NWO9McSCzaRd6b8Y6XU8HHg14BRm1u
8I/R3fGFc4xqc559AHVcj2TOh36c+o08OkkE+u1BX0GIE3vxteRsUV1+IZ1SmkPzsZq+ffBn2skT
ce9iGb9YsBww8Aq3enE/DrvJehXOLGHWWdP2+qsAeg6Jk9Z7xylmYpKHD8ZZ/cWcVGTEjE6v2jcg
bx0+VtSM5iMmH6CpCflSB/2X5gnX5Sm40D+1rw3so+K+e8QaiWOHb5S+L8Wx2g2/1nE4k5IvZROf
9VP+3pcONKTuebzFE9EEjnXmsYEDh25sXEV95a3aNA8RrVZnYzHM0PAD6oec4NCFCRkXjXbTqW91
6DEAP6c3jVJ1gTJ90PGFqbzAbZ5hzJCLVvH+97xfsT/B++GZpIQSsEu3DdF+bFKnrm2j9usbI5M5
3PEx+dPogUvpBdfmwrRNE02cG6ceXoWcRING8gyGrB2l2jMOAVYaLgEJc8mV2vA3auieTHBx737q
06dw8aFR6amf9QfhQy28+D7Ecm5xNGzPKcTO1mXGhGmx12zg3XBktICxGHeuageCjWvcoU83qJD2
6SkJXSqb7NfM8PhFtI7QbAvcZpDqYrgGDL0rPxrk3XRz6K4c6PnGC/fVvKAEsyFOEQwgbGXWjP4j
8RDXwYM6wpmYbMN005fM73SHYoAGbPSmJ/yy00vnB7kjoOZQQI1tOAgyhCrTGU1uESfUvfFY05AX
7oJCfb3ZWZoXL3trMDYenYmIiysdOVEg6ePgU+VZj6bl9M+wWRDAmo6yax3pRdrIvn7LfMCc15xZ
E9vHjmHYRrkV4AqecTyUkrc8jLk33dWiXd9lV/qZ126TYPLgqCdklEboVugGHeNXhG/VNj+r/N3h
BU/zNz7DlU4X55VojxBwwdaKT53l7uJZOyLRpksoOXPjiMYGl3zxHNyj9+6cnq6OFCIiKOzuvr0I
r/VBe+j55sW8AjG/Rbv2EACkUCZcg8mzkH+zag8PybzBZohFf2dtrA8GkE9sod0dSeXScdqU5/Dc
fC6gxLBLUM461oWpKllN6q36QBF5YoVVH5VzfEsPECHkfajs1dljgEOgxyxus/RYMdSFxXxVT8ZD
+UQyBQUmM6MidAPuOsRsv2gNcPI/NDvpBZ/r5UJLd2aHAQqhR4w/OjhVMvbGIL92a7hG72Sqk0OC
Cfac99zFnIf0OLtSveZFUjyoT+nFPGtr4PrGEPwBgpuwnaQN1ymINnyWMr2K07FE25I4NKkDiEK/
IZlcZZJKsXCkq5R+tfUHVYVVu2V3VK/Ro4Dvoi1tzKvso9Ij3QNesk4gHXMMKKBO7MElbXYQbhRU
hccYVx7PtM6Y6K5WBudadySeyu+hcZUdt134zMjy/LPMqV64z99AV8bElt7ykNmLDafoLvehOFzD
eK9IH5HgJOaVJJyYwaqL5fHS7DvG0N3BZJiV6ScWf/gUIRHi42NPxlsofNtD7ZvoBZM71h8Y2LRg
jygqHkjG/pSeBculIxhP2SsIhPIiXQBABrgMl2zHWOYqdTaz2/wavrEvsRgo0A2HTX8aLuV9zLTz
E1VR6+TPUNRMyyUox+IEjHbCVrayVmgFQ3iOXnabqlsI/1UnQcG32FvKDZuKxGr3ytSYdMgLjv3z
dXoJggcBMhoF6E7hjk1kV2vc3lt6O3hjjp2mdiF51Ud9K9/K4AjdL75P7szqgNJc2yava+EpbOL3
CXZBZg+x20g2GvPLomwXNopnaVttVL+HTM1Qz6m3RLPtaE/7U0zQQ+PX8qb/MlcvQewGGFQwZLT7
V/NBXM7BA8xBL3jtv7rKrqgCHqENQEpXGpcHJTyLXn4zIFbdlVfVCe+rI8MxRsCpXX8rm/6tAt/4
nvf5u0yMS+y0NHULpx1rFWjxFOEP7HnxlaSku0H0tXgHW8ib30jDrm+s6mReF/xVsLFzemhQhu7Z
RZSt+aQDU+a2dQFQesc084tvJM0fw90EzgzEOvn456NozuBw4FbjFgftHvsMDaZ4ds2/lIUq1su/
NANN0nWxDpCdBQ/zN8U4h3Y1oK4iupY+QXxTgVsy9WNYGDYloq2GL4tOQnbKBgVZADErj15MYzuq
rHQ4xaZ942aUQHXc0KgzbMW3ndjdxJdkWz3BbcxeisJhGKp8t81nE7nNHZ9pZo9CRLELv6hhiktD
kXBVmOCTVkiVsDe61cTfSp3qNSHSg7L5K+AyFnstpf2w+xsafe7j6HE4Dr+Mz/Et0ElacpaP+ouu
0WpdZtjBd6tvJjaakZ4Z5o6tPYcMW9ddyIFDvF9Os8tQ0GccLjG+tMcz3hSvTYWdnV8KG2lwq0NH
vv059qCezNC4f4k7SsTYR5QQHtRTjREexAMbHfk5ey12iR9NTvvR40EOrPlYH0rsA0ebneJi+vUZ
9p7oT1/Dl3nmrhRCJ39cTtGp+CQy5NKd4LKpH9YufmqOA3cBuo6nad7MxbeEc49mF8zAM2dOsFmy
42YzfRqmXzGmYI4OJcfkRhcIH41zheyukHkbDJzDIquc5wnKGuSiFJ6iIR4YtUmH6ecfJLE7DXkn
+GI7N16Xsdv267/+vPz8v5+vfn7NGEMW8hR/1KjspYM1xRLmn+v/Lo2l2mMokIXddsyh1Lei5Iba
pLiKCamHQbXd1a3qmiKTdkPmfMECxYW30iU3wY4LVRgE/AQbhIkHO0c5hnAqhteaXmMrwlzU5L1Z
WIYKai5uBoEdZDFE+C8F4YcdghdbHtIc/AjeRK+XxPwmVFRwHDcBxo6tYRLy04iAUZa2Er2jEAVD
94pSmolm344PxCTYcV4QfLBapogWBXfHYMutg2SiE24e2lYx3TIw37HQYOMSGGzOCgTlJnTDBhIH
fnPYk2UNoLkc5BslnqInPDy1WlWxajakTRx2jTNgBbGpNSQ1dcFWiDSxu6+pjkyCoywrge4y4VKa
QbWxGbkfVHI3GN4sACnmeIiSDE7MSnwVpQB/BuVVxy+G2JRqn/RptCtmkExVSO4r5spmZRwMNqcg
Io5dQey9wAepayrksQyuWRy8qUra7uHdAdbD4NJR69JuaxtcjEdCufeyUe6wYqC/vusqMXPllb45
r0TOOc7pRGaKirxTd+Fo3aKcWJMEu+QI08UWPijBUy/6ShAdVqpoDmc0SN6zvmn2AVxSdSWVaiu9
dFiJpoSVsv8KftKr2Sse4hQAsBHhtlYC6cEdVNVgul/Ca14U2kvev7QrpRVu6WuBuYQjjW6cBI8o
PCShwgAXMuwQ4aY6rvzYEaIsntxoEpB7CQIhWYh19piUSASQqd4omwKt7/IsdOaw7Sa44LUYfS/k
SEj4jBL6krnRytdl9L2pIfDWK5O3Xzm99cruDVeerw7hd14PJst0p9LsyCsnmBRLVMbQhHVcbVTJ
Epx4ZR+3UInFlVOM2ZO/rCzjdOUbN/KhX57HGu9ayMg6e+iwspMbaMpdRzP287t5on3jkZ9KEDiq
kf4dPC1euc4TpOdsZT/Dc3rsoEMXKy269vTeEch6E2t2nXmxnliVI7s3Q96B8SlBry6hWUc5DXFV
UKIqZXcrVi52wSyfttH6aCZXioMPFdJ2urK3jZKCeeVzG6pdQu+2MumlQRxNC8oAq4tHJyWNu4QS
Hq7ccHlliScrXzzOMl9qYJDfRxpDpXKmo0uj2i+lmGYGCgzyDjL7DIzL4aIPRkM9Lb6m1fiRrGx1
UthR14EHYZaqxd2+kVdeezJoMBBvtY6IOVFYUjKRbpmUYajp5H4Tizd7SBlgHca1jiNhrO8HiQ3A
CB/7CWa9ofgDfWnSYewpCeJ1YptqVy6+ED8GUPM1VSpAn0gDM7uOHDUCbpS2Yl+ULctRBnALtD/F
rq1B9GImiCyRnjLXMCUDmMYK87awry4mcoF4bG5SPa8w2WyippOQlWHFsGoMasQG+ao6iFf9Qboq
EeSWsUXQOckIuUoWjXBbIYtZ1QuVVF4VTi13p1xsG5WSVmsguA1p/5yQ8uMQZQeAnhX50aqfFJMW
TSqSV6OzGF8lwXxWEYgnofk4jMlxQWARrEoLsxD9sqSXnlYVhiYIs5ugRr1UzAEFsRw2uhUjTkS+
AXk2tFUEHcmq7CAT6L1etR4loo8J8Ue8qkAUS2nseVWGqEhEKmCGDskI8S6uMiB5XS012llF1ZIl
Cb5EDNZEVMjtsDcRoEQThWzVvYr6IUSewlxjW616FbNrv6yJwX3eumJbU+AXp3JVuIR5eHLucR/Y
5chfyJg4T+gWhlFn0taJ4y5vml9Vtrdm8T0Mc7ZTxDs2qfCQ2tsMsMnIXlNh06ZMfxstOmXlIAOP
IgZdtTnz67s+W7Oj1RT2ZKQ5xapmVlD0dKu0p1lFPo053ser7CdF/yNiWaxl+KsoNWNfApucpbQe
wgYzxaxHkdSn1Ra3512nD/sgabACawR0BmJ2Pw3d61AliOFyLHdCOaRZpibKsckvUSxNKJdmFEzh
UBygTlzGyQq5Gj2a94RWcuVSrvKnrI10fNP5Vl/FUUEq+pFBT1yEGF9aaWa4pZXfymnkR9XqaTAO
hywKb6IxuYTGOPCqJb8e0SbgZQX6O8h+y2qGrjQF7hiUs7TITxg56n6MCyguRXu428s7tLyDFC7C
LhGla25Sg2ZddRunjCZa7x4mBQQ3GI1rz33qzCoLvGz5iorw0OwRmU7MWsNVfDagQmtRo6Wo0oK4
2ioKapUKoE/J8DmKpWKnZNWBVMQHgc//FK/Zk2X6gpo1YidG/tawkUkFpNoCi8idSvK5aJFeJa+y
uSFRWKdWKV20iuoMWJt2t7r0xkJf7hK0d9hYFI4YJvEmKIbhkk7lfkhMA+/vcOCSWG6EaeFGYa7j
zABA6irxk9D6qavob1zlfyU6QAydoNOZOzXpes8UJEIF+zQFHNddHRXhuMoJR3SF6SowbEWuv75G
vEf0ZYS06OSpCXez2uU7rVITtzELWva83NSlUfjJKH+P6BnbVdg4Pg4CEhFT1516FT7WbX9q5Shm
shsh7y+2xF48tKtYUuiaXdCb28yIwSAa7TquwsoKhWU8WeeUU4RDunGsVhFmFbLZMLTKUGfiDsYT
g15ThqUH5xSBSCDexlXSqaHt7GLr2RBxpJSHaaPh7enEVpvvhlB/UVdpaLtqRCUlZUgD6VlCP8rl
HjelJL/A5NdsXQcTMFfMWpOz+0UQDhE61CZlAsHCrqmeVPEY5+r4aBal5oSm9Atv+QbPs9YHx0c9
AaV/MwTdfdjuysz40FcZbIseNkQXm6wCWWwSTTvgDJWY0WMlyFxNoGKLVYSQejs79cRTbdSfRl2z
s+ncElEb5G63CnPTDRzZ2pGHQiI0Q7oFq4R3WMW8KuyIcpX3ovl7SFfBLwOa3ibgZmvVjLLTVRa8
bOIssNyJiQbpXbiLoh+WVyExC9uJJILZ7q0rGbAlKeKIjmPUx4OygTrPXD7qFX9pCnXf5iPm3+tX
f/h2ysp5F8HpJJTzI2Yy5ElKre1HM/r3l5+fmc1sebEYvoWrgOHnpR54AliwJC+vqNoCSX4VV0uP
Vi8+tVJsN8jCEWghELDFmuAvDTkvktuQplSikU1MpXAnnCQgVYFpZnRuYdXthzAsdyqok7aGeqV1
9s+Xfq6uQq4Ym8US9H2LJRzhLFpp7OVIwWx9fSEOBDbiqyVNxl7475cYeoG6aPUuaQk7y9aXXCal
TKuxrjM0ESGTCSqmYEch4pbhD72WHrM6Vf2fCfv/kQT/E0kQayAcCP//zkWn97Z9/4z69qvr2t+R
BP/xm/8kCerWbxbmCrAAsd3AogiixL94gspvWLPqiqEZCrPQ3/EE5d/w6TAgtZm6hlOEAu/hXzxB
6TeZ7LDVvkLBzoNAof8NT/BPJh0owiFDKpoEWUPCb+f3RAZLmXUhrYRqKzbjuVRFN2iYSEXV+jCW
AXo7hk3/dpL+gjj3V0dEfYIBGw7ghMP94YhZoRbqMknVFhc0Yt4gVFc3WT+OKuK0EXHvfzA7WHkm
v/NM4gNyIItoJAOHWnPlqfyb00HYCcHSVJQeUrZBdIQJoTE/VQtwFWEjf//J/uJQq6+HKmocUORo
vz/UYOCDUTZLtZ1RSKRZ+h0I8XesYCYRfvz9kf6CXMORMKuWDO6BP101XOiWll6iwnsUNxvLZDRC
8ZM56YQp898fSuKe/+MJNHUUuSberoYp/dEwP6xEtGYRn0pJCV2mm34y68atTP0wiQgK9FocYCzs
JAgYtDZUp4Nxhh/jLXJx+vu38mfjUcnUZQyGuZpwbv+LuzPrjRtZ0/R/mXsWyCAZZAAzfaFctUsp
S7Z1Q6Rtifu+89f3E3TNlI+r2nW6G5g5GBcqIUtpJRmM5Vvexf9pfL0h941OjdVRKWNvpsGt7OcT
WJ8Xy8CTBuX41vHeAqB3v/7Y9Q5/mkKgeaVEXUlosYyfoEyG5UIQskqmkAH5zCQbQhBda4PX2kGo
p4aLkUZSLC8kBsFFacTnxmn21Yzed+wgJTH58kMi07/Tdfmr6SYd27WRH3Pkn9Cvsil7gXZRdVwN
qcLMPUqPT+u0eKfpd99687Zvar6RoEKCGy3gEZoyKVz/qh+efJdmxdLvR2xjfz1ef/mYUBZhe/JQ
GfF+UrlZ+gQDpDKv0JGsm2M1AG9qet0iJREfHVaEB1JQdJ8rQQP01x9t/VnXhCnyw2f/hMtCQdYZ
4BlXx8m170fMyynQkQKEE2zfZnqh9cxQJNNxlPJLjNRCQ6b560v4y6fywxX8tL2NaR6VQ8EVLBFd
EuFNL3JKzkupWd5sCb/+MIFV3J+WpwLjDfhZgUYW4mc3hTLIXT8vq/xYmtXeq71rCYFnNKFfwXyj
YFsjqFBAN4+fES9wYXMhv5yRtrk0q1clS2225PNvZmQflZajtg2srEa1r1rzpaIgp9LhLjT7k2P3
pzLZT275UVPAVJycpdXqnuP0smSwn8sbbOZ7CfgRdJqWp+1PvUTjfgAKNJYHUtaneQY4Uopl09Ks
LZbrWjJB05Q3uR1QCbu/Kxaaox5oPnTEiTNh9ugFNQ3jyXEA6gq5iazomFkxXQ0bKR5TFbB/IbIZ
jibGz+exnR7imrojbbmgnC5LxTXCNN8safHQaWVHE2tfmmnQWGWUkjqDbAnsfYu8dFebR6f9luJ+
kFEoTu2QWrLak+91FJ2GnVDJu9Zu0mrSej4JxRS2tFNmXDzabvvV11uxHhkzpS8Q4WBQjdWFN4mv
hodtrDlE7zKKD8LzbtuW/GLkvqxJHtFs+4ACJexH0CeM57p5dHK6jho6nTikUqmb87PFZzoNAyTY
8UbV8AuQGbJiyipmfx4Nbs5f+q1IYDMPNMsCj3kwUjrelNaU0ojnsZRTQe2yvOrhJ67DH2ADNZLi
itL44EIS2oDXe8etdq+a6B1+O4E7xXyH6jqIBvM6GKqviqqdM3GrBnwhaH/myxAPd4l6m/zKBhwx
vkQj54RYRtRS2RcrdVVH1n1VYosXwOJCU2V5nGyfCYu7F9rZSi3HHIPTKKUh56pW7R7TFqV1WYVn
5TIERUBDJ/5WD0iQmtlZf0SxjKdo1BNN1175vHiuX1soWsrIzughI2DCSBH8UBWRd16KMeCYUUI3
3smbz9oEipSbphZS3FhmXNB68svw0S4F9cLGOiV+s3VM8H91SF81CPvHNKdZr+wW+SrF/HRIlnZZ
iUaHSdPUj3CryeotoDQAcxzDWtC7rmJjg2U8ACfamZyO9zKk+RHzccLmYTVSzYc6vSvfcmtnPbgI
Rm20pBHr6ma9ei/l/iZrOOlzN6lbykxnQeNzqevzmLNGZudGdfBHJysrNo6gDBiZL3oqj/pwtnH8
MnoN8UcOMbF4NjGBKjjGcCOC4cVukmrfNvBC02R+tuAl3dA0AYifReTdGcoR6bsMUA3Cp3pifuiS
k50gycp0pKPyTqGMHhS1J6pB2SdbhI9eB+M38PjodSvx4+x9lNOLylgr5ZHt9iJs0YqNOKcsg724
DmrwS8u8D0sKJ3COz91AHOGkyNxIlR7m+aldiAnXbWvQRz3gLsoNTKGKhIw6s6SEOb/Qxym3YCmw
blhohXqP5kI1pPf604bmwPsqOpyZbH1dE9KfS5+9Jj0b2AzWcfeK5wal+PdxYLpYYXr2DdqGJm5t
stcdS6TFOcI1rKoGOLm+QfWHsNaC6+gYrxL+ncFlTZJLt+21QonSPufQtjHsu9avYaDPMOewg14Q
ssKN3XMcuOjTtdnExjZVwa3ZMzZqMfrDaB5dNaDSjcVFQSdlP2bs24YK6ac0062PIMB2nsSLzPTq
kiVgYK5bdui5uBUrfWrQkGwsvOiqziL37QI6LdT+g9vFDd2b1GBgKp9WKI09GOkoLIqWyk80Xtl2
fel17KJtpY/JEjN3w+RjpWl8YG3Fh4QqLMbE/kZ07W09GxTe0LwEUaWpwkh4GFOldiiYPE8hhAm3
cPIdRXLIG5a5SwzWVRYxneU4v5gZJfx1Qq7Bi8R4UB8HZq6tGeXRMBkatjjK//RJO/NbHZhPSVTo
5s/jGKjruU8g3Q4leGofnsX6iObuY6/yA/20q3Xy9znQBvgqPbKUSCVwCCTF2bLSeWdlFM3bOd3P
NfZXLtM6wnZhV879Ww/VeeeW8qku1Hw5BsmlpexiH2PpfJHNlQTPHLR7O2ye654RCdsYIFh+0yHA
tIXI+EX2rbsNFlrFFsrR27YTNTC8WmzNkTlvh8aBin3MA6SA4gr6z9ClL1AgE/DvKcc1dnjljSwf
12AdOkEHWQC+Yp8s5bYqq62Yl2OyWBPTs523teXTfS3omBYUk6Kunra6F8VCFptGlrdFhXWzD72X
6fdW+92d6Nm3Zs5MSPJv0oRBndcMEpXJiyqzo03vT3jPuHwYmgdvyHHVlIthfaR0eddnt7o3DEv3
XjgvbdPfTxPTpYM1v7WVOGMmB0bJjLU7aA1DGsXTKOOxY7d0xvbhTiAGeMBs6wh31MBBjJjIEfgR
Ji5JkoJqOhu0KpAWgvdPkRogKgpKEflFNCKoT5sWxQJi2aCPsKp9m8ycHpe/KQtuKnHKE+osL8XE
EoiC/gl5qkeh93JX3i2mGwNgZomGo/3JK+h7rFuQ28MLSSyULJCX6j2BxET1tWrdl8nz37KJZUv/
9tlDtXW7FAlUlQWVpTJW1L5GvuKpZNvOn25q0oO9U+VXJJpI8aMTuMFKat/1/U3oCyAWYfGhk1W8
84Ku38oEaWqHcxE6lCyPC1YWnrBY4QQGPWt5W4DSvumLGHTak6A391QApXFE2d6Kxf+KDd2j5fk0
h2h5Ryn1vnCWr+GuBxzVdsYI+8W5GQYbeTjLprc4xrjRUQzOYU7fGPBNU0pzBxo016IeDnVQxbdh
PZkYBMUgUUTobFGvnUE7l19jRe98qZMU3OLOjK0XRadAzrC+xZQ9xxylWxPsL3aglzOKIlgdZQez
XoBmViATOppXB0qwJWojhrlFcXemhTpD2pfo9Nm3ZiueilGiVv665uSgzLHroNTeewf8waw9PirN
JrNv6F2xZbriwZ2aYmuV5X0qu/jgIqRZRUDK5qHYRRkI9nj2X2DgY2KWVts6pQsT5v2DaQ282asv
ctGCWcjr69rp632PJhnb5jzsCgzRAY5037QdUF8k2ryp28d2rA5TlV/jeFKzKNKTyphF+QuShKiW
6ZChmThRgapjth7AGI5KucsDSGuwn99d72s3cXyYPWXzbqT2n5X3jW3dBJ5TbGKjwXEo2Zo+8dYw
OZ8cw1iANbKTI+FGoBWSmNR2x9KXmq+M5dmQpyBxtVapzQeqGvjPUrlgMVKOgEH00wW4/GKTeMzL
eeeqpmV+KR8FDECCZtzTqU9NFMzKkZwPEmCToLUSoY82enN9E1ktEglhz4k07enWDAdfNffpiAui
i+fftugA9HapB5qA+rQ5DJ+xyuwQ9xqHi2xAdcv2M/TAYgj6NOc8vzK3HuaFx3FIdq0JeLMd4fuH
DZYveGWWRhCgVl1OW7ST4MNV4JcNw8KGgcjPMoIvSOkxnRjUjaM/XXY00mhE7VyJXXCDi4EassN6
0hV2SZIJGq1bxVum0LlcmiU9hNQJ2M4gshbFCSUpAeAv0u4H9rFX9jbiVDhMBvgF7ElvFaRFOwif
s6DO9/PQfslqI9jPYR5BQExfy6xTOzv7VMsCiJ4Y9qnVEhR1cXhwAH35nfwACj/ek71Bt4mHWzm3
z8qHhjbnA+r6cVRuvWDamoLYAM3Ioz8BoikKwnSrtzeFxSRYdEgJ2Qn4Y6+uXdIHFEKsl0KkwYU/
k2EYhMlujFeEtsDSB+b36hI21yF99Jj4JymZPqx14D3Ox8EVIPNBmkkdFKSeJvkvBha9Nee7IM6S
4H4RaEEzAslAJBHpyOuwNY1svF9nrqwFJU0LOyCbgX8CyDcfHyYFBt701IE6NVdq84BGBA2J8RDl
ZkwWGx5mUT6wJ30s/RDgMcukS1CF8EU3oeiXvAif4C0Nu5N10ZTirZu578asz6o66EgZG4uXgt6W
I2jGyMIcDrE2UIuNzy57B5sg/LYgLHYLpnj6fyW46bRJ3pcG6tsQJcUuzIJ7IwOJrLQvbjWW/lYb
0QpCO8T83pEESbdW7cdHA3xO09xE/s4hMd1XwLcSB2D/4IDCQ86VDh35XR4YuyDKWbi4GhmAiTOD
x5joZKvXtZZej0Lko4HUxx7E1OTLUpovbtIYeEVjN+Uw/iPiMzniCwj1YcdR88S6BBhIRkZyEAWD
W2YP3oA7iuc+5fgtwIR6h5rCttTtBr++KwO9xLBCRpIM5mgMRDOpgPv39ZOr05BxSj9UZlEfjTrL
MCZtl61sy2t7KG4Mz8n3UMGnXRAXn2fnzhXklx4gj1TDhklXQp/UFMFFwr2Ul+8hVVc8egn7nHZW
mmtzvqjaADU9DlSdlspOvYItMCBFtjGqRusMDXtcU1Y/rzzb+lUwIazOs9aX3fv090tAmoNFtoBI
N1wz817iu7bFeA9hdq1+jmHnU4woc1pxUls4ndi5wholso7ac9sesc5uCI57T1OF8Sj0m30ex++G
UtMu6YcTCmRik2chHbDyVpZA7Nx2AAEmXtZn0Md5sLOLBXKQvga9rxalzi10fmxG80eHdiY9NnQc
m3je+YB1QEtDrFqzZDtbjpNn3JmaLCZNitWLtqIbtNSRvgjRljhqcLuFzHGrQXKcKi1y1ySr2v2p
d5+9RAHDKeerQuDcgfDxRevOj7VR3HgeBmFpdy8oQ8zWcmXM/Mu04B36V+v6hxsOX8by2ZGw5Po5
2ybMkcKOsOTNHm0hj2Xvv1YDfsCVNd1YC8Hu7MVnW6foCOimZvBxLb+tF2/pM6dymK8ip1CRcEhZ
sXjvZAF5nH9ppAjvDqq/pPKs813Y5C0TnnbXXZBTS7FwN8sttBLBRUT2dGsnnJiGi7hUvmXkn/WG
gY7UJxAZqclu400Wso34MK1pm1GT6PhZe0OgQRBMrtf7RFb101pNrkN2usZ9NXxJ8UyQXqbOfK3P
ZXTCLrqleGsG1rRO6oeSkL0H0uJ5pbpBa4EToItwACgRyKUlSIihwLktL8xg/kWIRUIeIlwzbdZV
u+jqGCJD3zDIAgyt0wjfrq+r7wtt709XRd++phMJiN5oq48YKn5DWOaktxL9VKOlP8rSPU9ZdNYm
y0W6CVuZbrKsYJsx7gFoYB+N5Cb2cOTwlCCGltUTTtPJ9T5gN/C1Bp+NDDmhugg51elSs2UsekyG
4HFapk/6NuFQUlNmU6w6eef6FDO1Q8lauOxb6ChErRwkz4LVUUsKFaPjpFh8cnKtvQG7qz3gNBN3
EaDPaVjLS22071OVnWpV7pcRpiMGobBPMpL7qLic6tJAexmlNguVtaYVV4lJ0WsoPs0yAdaSkXfo
go8bRu+zQ1VDjlx11BqXtHoOFkGip6f2+hI3ujgFtBDVotqMUYCbo6PM5N00MQXbmgYTDYudHLFd
kdm8WwsL0YfMpb0dCB+c2cjEC2MS8E7lyPkzwdFYLgWWfzoS6NF8IDKjzo5twEueNd8rHrbKz0XT
3w2ZQFhsOElX59bMSjHlh9YAv9FSnJvW8llyiJWNjAWOl2NXcePs6orBSQAq6FucmvELxcNd3Yy7
rKeBjcgzexIiw91g3a7roQscHmFDZg+GErqPj6MvbJulIxeqZz4ZB6FwAg/qf7SlOPodYC0aBCw/
xNbtYCA31Kl2ADd3snEtp8Y4lORsSGxieMCE1uk95/1Q4/QQsnG72YK1DWkRyBRUcPtTNmKOVQl7
hw848YHloD4wwI7SEbVLFXbNtEJdKsNWA5XjCrYDColb4BUBq0wBZ2Nd5zS8nZiiG6p8o0G2mkTs
BjIkeiuUsxkqvMU7ZE/5fKZkvQg2Uip3eYROOHgV0lMDmiP6ExyhBxyoyUEVPIZ6jp9aiU9Ycjna
UbFv0szYWiTIgMQeI0k0WXQ02IP2ToAAcmu21wHyewjRamg19MrNvhXNYN2tuSf82F2c+NhrtAxR
5yG42803YzJySgW9sUHTDTM31zt7Vk7EcBfiWuZM+ftapTEMbrrJ4m1dSWJ/0/eBn5sbF9jDpqA0
uR52hIr4pwC7il1SY+UKtUsSwtPZ++bhW8zjZBzzwGHSJP4bUpz8yhz6K8YfqFOzY1UV1ejGZuxS
ha7A6nNVqIcygR6tt5JZ572VooeEBt9HZ5LvAPIoIIIdKKkixHb0nlQP+cwRkixUlJbyU7t095VB
+SrAgn07Zy4bqkbFh5DLSPKu15wZHzFKzvpsSyVhdOfJt7pF/0QXqxddmhIuCxOAENjg8p4qwwXN
6hxSY79tQrUHEpbwloQzC2/6Btk/fwbq6/e361qG4EmOWi33azS33iih17ytXIe9mSSPymyu9EO3
O36pAwklFPFjaNWn1q++KBqMh6yGemt+DlzC7YomQBBmr16MOh4+ywElB+t7TQDnFUS568uyCLON
nvVTeqpTlJcMVDQRUS0ObTF/Rqie4M6L7xb1OEIG5QEE3bWdkYd2UiChedtylrKVNgJiSn6VcGtX
znRp+hVJQTN/C2zvIwjRak96fnBDuF6OmvtNrfJPFWz1ELHrDFb15DO1XMDRwNE2Uf21ygy5j9z7
ANa7YVafF02DnzUhPoAZ32qKfKHJ8myXwxa9wutRxOJ2Mof+aTbz5zyFopW70zFFMB2NZgQqplOl
ImPnUb6DPgD3AMyI9qAwmpd22S+Te4UjJfhrTey3NMU/gOufU3voNfnfHOq7IQVkj34o6DEBblH2
vr2rwt4F85y1+8wibEjQFGi1uIDAcz4aogXYDp25SksQoFz1AQKxvETubjMSbpMenYvRdraB/+wC
knTzFsxYZbx2pdI10jCBYuKrXWWmH3MNORk1+MTSMBTI9A/FikzxwahIDVYpNGwl1wCWVL+4K6hF
i2cIAC/rS6BRL/3nUgNhmAvy9xcNk+lWxAxINgodBTCaATxNptE164vUYBuXlTNq+E2rgTguiJxM
Q3NmjdHRYB0suakfaACP1FAeS4N6tP4nSGuAPlJDftos+wocTVz1ufm50LAg0E0AhCI4YeVo4Zuk
X+I0+Kw0oEhouNGk4UZ/vKzfSzQYKdKoJNBJs4YpMZrOFUKTztX61U9/tTXYKUTvN9YKX47W+pJa
9cvQSmB/vFRaHczSOmHDKhlWa/WwBK4kwuhgVtEVw0kFOZaoHuv8wmMXQH0sRYYsHyPkbFS/n+wJ
lilSZXmHotn60kfomDVa0YxKNRKT/+cHuMSjfKY10Cwtiba+UO4X378Cz4ds2qJ/4mkttd4UDqs1
rh+UYdLcq8xTm1rmCe9XCJIFpUHMHS+jovBuUhE/27JBnqKDDjAacX40MjNElsE+lR1skMmsnkzZ
3PDj6U5asPXsNEsuUb5DRTsu4o0EULzxMdZ9dC1DPMaRWe0kINCdUshWdahu7B0iAjadWeHw0fsd
E0r/lUJ7/TDyGevfptFFWdqcjO2IS9ah77mccJyr0wJY8jRjdExpnDrF+j0tGdipHnkl435KzfJx
Qfy9hkPoLfFnxyyz+3g7kRpKzUJHCuBicVKHg4hxbntkKi/WL90i+mZNOIhIr7VJASz7av1q0E/h
h++Zst0PofPJH5cIQDlg6lF4nw0TMsek0vraKbzwGtmeScXT1aBf1q9ALz9ROEM0AOMK1qo54fGZ
vSc02ncpbcOr9Vvri5mq3/9aNUCvvazKdmx62aWgzyCoSYJ4e+UCH9OBWS5KOGBu5tzNj6oLBrpN
vPjz/JXjCGkk3FeeZnEox+bJxbg2aMr5iMc6Sk2sYk+vzm5W5qF3khvgyyHTLwAXirktFfcbd7b4
Dv4HxP8uYu7Tndc36bVrUw63GwWZiq1mG9U6PsU5urPCqxVr18ZwV2VXOZsxNi38faGZJf3VkEof
SQC926xwuTIoD3Haa7RtDZ8ehf1oW4kIAylyykM2ibvIT3a0EsUxwKPXS/19APWc96InJTGgSPWv
kqbr7pPcv++TLrpOMwsJ5WXCI2XV3wYzWNd89nxwepNLcJoe6QK+EYqUGGP90vSd4aL1w2RHKWKC
1xQ7V95iOlfrV+tL4DS//zV2K7HPlc/J2V/OXjUfMswwroCQ8yFj9PtX6/fc8HkMA+RUhAW4Ppgo
jwP9B7VfxcB+A7/bCcOFLW+1r7PFsEKXuM7n4aGKYkyv0N+yYX9HVTMfrbB7FqnHk58uohnOUMpk
pvAwQmaJ/SvRIzouscq4qZRLkU6GAHytr0WGT2ZcmV+wSz8k3nWbmMeonF5VjWaI231MJyJGa7aP
I3Epma/AqlUQwsMdenYTjFL7GJ7JYkT3ZkENozUM6h7OqykAkg9D+60mKO8a/OizEGf6dxtGTKzt
6kdtXB/NWNhbHjAyPO19ibl9mQbNhfLaT4mLiJj0v5CYwAxDVQGP+S9THZxnp9lMXnsqQpdtfXHp
h0z70Igu9Q2YuJUSl/ksiSkCgZoS6yUzwW3vow0A8gLlrXFLkWUDKBtCE7rPsKOiACsQDNLuQJLv
00a+xpn9uVn4Jc0SvftoR1+MPVRZHKu3lpt/DCssfdzI/yBU+MX2ui92YVH3eozRLb3IQiI41yX9
XvLm02ikN4t9tdSCZhz2nqPE59PVjp+m9v5EtfQTu9BtakbNpQG1KfPwCRUYhooa1RRfe4hCe7rI
tauorf1Fx5gDbkGLlF7ccNE8TtqJlGi2gQ1BBZxW1HsiBnTTdZXHMfptUZrX+jYinQhkyQeoKSC/
6Sk7U7b26wLViU1SHvOgebTM4bL3SJ/Wil6iwnddCprWhMqkwuLnxaYTAZ60KTQMd3xplAn42awu
EuAWZheQQNobl0RnFap1kpoCidc8pFp1WKbnWJlPNsEitUNyZj/vNrFXXPgDdQE0+ighASXoKQtl
cXZGiNS4ODq1+i6Yiblm+Fb+BXbR0RCzf4CCKZOsAFgTPpQCBcef8EXtsoQ4PFC+0g67xUyuUlkI
bVvo7U30SLwq/0Kkhz5EnXGc5dQndKlJ0VDrBdzVKHF3LVE3BYoY8TWq5yRLDGVImdHxt5k9XoaC
dBaQsC4Lt3dTIukyuySXfUC+XbkgRuZ3aWttwYSY0PSOMbYsF7gEnstEWvu2/oxM1nlyEwNJAF06
QAKN7ZqQHypab+AmPex+DUKy/iTDqAdFC1p6CFqCf/wZlwdhY/YpiWBcZb30wImalJRVX1I8+beW
d72Mx1A122lCf+HXny3+4rMtE1Cg41gAoNTPpr6tM7g5pf7sWOmOdx6Qf/FBVvTiUmYwBF7NYj5J
0CLzZL34nrhU43ilszDaoqdAhaguQ+IljqCl3N02mbqcHEo+v75K+SdQGAphpufigWcq26ZpyLT6
AYRaNFOR4p7MtEFBnUYtCaLfYjzJNkwyOevyGkb0m0r2CvsRcFVAxuoxfddgjjjmKeYF3RFk1fcl
GTFYg7OtcznM5BSGysU5afJzRqmQObF34GpdhEn0WrYxwe3DCkEMTZ2363JgV8PM/5TMHiqLIUnh
itMgTXinESw1kQQuKYm8SLPqkHDghst0neqrhKUpsA6hFYeB+K22+h1nN9vk7nCa8+gtxg7os5LZ
SSds1HnOshlPWQOX1Zk+Cl1kjGV96RbEt9G5XGg9Nvb8hPPb8ddjbdl/Ascy2BhRYiDqeSb6rPph
/DDY1RSXhk/p4xjL1N0oE2Pwml6H0HiTRu9kTqtRUXl1SY1muEiLOd8mmRR31uDs5WSWHAdUlH0P
JUUjq9rrAm7fsR2MQ6ZP7nmknrPkGWaqUUj9pFHDyQloAMNPu1lale8HE4XvxRjY3LpyL+t5vxab
w4iKhR1Gmzw6h60BEM6iXh3z6HRDsYgpkiUje39DjoJONbWsnKhLUBC1EwETjOobZYYSybuN5Ajd
Jd3DGNGYShHkusjL7JO3kBHT0z7nAso3Fl2bambnaQLvNes8okL98yjjZe239sZblozVnpqDYXXV
Lim6r7lay/V5LogU7F02onhuFude0I7MbfPgRx0tLzPfFSG8wcT2dGskRja6QNF8ZoAFFR+H0lwq
mhsEi30wDNy1q7rTWmuvjPLO8dLLqDLeSsH0gQhswSxGsXIg3Aswd+2SlATLBFfWIrfQ0O5Fj2Y8
GLnAtiKpsTDrOI8NHL2qs7ATtD2ATeET6L64/JAOwVVYjl+cMWqwmdwHTn9rV95lpUECEnM5ilLy
aDfGa5izzvWl1pdhGb0Z43Tq03K4nyVyc1aPCsfQTy924ALWqCEnjl1zleEm8jfT9S9OFMsVEvVq
KV3l/uySGfZgTByjTY84hnI9nAYe3yOGU9+M7rrwEpLWiOoSzeeLAMo0hh/cSamRdI6GUdVd9jf4
3T8jvpWtOCTwc2UVsbdqzcUfFlA3y1FWsRUfMzf8XOXJA+HzpS59ZyN0qma+DDTirByHFw29yv3s
HJj1R/DqfzM2f7G52wq8tYAi4QCJ/Hkl93E/BBKz82MXTRXIG1ZVj0wFcoUgWzqoxuJrQ6o2LO5X
2dB/CYGct7q+gfuazWmL9gRmKlhR+B/MPv4gnGjeUQmDqlVNf4PEVX+CySvHZM8BIa8sXJp/xuES
YDu0wcfoiIZasDXoooOs2JoDilN+gDg51goxnEHp7VweG16W15EIxivPdJqd4B9SoL7BHG3c9bGf
78BPoFSmq1HIoLH1OvGWOiv2wy3AvLJXLxctLckd/l8kj2g5ol+h2ssxnZ7zOSm35gIqVuSNJpM7
W2W46kWRCwnzBJnfSLNmt9bEQyPm9GnQPUvtLZU+tRtGCmvZx8rtUuzxChzj+jjasyw2HcjKZ4iV
e5mrOxnNiAmh0xPP9C0Me4TCWMmrpGHZ4FtfbIRlQQFTxsemarNtDHyXGWx+mjPAuoZ91DXHFSoK
9QkxFeNDRAPX5IyIRIQOBxvyUhRPKgIbFdo5GhW2cYn78EPRh+9QtPqDtI9BgsB92UI2m8sp2dey
iTZyqW9qVVWnDCs/ZgG7VT5307GJ4zecI8rv0cf/N9So329Ey5vvOKS6+bF/o+Xy1vZZ992cnrBX
//ShjIvuQ/lfe9O//c/v8fNf/6LfxdP/C2Sr9aLWK/7V78jO3Fj/7e1//Q9H/GZ5YJEdzzbXPwTn
EHrC339seNZv5Oom4dd37fcfRuc/uv9f39r3gfz1e3516W/rM9Gy8tqNnpjwH7hm/+nbd3+zoYEQ
gqMur/9wlz/ePjw0YUn4Yp7z/eecRHzg//1R+Fr2RaenYUgR9B94czpz+GfG4Kff8McUsBWMOjZh
U3N0frx5pX7D5sF2LPOPwfl/cvPnb9ocJm67Jv7a/XjziMlzzv4zd//Tr/jj7h3rN9eDyIct/F8v
APGbR34GiIiQ+V/r7uGtyH/y4f/q9qXwBTHU9/mtx/PHOcD6d+FYmiyR72/gCP/XGgWem4Av9N+b
BM5vZJqC/7i9f7h9/CWkkER2Oqjiz7/eJLABNPx3b9/+TfoufMX/vQZ+HgW9RjwpIE1+XyPfx/uf
2gX/iTdxqup3fc3ezs2//TsAAAD//w==</cx:binary>
              </cx:geoCache>
            </cx:geography>
          </cx:layoutPr>
        </cx:series>
      </cx:plotAreaRegion>
    </cx:plotArea>
  </cx:chart>
  <cx:spPr>
    <a:effectLst>
      <a:outerShdw blurRad="76200" dist="12700" dir="12780000" sy="-23000" kx="-800400" algn="bl" rotWithShape="0">
        <a:prstClr val="black">
          <a:alpha val="20000"/>
        </a:prstClr>
      </a:outerShdw>
    </a:effectLst>
  </cx:spPr>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494">
  <cs:axisTitle>
    <cs:lnRef idx="0"/>
    <cs:fillRef idx="0"/>
    <cs:effectRef idx="0"/>
    <cs:fontRef idx="minor">
      <a:schemeClr val="tx1">
        <a:lumMod val="65000"/>
        <a:lumOff val="35000"/>
      </a:schemeClr>
    </cs:fontRef>
    <cs:defRPr sz="1197"/>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cs:chartArea>
  <cs:dataLabel>
    <cs:lnRef idx="0"/>
    <cs:fillRef idx="0"/>
    <cs:effectRef idx="0"/>
    <cs:fontRef idx="minor">
      <a:schemeClr val="tx1">
        <a:lumMod val="65000"/>
        <a:lumOff val="35000"/>
      </a:schemeClr>
    </cs:fontRef>
    <cs:defRPr sz="1131"/>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3175">
        <a:solidFill>
          <a:schemeClr val="bg1"/>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862"/>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494">
  <cs:axisTitle>
    <cs:lnRef idx="0"/>
    <cs:fillRef idx="0"/>
    <cs:effectRef idx="0"/>
    <cs:fontRef idx="minor">
      <a:schemeClr val="tx1">
        <a:lumMod val="65000"/>
        <a:lumOff val="35000"/>
      </a:schemeClr>
    </cs:fontRef>
    <cs:defRPr sz="1197"/>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cs:chartArea>
  <cs:dataLabel>
    <cs:lnRef idx="0"/>
    <cs:fillRef idx="0"/>
    <cs:effectRef idx="0"/>
    <cs:fontRef idx="minor">
      <a:schemeClr val="tx1">
        <a:lumMod val="65000"/>
        <a:lumOff val="35000"/>
      </a:schemeClr>
    </cs:fontRef>
    <cs:defRPr sz="1131"/>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3175">
        <a:solidFill>
          <a:schemeClr val="bg1"/>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862"/>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cs:valueAxis>
  <cs:wall>
    <cs:lnRef idx="0"/>
    <cs:fillRef idx="0"/>
    <cs:effectRef idx="0"/>
    <cs:fontRef idx="minor">
      <a:schemeClr val="tx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A387D8-B0B9-44A2-9F18-DA7DED392B0E}" type="datetimeFigureOut">
              <a:rPr lang="en-US" smtClean="0"/>
              <a:t>2/28/2024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215B49-0D47-4250-B143-4DF31385F7F1}" type="slidenum">
              <a:rPr lang="en-US" smtClean="0"/>
              <a:t>‹#›</a:t>
            </a:fld>
            <a:endParaRPr lang="en-US"/>
          </a:p>
        </p:txBody>
      </p:sp>
    </p:spTree>
    <p:extLst>
      <p:ext uri="{BB962C8B-B14F-4D97-AF65-F5344CB8AC3E}">
        <p14:creationId xmlns:p14="http://schemas.microsoft.com/office/powerpoint/2010/main" val="16850441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10a03f03ffb_0_1727:notes"/>
          <p:cNvSpPr>
            <a:spLocks noGrp="1" noRot="1" noChangeAspect="1"/>
          </p:cNvSpPr>
          <p:nvPr>
            <p:ph type="sldImg" idx="2"/>
          </p:nvPr>
        </p:nvSpPr>
        <p:spPr>
          <a:xfrm>
            <a:off x="407988" y="698500"/>
            <a:ext cx="6207125" cy="349091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10a03f03ffb_0_1727:notes"/>
          <p:cNvSpPr txBox="1">
            <a:spLocks noGrp="1"/>
          </p:cNvSpPr>
          <p:nvPr>
            <p:ph type="body" idx="1"/>
          </p:nvPr>
        </p:nvSpPr>
        <p:spPr>
          <a:xfrm>
            <a:off x="702310" y="4421823"/>
            <a:ext cx="5618480" cy="4189095"/>
          </a:xfrm>
          <a:prstGeom prst="rect">
            <a:avLst/>
          </a:prstGeom>
        </p:spPr>
        <p:txBody>
          <a:bodyPr spcFirstLastPara="1" wrap="square" lIns="93308" tIns="93308" rIns="93308" bIns="93308" anchor="t" anchorCtr="0">
            <a:noAutofit/>
          </a:bodyPr>
          <a:lstStyle/>
          <a:p>
            <a:pPr marL="0" indent="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g10a03f03ffb_0_1647:notes"/>
          <p:cNvSpPr>
            <a:spLocks noGrp="1" noRot="1" noChangeAspect="1"/>
          </p:cNvSpPr>
          <p:nvPr>
            <p:ph type="sldImg" idx="2"/>
          </p:nvPr>
        </p:nvSpPr>
        <p:spPr>
          <a:xfrm>
            <a:off x="407988" y="698500"/>
            <a:ext cx="6207125" cy="349091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9" name="Google Shape;189;g10a03f03ffb_0_1647:notes"/>
          <p:cNvSpPr txBox="1">
            <a:spLocks noGrp="1"/>
          </p:cNvSpPr>
          <p:nvPr>
            <p:ph type="body" idx="1"/>
          </p:nvPr>
        </p:nvSpPr>
        <p:spPr>
          <a:xfrm>
            <a:off x="702310" y="4421823"/>
            <a:ext cx="5618480" cy="4189095"/>
          </a:xfrm>
          <a:prstGeom prst="rect">
            <a:avLst/>
          </a:prstGeom>
        </p:spPr>
        <p:txBody>
          <a:bodyPr spcFirstLastPara="1" wrap="square" lIns="93308" tIns="93308" rIns="93308" bIns="93308" anchor="t" anchorCtr="0">
            <a:noAutofit/>
          </a:bodyPr>
          <a:lstStyle/>
          <a:p>
            <a:pPr marL="0" indent="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1"/>
        <p:cNvGrpSpPr/>
        <p:nvPr/>
      </p:nvGrpSpPr>
      <p:grpSpPr>
        <a:xfrm>
          <a:off x="0" y="0"/>
          <a:ext cx="0" cy="0"/>
          <a:chOff x="0" y="0"/>
          <a:chExt cx="0" cy="0"/>
        </a:xfrm>
      </p:grpSpPr>
      <p:sp>
        <p:nvSpPr>
          <p:cNvPr id="392" name="Google Shape;392;g1098e4b7270_0_0:notes"/>
          <p:cNvSpPr>
            <a:spLocks noGrp="1" noRot="1" noChangeAspect="1"/>
          </p:cNvSpPr>
          <p:nvPr>
            <p:ph type="sldImg" idx="2"/>
          </p:nvPr>
        </p:nvSpPr>
        <p:spPr>
          <a:xfrm>
            <a:off x="407988" y="698500"/>
            <a:ext cx="6207125" cy="349091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3" name="Google Shape;393;g1098e4b7270_0_0:notes"/>
          <p:cNvSpPr txBox="1">
            <a:spLocks noGrp="1"/>
          </p:cNvSpPr>
          <p:nvPr>
            <p:ph type="body" idx="1"/>
          </p:nvPr>
        </p:nvSpPr>
        <p:spPr>
          <a:xfrm>
            <a:off x="702310" y="4421823"/>
            <a:ext cx="5618480" cy="4189095"/>
          </a:xfrm>
          <a:prstGeom prst="rect">
            <a:avLst/>
          </a:prstGeom>
        </p:spPr>
        <p:txBody>
          <a:bodyPr spcFirstLastPara="1" wrap="square" lIns="93308" tIns="93308" rIns="93308" bIns="93308" anchor="t" anchorCtr="0">
            <a:noAutofit/>
          </a:bodyPr>
          <a:lstStyle/>
          <a:p>
            <a:pPr marL="0" indent="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10"/>
        <p:cNvGrpSpPr/>
        <p:nvPr/>
      </p:nvGrpSpPr>
      <p:grpSpPr>
        <a:xfrm>
          <a:off x="0" y="0"/>
          <a:ext cx="0" cy="0"/>
          <a:chOff x="0" y="0"/>
          <a:chExt cx="0" cy="0"/>
        </a:xfrm>
      </p:grpSpPr>
      <p:sp>
        <p:nvSpPr>
          <p:cNvPr id="3011" name="Google Shape;3011;g10a03f03ffb_0_1639:notes"/>
          <p:cNvSpPr>
            <a:spLocks noGrp="1" noRot="1" noChangeAspect="1"/>
          </p:cNvSpPr>
          <p:nvPr>
            <p:ph type="sldImg" idx="2"/>
          </p:nvPr>
        </p:nvSpPr>
        <p:spPr>
          <a:xfrm>
            <a:off x="407988" y="698500"/>
            <a:ext cx="6207125" cy="349091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12" name="Google Shape;3012;g10a03f03ffb_0_1639:notes"/>
          <p:cNvSpPr txBox="1">
            <a:spLocks noGrp="1"/>
          </p:cNvSpPr>
          <p:nvPr>
            <p:ph type="body" idx="1"/>
          </p:nvPr>
        </p:nvSpPr>
        <p:spPr>
          <a:xfrm>
            <a:off x="702310" y="4421823"/>
            <a:ext cx="5618480" cy="4189095"/>
          </a:xfrm>
          <a:prstGeom prst="rect">
            <a:avLst/>
          </a:prstGeom>
        </p:spPr>
        <p:txBody>
          <a:bodyPr spcFirstLastPara="1" wrap="square" lIns="93308" tIns="93308" rIns="93308" bIns="93308" anchor="t" anchorCtr="0">
            <a:noAutofit/>
          </a:bodyPr>
          <a:lstStyle/>
          <a:p>
            <a:pPr marL="0" indent="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g10a03f03ffb_0_1647:notes"/>
          <p:cNvSpPr>
            <a:spLocks noGrp="1" noRot="1" noChangeAspect="1"/>
          </p:cNvSpPr>
          <p:nvPr>
            <p:ph type="sldImg" idx="2"/>
          </p:nvPr>
        </p:nvSpPr>
        <p:spPr>
          <a:xfrm>
            <a:off x="407988" y="698500"/>
            <a:ext cx="6207125" cy="349091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9" name="Google Shape;189;g10a03f03ffb_0_1647:notes"/>
          <p:cNvSpPr txBox="1">
            <a:spLocks noGrp="1"/>
          </p:cNvSpPr>
          <p:nvPr>
            <p:ph type="body" idx="1"/>
          </p:nvPr>
        </p:nvSpPr>
        <p:spPr>
          <a:xfrm>
            <a:off x="702310" y="4421823"/>
            <a:ext cx="5618480" cy="4189095"/>
          </a:xfrm>
          <a:prstGeom prst="rect">
            <a:avLst/>
          </a:prstGeom>
        </p:spPr>
        <p:txBody>
          <a:bodyPr spcFirstLastPara="1" wrap="square" lIns="93308" tIns="93308" rIns="93308" bIns="93308" anchor="t" anchorCtr="0">
            <a:noAutofit/>
          </a:bodyPr>
          <a:lstStyle/>
          <a:p>
            <a:pPr marL="0" indent="0">
              <a:buNone/>
            </a:pPr>
            <a:endParaRPr/>
          </a:p>
        </p:txBody>
      </p:sp>
    </p:spTree>
    <p:extLst>
      <p:ext uri="{BB962C8B-B14F-4D97-AF65-F5344CB8AC3E}">
        <p14:creationId xmlns:p14="http://schemas.microsoft.com/office/powerpoint/2010/main" val="3466604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C22D7-4747-10F8-3099-DE65A2153CA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DC42EC5-A5EA-E955-A59B-CF22F8589F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B20F983-8DBE-5D16-8515-AC80643F9E52}"/>
              </a:ext>
            </a:extLst>
          </p:cNvPr>
          <p:cNvSpPr>
            <a:spLocks noGrp="1"/>
          </p:cNvSpPr>
          <p:nvPr>
            <p:ph type="dt" sz="half" idx="10"/>
          </p:nvPr>
        </p:nvSpPr>
        <p:spPr/>
        <p:txBody>
          <a:bodyPr/>
          <a:lstStyle/>
          <a:p>
            <a:fld id="{7BA0CFC0-78CB-4BAA-B22D-70ECC6F71DC9}" type="datetimeFigureOut">
              <a:rPr lang="en-US" smtClean="0"/>
              <a:t>2/28/2024</a:t>
            </a:fld>
            <a:endParaRPr lang="en-US"/>
          </a:p>
        </p:txBody>
      </p:sp>
      <p:sp>
        <p:nvSpPr>
          <p:cNvPr id="5" name="Footer Placeholder 4">
            <a:extLst>
              <a:ext uri="{FF2B5EF4-FFF2-40B4-BE49-F238E27FC236}">
                <a16:creationId xmlns:a16="http://schemas.microsoft.com/office/drawing/2014/main" id="{7D3682F0-3FA8-2614-BA72-16F1AEBF36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015644-BAA5-6146-D16E-7FC8897602C2}"/>
              </a:ext>
            </a:extLst>
          </p:cNvPr>
          <p:cNvSpPr>
            <a:spLocks noGrp="1"/>
          </p:cNvSpPr>
          <p:nvPr>
            <p:ph type="sldNum" sz="quarter" idx="12"/>
          </p:nvPr>
        </p:nvSpPr>
        <p:spPr/>
        <p:txBody>
          <a:bodyPr/>
          <a:lstStyle/>
          <a:p>
            <a:fld id="{2C72E86F-052D-4C5D-9260-D3D01BE648CF}" type="slidenum">
              <a:rPr lang="en-US" smtClean="0"/>
              <a:t>‹#›</a:t>
            </a:fld>
            <a:endParaRPr lang="en-US"/>
          </a:p>
        </p:txBody>
      </p:sp>
    </p:spTree>
    <p:extLst>
      <p:ext uri="{BB962C8B-B14F-4D97-AF65-F5344CB8AC3E}">
        <p14:creationId xmlns:p14="http://schemas.microsoft.com/office/powerpoint/2010/main" val="4006258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080DE-12F6-C245-0CA6-A95F245C375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9B5ABE7-6BCC-DDE0-8C0D-83EC0F22BD7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E5337E-99F1-F91B-003A-BF33DFA0B04A}"/>
              </a:ext>
            </a:extLst>
          </p:cNvPr>
          <p:cNvSpPr>
            <a:spLocks noGrp="1"/>
          </p:cNvSpPr>
          <p:nvPr>
            <p:ph type="dt" sz="half" idx="10"/>
          </p:nvPr>
        </p:nvSpPr>
        <p:spPr/>
        <p:txBody>
          <a:bodyPr/>
          <a:lstStyle/>
          <a:p>
            <a:fld id="{7BA0CFC0-78CB-4BAA-B22D-70ECC6F71DC9}" type="datetimeFigureOut">
              <a:rPr lang="en-US" smtClean="0"/>
              <a:t>2/28/2024</a:t>
            </a:fld>
            <a:endParaRPr lang="en-US"/>
          </a:p>
        </p:txBody>
      </p:sp>
      <p:sp>
        <p:nvSpPr>
          <p:cNvPr id="5" name="Footer Placeholder 4">
            <a:extLst>
              <a:ext uri="{FF2B5EF4-FFF2-40B4-BE49-F238E27FC236}">
                <a16:creationId xmlns:a16="http://schemas.microsoft.com/office/drawing/2014/main" id="{0D5AC1E2-38C8-8D24-B989-E04BE40ABB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729568-76EF-36CA-33D4-05AC76FAFFCA}"/>
              </a:ext>
            </a:extLst>
          </p:cNvPr>
          <p:cNvSpPr>
            <a:spLocks noGrp="1"/>
          </p:cNvSpPr>
          <p:nvPr>
            <p:ph type="sldNum" sz="quarter" idx="12"/>
          </p:nvPr>
        </p:nvSpPr>
        <p:spPr/>
        <p:txBody>
          <a:bodyPr/>
          <a:lstStyle/>
          <a:p>
            <a:fld id="{2C72E86F-052D-4C5D-9260-D3D01BE648CF}" type="slidenum">
              <a:rPr lang="en-US" smtClean="0"/>
              <a:t>‹#›</a:t>
            </a:fld>
            <a:endParaRPr lang="en-US"/>
          </a:p>
        </p:txBody>
      </p:sp>
    </p:spTree>
    <p:extLst>
      <p:ext uri="{BB962C8B-B14F-4D97-AF65-F5344CB8AC3E}">
        <p14:creationId xmlns:p14="http://schemas.microsoft.com/office/powerpoint/2010/main" val="1940880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00796D5-FA02-5747-46B3-A32D0429C85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64EEDBD-3AFB-EF15-0990-6CD5E716D6D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6AF764-C123-5519-5AFE-1DBD4B416AE5}"/>
              </a:ext>
            </a:extLst>
          </p:cNvPr>
          <p:cNvSpPr>
            <a:spLocks noGrp="1"/>
          </p:cNvSpPr>
          <p:nvPr>
            <p:ph type="dt" sz="half" idx="10"/>
          </p:nvPr>
        </p:nvSpPr>
        <p:spPr/>
        <p:txBody>
          <a:bodyPr/>
          <a:lstStyle/>
          <a:p>
            <a:fld id="{7BA0CFC0-78CB-4BAA-B22D-70ECC6F71DC9}" type="datetimeFigureOut">
              <a:rPr lang="en-US" smtClean="0"/>
              <a:t>2/28/2024</a:t>
            </a:fld>
            <a:endParaRPr lang="en-US"/>
          </a:p>
        </p:txBody>
      </p:sp>
      <p:sp>
        <p:nvSpPr>
          <p:cNvPr id="5" name="Footer Placeholder 4">
            <a:extLst>
              <a:ext uri="{FF2B5EF4-FFF2-40B4-BE49-F238E27FC236}">
                <a16:creationId xmlns:a16="http://schemas.microsoft.com/office/drawing/2014/main" id="{5D82DD56-3ECD-985C-9A0A-633C644DA7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61C511-CDC6-0107-55D0-486CE4F9DA7C}"/>
              </a:ext>
            </a:extLst>
          </p:cNvPr>
          <p:cNvSpPr>
            <a:spLocks noGrp="1"/>
          </p:cNvSpPr>
          <p:nvPr>
            <p:ph type="sldNum" sz="quarter" idx="12"/>
          </p:nvPr>
        </p:nvSpPr>
        <p:spPr/>
        <p:txBody>
          <a:bodyPr/>
          <a:lstStyle/>
          <a:p>
            <a:fld id="{2C72E86F-052D-4C5D-9260-D3D01BE648CF}" type="slidenum">
              <a:rPr lang="en-US" smtClean="0"/>
              <a:t>‹#›</a:t>
            </a:fld>
            <a:endParaRPr lang="en-US"/>
          </a:p>
        </p:txBody>
      </p:sp>
    </p:spTree>
    <p:extLst>
      <p:ext uri="{BB962C8B-B14F-4D97-AF65-F5344CB8AC3E}">
        <p14:creationId xmlns:p14="http://schemas.microsoft.com/office/powerpoint/2010/main" val="1392087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3"/>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 smtClean="0"/>
              <a:pPr/>
              <a:t>‹#›</a:t>
            </a:fld>
            <a:endParaRPr lang="en"/>
          </a:p>
        </p:txBody>
      </p:sp>
    </p:spTree>
    <p:extLst>
      <p:ext uri="{BB962C8B-B14F-4D97-AF65-F5344CB8AC3E}">
        <p14:creationId xmlns:p14="http://schemas.microsoft.com/office/powerpoint/2010/main" val="3686593267"/>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 smtClean="0"/>
              <a:pPr/>
              <a:t>‹#›</a:t>
            </a:fld>
            <a:endParaRPr lang="en"/>
          </a:p>
        </p:txBody>
      </p:sp>
    </p:spTree>
    <p:extLst>
      <p:ext uri="{BB962C8B-B14F-4D97-AF65-F5344CB8AC3E}">
        <p14:creationId xmlns:p14="http://schemas.microsoft.com/office/powerpoint/2010/main" val="2835062241"/>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8"/>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 smtClean="0"/>
              <a:pPr/>
              <a:t>‹#›</a:t>
            </a:fld>
            <a:endParaRPr lang="en"/>
          </a:p>
        </p:txBody>
      </p:sp>
    </p:spTree>
    <p:extLst>
      <p:ext uri="{BB962C8B-B14F-4D97-AF65-F5344CB8AC3E}">
        <p14:creationId xmlns:p14="http://schemas.microsoft.com/office/powerpoint/2010/main" val="299316611"/>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5" y="2160590"/>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69" y="2160590"/>
            <a:ext cx="4184035"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2/28/2024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0000000-1234-1234-1234-123412341234}" type="slidenum">
              <a:rPr lang="en" smtClean="0"/>
              <a:pPr/>
              <a:t>‹#›</a:t>
            </a:fld>
            <a:endParaRPr lang="en"/>
          </a:p>
        </p:txBody>
      </p:sp>
    </p:spTree>
    <p:extLst>
      <p:ext uri="{BB962C8B-B14F-4D97-AF65-F5344CB8AC3E}">
        <p14:creationId xmlns:p14="http://schemas.microsoft.com/office/powerpoint/2010/main" val="1031292621"/>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6" y="2160983"/>
            <a:ext cx="4185623" cy="576263"/>
          </a:xfrm>
        </p:spPr>
        <p:txBody>
          <a:bodyPr anchor="b">
            <a:noAutofit/>
          </a:bodyPr>
          <a:lstStyle>
            <a:lvl1pPr marL="0" indent="0">
              <a:buNone/>
              <a:defRPr sz="2400" b="0"/>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6" y="2737246"/>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9" cy="576263"/>
          </a:xfrm>
        </p:spPr>
        <p:txBody>
          <a:bodyPr anchor="b">
            <a:noAutofit/>
          </a:bodyPr>
          <a:lstStyle>
            <a:lvl1pPr marL="0" indent="0">
              <a:buNone/>
              <a:defRPr sz="2400" b="0"/>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5" y="2737246"/>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0000000-1234-1234-1234-123412341234}" type="slidenum">
              <a:rPr lang="en" smtClean="0"/>
              <a:pPr/>
              <a:t>‹#›</a:t>
            </a:fld>
            <a:endParaRPr lang="en"/>
          </a:p>
        </p:txBody>
      </p:sp>
    </p:spTree>
    <p:extLst>
      <p:ext uri="{BB962C8B-B14F-4D97-AF65-F5344CB8AC3E}">
        <p14:creationId xmlns:p14="http://schemas.microsoft.com/office/powerpoint/2010/main" val="630433913"/>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0000000-1234-1234-1234-123412341234}" type="slidenum">
              <a:rPr lang="en" smtClean="0"/>
              <a:pPr/>
              <a:t>‹#›</a:t>
            </a:fld>
            <a:endParaRPr lang="en"/>
          </a:p>
        </p:txBody>
      </p:sp>
    </p:spTree>
    <p:extLst>
      <p:ext uri="{BB962C8B-B14F-4D97-AF65-F5344CB8AC3E}">
        <p14:creationId xmlns:p14="http://schemas.microsoft.com/office/powerpoint/2010/main" val="3642987884"/>
      </p:ext>
    </p:extLst>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9850853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1498604"/>
            <a:ext cx="3854528" cy="1278467"/>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2"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5" y="2777070"/>
            <a:ext cx="3854528" cy="2584449"/>
          </a:xfrm>
        </p:spPr>
        <p:txBody>
          <a:bodyPr>
            <a:normAutofit/>
          </a:bodyPr>
          <a:lstStyle>
            <a:lvl1pPr marL="0" indent="0">
              <a:buNone/>
              <a:defRPr sz="1400"/>
            </a:lvl1pPr>
            <a:lvl2pPr marL="457051" indent="0">
              <a:buNone/>
              <a:defRPr sz="1400"/>
            </a:lvl2pPr>
            <a:lvl3pPr marL="914104" indent="0">
              <a:buNone/>
              <a:defRPr sz="1200"/>
            </a:lvl3pPr>
            <a:lvl4pPr marL="1371155" indent="0">
              <a:buNone/>
              <a:defRPr sz="1000"/>
            </a:lvl4pPr>
            <a:lvl5pPr marL="1828205" indent="0">
              <a:buNone/>
              <a:defRPr sz="1000"/>
            </a:lvl5pPr>
            <a:lvl6pPr marL="2285258" indent="0">
              <a:buNone/>
              <a:defRPr sz="1000"/>
            </a:lvl6pPr>
            <a:lvl7pPr marL="2742309" indent="0">
              <a:buNone/>
              <a:defRPr sz="1000"/>
            </a:lvl7pPr>
            <a:lvl8pPr marL="3199360" indent="0">
              <a:buNone/>
              <a:defRPr sz="1000"/>
            </a:lvl8pPr>
            <a:lvl9pPr marL="3656411"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2/28/2024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0000000-1234-1234-1234-123412341234}" type="slidenum">
              <a:rPr lang="en" smtClean="0"/>
              <a:pPr/>
              <a:t>‹#›</a:t>
            </a:fld>
            <a:endParaRPr lang="en"/>
          </a:p>
        </p:txBody>
      </p:sp>
    </p:spTree>
    <p:extLst>
      <p:ext uri="{BB962C8B-B14F-4D97-AF65-F5344CB8AC3E}">
        <p14:creationId xmlns:p14="http://schemas.microsoft.com/office/powerpoint/2010/main" val="639017802"/>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C3E8E-C630-71B5-3111-4BBE4D8692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CBF0F58-6155-E416-85F5-853D303DEF5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C9B890-0939-9D09-662E-E61A1DDCC7C7}"/>
              </a:ext>
            </a:extLst>
          </p:cNvPr>
          <p:cNvSpPr>
            <a:spLocks noGrp="1"/>
          </p:cNvSpPr>
          <p:nvPr>
            <p:ph type="dt" sz="half" idx="10"/>
          </p:nvPr>
        </p:nvSpPr>
        <p:spPr/>
        <p:txBody>
          <a:bodyPr/>
          <a:lstStyle/>
          <a:p>
            <a:fld id="{7BA0CFC0-78CB-4BAA-B22D-70ECC6F71DC9}" type="datetimeFigureOut">
              <a:rPr lang="en-US" smtClean="0"/>
              <a:t>2/28/2024</a:t>
            </a:fld>
            <a:endParaRPr lang="en-US"/>
          </a:p>
        </p:txBody>
      </p:sp>
      <p:sp>
        <p:nvSpPr>
          <p:cNvPr id="5" name="Footer Placeholder 4">
            <a:extLst>
              <a:ext uri="{FF2B5EF4-FFF2-40B4-BE49-F238E27FC236}">
                <a16:creationId xmlns:a16="http://schemas.microsoft.com/office/drawing/2014/main" id="{D815BE72-5C85-1FC0-B657-CFE8067C6F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AD4B0E-F801-2B04-B1F9-8D52148E072F}"/>
              </a:ext>
            </a:extLst>
          </p:cNvPr>
          <p:cNvSpPr>
            <a:spLocks noGrp="1"/>
          </p:cNvSpPr>
          <p:nvPr>
            <p:ph type="sldNum" sz="quarter" idx="12"/>
          </p:nvPr>
        </p:nvSpPr>
        <p:spPr/>
        <p:txBody>
          <a:bodyPr/>
          <a:lstStyle/>
          <a:p>
            <a:fld id="{2C72E86F-052D-4C5D-9260-D3D01BE648CF}" type="slidenum">
              <a:rPr lang="en-US" smtClean="0"/>
              <a:t>‹#›</a:t>
            </a:fld>
            <a:endParaRPr lang="en-US"/>
          </a:p>
        </p:txBody>
      </p:sp>
    </p:spTree>
    <p:extLst>
      <p:ext uri="{BB962C8B-B14F-4D97-AF65-F5344CB8AC3E}">
        <p14:creationId xmlns:p14="http://schemas.microsoft.com/office/powerpoint/2010/main" val="5776881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4800600"/>
            <a:ext cx="8596667" cy="566739"/>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5" y="609601"/>
            <a:ext cx="8596668" cy="3845719"/>
          </a:xfrm>
        </p:spPr>
        <p:txBody>
          <a:bodyPr anchor="t">
            <a:normAutofit/>
          </a:bodyPr>
          <a:lstStyle>
            <a:lvl1pPr marL="0" indent="0" algn="ctr">
              <a:buNone/>
              <a:defRPr sz="1600"/>
            </a:lvl1pPr>
            <a:lvl2pPr marL="457189" indent="0">
              <a:buNone/>
              <a:defRPr sz="1600"/>
            </a:lvl2pPr>
            <a:lvl3pPr marL="914377" indent="0">
              <a:buNone/>
              <a:defRPr sz="1600"/>
            </a:lvl3pPr>
            <a:lvl4pPr marL="1371566" indent="0">
              <a:buNone/>
              <a:defRPr sz="1600"/>
            </a:lvl4pPr>
            <a:lvl5pPr marL="1828754" indent="0">
              <a:buNone/>
              <a:defRPr sz="1600"/>
            </a:lvl5pPr>
            <a:lvl6pPr marL="2285943" indent="0">
              <a:buNone/>
              <a:defRPr sz="1600"/>
            </a:lvl6pPr>
            <a:lvl7pPr marL="2743131" indent="0">
              <a:buNone/>
              <a:defRPr sz="1600"/>
            </a:lvl7pPr>
            <a:lvl8pPr marL="3200320" indent="0">
              <a:buNone/>
              <a:defRPr sz="1600"/>
            </a:lvl8pPr>
            <a:lvl9pPr marL="3657509"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5" y="5367339"/>
            <a:ext cx="8596667" cy="674024"/>
          </a:xfrm>
        </p:spPr>
        <p:txBody>
          <a:bodyPr>
            <a:normAutofit/>
          </a:bodyPr>
          <a:lstStyle>
            <a:lvl1pPr marL="0" indent="0">
              <a:buNone/>
              <a:defRPr sz="12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0000000-1234-1234-1234-123412341234}" type="slidenum">
              <a:rPr lang="en" smtClean="0"/>
              <a:pPr/>
              <a:t>‹#›</a:t>
            </a:fld>
            <a:endParaRPr lang="en"/>
          </a:p>
        </p:txBody>
      </p:sp>
    </p:spTree>
    <p:extLst>
      <p:ext uri="{BB962C8B-B14F-4D97-AF65-F5344CB8AC3E}">
        <p14:creationId xmlns:p14="http://schemas.microsoft.com/office/powerpoint/2010/main" val="3721857806"/>
      </p:ext>
    </p:extLst>
  </p:cSld>
  <p:clrMapOvr>
    <a:masterClrMapping/>
  </p:clrMapOvr>
  <p:hf sldNum="0"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3"/>
          </a:xfrm>
        </p:spPr>
        <p:txBody>
          <a:bodyPr anchor="ctr">
            <a:normAutofit/>
          </a:bodyPr>
          <a:lstStyle>
            <a:lvl1pPr marL="0" indent="0" algn="l">
              <a:buNone/>
              <a:defRPr sz="1800">
                <a:solidFill>
                  <a:schemeClr val="tx1">
                    <a:lumMod val="75000"/>
                    <a:lumOff val="2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 smtClean="0"/>
              <a:pPr/>
              <a:t>‹#›</a:t>
            </a:fld>
            <a:endParaRPr lang="en"/>
          </a:p>
        </p:txBody>
      </p:sp>
    </p:spTree>
    <p:extLst>
      <p:ext uri="{BB962C8B-B14F-4D97-AF65-F5344CB8AC3E}">
        <p14:creationId xmlns:p14="http://schemas.microsoft.com/office/powerpoint/2010/main" val="210223662"/>
      </p:ext>
    </p:extLst>
  </p:cSld>
  <p:clrMapOvr>
    <a:masterClrMapping/>
  </p:clrMapOvr>
  <p:hf sldNum="0"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189" indent="0">
              <a:buFontTx/>
              <a:buNone/>
              <a:defRPr/>
            </a:lvl2pPr>
            <a:lvl3pPr marL="914377" indent="0">
              <a:buFontTx/>
              <a:buNone/>
              <a:defRPr/>
            </a:lvl3pPr>
            <a:lvl4pPr marL="1371566" indent="0">
              <a:buFontTx/>
              <a:buNone/>
              <a:defRPr/>
            </a:lvl4pPr>
            <a:lvl5pPr marL="1828754"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3"/>
          </a:xfrm>
        </p:spPr>
        <p:txBody>
          <a:bodyPr anchor="ctr">
            <a:normAutofit/>
          </a:bodyPr>
          <a:lstStyle>
            <a:lvl1pPr marL="0" indent="0" algn="l">
              <a:buNone/>
              <a:defRPr sz="1800">
                <a:solidFill>
                  <a:schemeClr val="tx1">
                    <a:lumMod val="75000"/>
                    <a:lumOff val="2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 smtClean="0"/>
              <a:pPr/>
              <a:t>‹#›</a:t>
            </a:fld>
            <a:endParaRPr lang="en"/>
          </a:p>
        </p:txBody>
      </p:sp>
      <p:sp>
        <p:nvSpPr>
          <p:cNvPr id="20" name="TextBox 19"/>
          <p:cNvSpPr txBox="1"/>
          <p:nvPr/>
        </p:nvSpPr>
        <p:spPr>
          <a:xfrm>
            <a:off x="541871" y="790379"/>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sz="1400" dirty="0">
              <a:solidFill>
                <a:schemeClr val="accent1">
                  <a:lumMod val="60000"/>
                  <a:lumOff val="40000"/>
                </a:schemeClr>
              </a:solidFill>
              <a:latin typeface="Arial"/>
            </a:endParaRPr>
          </a:p>
        </p:txBody>
      </p:sp>
    </p:spTree>
    <p:extLst>
      <p:ext uri="{BB962C8B-B14F-4D97-AF65-F5344CB8AC3E}">
        <p14:creationId xmlns:p14="http://schemas.microsoft.com/office/powerpoint/2010/main" val="1874455545"/>
      </p:ext>
    </p:extLst>
  </p:cSld>
  <p:clrMapOvr>
    <a:masterClrMapping/>
  </p:clrMapOvr>
  <p:hf sldNum="0"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9"/>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5"/>
          </a:xfrm>
        </p:spPr>
        <p:txBody>
          <a:bodyPr anchor="t">
            <a:normAutofit/>
          </a:bodyPr>
          <a:lstStyle>
            <a:lvl1pPr marL="0" indent="0" algn="l">
              <a:buNone/>
              <a:defRPr sz="1800">
                <a:solidFill>
                  <a:schemeClr val="tx1">
                    <a:lumMod val="75000"/>
                    <a:lumOff val="2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 smtClean="0"/>
              <a:pPr/>
              <a:t>‹#›</a:t>
            </a:fld>
            <a:endParaRPr lang="en"/>
          </a:p>
        </p:txBody>
      </p:sp>
    </p:spTree>
    <p:extLst>
      <p:ext uri="{BB962C8B-B14F-4D97-AF65-F5344CB8AC3E}">
        <p14:creationId xmlns:p14="http://schemas.microsoft.com/office/powerpoint/2010/main" val="2377934298"/>
      </p:ext>
    </p:extLst>
  </p:cSld>
  <p:clrMapOvr>
    <a:masterClrMapping/>
  </p:clrMapOvr>
  <p:hf sldNum="0"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189" indent="0">
              <a:buFontTx/>
              <a:buNone/>
              <a:defRPr/>
            </a:lvl2pPr>
            <a:lvl3pPr marL="914377" indent="0">
              <a:buFontTx/>
              <a:buNone/>
              <a:defRPr/>
            </a:lvl3pPr>
            <a:lvl4pPr marL="1371566" indent="0">
              <a:buFontTx/>
              <a:buNone/>
              <a:defRPr/>
            </a:lvl4pPr>
            <a:lvl5pPr marL="1828754"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5"/>
          </a:xfrm>
        </p:spPr>
        <p:txBody>
          <a:bodyPr anchor="t">
            <a:normAutofit/>
          </a:bodyPr>
          <a:lstStyle>
            <a:lvl1pPr marL="0" indent="0" algn="l">
              <a:buNone/>
              <a:defRPr sz="1800">
                <a:solidFill>
                  <a:schemeClr val="tx1">
                    <a:lumMod val="50000"/>
                    <a:lumOff val="50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 smtClean="0"/>
              <a:pPr/>
              <a:t>‹#›</a:t>
            </a:fld>
            <a:endParaRPr lang="en"/>
          </a:p>
        </p:txBody>
      </p:sp>
      <p:sp>
        <p:nvSpPr>
          <p:cNvPr id="24" name="TextBox 23"/>
          <p:cNvSpPr txBox="1"/>
          <p:nvPr/>
        </p:nvSpPr>
        <p:spPr>
          <a:xfrm>
            <a:off x="541871" y="790379"/>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78101686"/>
      </p:ext>
    </p:extLst>
  </p:cSld>
  <p:clrMapOvr>
    <a:masterClrMapping/>
  </p:clrMapOvr>
  <p:hf sldNum="0"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189" indent="0">
              <a:buFontTx/>
              <a:buNone/>
              <a:defRPr/>
            </a:lvl2pPr>
            <a:lvl3pPr marL="914377" indent="0">
              <a:buFontTx/>
              <a:buNone/>
              <a:defRPr/>
            </a:lvl3pPr>
            <a:lvl4pPr marL="1371566" indent="0">
              <a:buFontTx/>
              <a:buNone/>
              <a:defRPr/>
            </a:lvl4pPr>
            <a:lvl5pPr marL="1828754"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5"/>
          </a:xfrm>
        </p:spPr>
        <p:txBody>
          <a:bodyPr anchor="t">
            <a:normAutofit/>
          </a:bodyPr>
          <a:lstStyle>
            <a:lvl1pPr marL="0" indent="0" algn="l">
              <a:buNone/>
              <a:defRPr sz="1800">
                <a:solidFill>
                  <a:schemeClr val="tx1">
                    <a:lumMod val="50000"/>
                    <a:lumOff val="50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 smtClean="0"/>
              <a:pPr/>
              <a:t>‹#›</a:t>
            </a:fld>
            <a:endParaRPr lang="en"/>
          </a:p>
        </p:txBody>
      </p:sp>
    </p:spTree>
    <p:extLst>
      <p:ext uri="{BB962C8B-B14F-4D97-AF65-F5344CB8AC3E}">
        <p14:creationId xmlns:p14="http://schemas.microsoft.com/office/powerpoint/2010/main" val="3762156780"/>
      </p:ext>
    </p:extLst>
  </p:cSld>
  <p:clrMapOvr>
    <a:masterClrMapping/>
  </p:clrMapOvr>
  <p:hf sldNum="0"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2/28/2024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 smtClean="0"/>
              <a:pPr/>
              <a:t>‹#›</a:t>
            </a:fld>
            <a:endParaRPr lang="en"/>
          </a:p>
        </p:txBody>
      </p:sp>
    </p:spTree>
    <p:extLst>
      <p:ext uri="{BB962C8B-B14F-4D97-AF65-F5344CB8AC3E}">
        <p14:creationId xmlns:p14="http://schemas.microsoft.com/office/powerpoint/2010/main" val="1964411836"/>
      </p:ext>
    </p:extLst>
  </p:cSld>
  <p:clrMapOvr>
    <a:masterClrMapping/>
  </p:clrMapOvr>
  <p:hf sldNum="0"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4" y="609600"/>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1"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 smtClean="0"/>
              <a:pPr/>
              <a:t>‹#›</a:t>
            </a:fld>
            <a:endParaRPr lang="en"/>
          </a:p>
        </p:txBody>
      </p:sp>
    </p:spTree>
    <p:extLst>
      <p:ext uri="{BB962C8B-B14F-4D97-AF65-F5344CB8AC3E}">
        <p14:creationId xmlns:p14="http://schemas.microsoft.com/office/powerpoint/2010/main" val="1399038565"/>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8C46E-5BB8-2F8E-0D27-6962732052E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94ADAB7-7DF2-E01E-E037-4E055592B79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A06F51-25A0-154A-9EFD-77752D4BDF65}"/>
              </a:ext>
            </a:extLst>
          </p:cNvPr>
          <p:cNvSpPr>
            <a:spLocks noGrp="1"/>
          </p:cNvSpPr>
          <p:nvPr>
            <p:ph type="dt" sz="half" idx="10"/>
          </p:nvPr>
        </p:nvSpPr>
        <p:spPr/>
        <p:txBody>
          <a:bodyPr/>
          <a:lstStyle/>
          <a:p>
            <a:fld id="{7BA0CFC0-78CB-4BAA-B22D-70ECC6F71DC9}" type="datetimeFigureOut">
              <a:rPr lang="en-US" smtClean="0"/>
              <a:t>2/28/2024</a:t>
            </a:fld>
            <a:endParaRPr lang="en-US"/>
          </a:p>
        </p:txBody>
      </p:sp>
      <p:sp>
        <p:nvSpPr>
          <p:cNvPr id="5" name="Footer Placeholder 4">
            <a:extLst>
              <a:ext uri="{FF2B5EF4-FFF2-40B4-BE49-F238E27FC236}">
                <a16:creationId xmlns:a16="http://schemas.microsoft.com/office/drawing/2014/main" id="{67DAB251-9EF2-3EB7-30BB-F4F7AE3E8F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D0016C-B50F-53AA-12AF-71B1936A21D2}"/>
              </a:ext>
            </a:extLst>
          </p:cNvPr>
          <p:cNvSpPr>
            <a:spLocks noGrp="1"/>
          </p:cNvSpPr>
          <p:nvPr>
            <p:ph type="sldNum" sz="quarter" idx="12"/>
          </p:nvPr>
        </p:nvSpPr>
        <p:spPr/>
        <p:txBody>
          <a:bodyPr/>
          <a:lstStyle/>
          <a:p>
            <a:fld id="{2C72E86F-052D-4C5D-9260-D3D01BE648CF}" type="slidenum">
              <a:rPr lang="en-US" smtClean="0"/>
              <a:t>‹#›</a:t>
            </a:fld>
            <a:endParaRPr lang="en-US"/>
          </a:p>
        </p:txBody>
      </p:sp>
    </p:spTree>
    <p:extLst>
      <p:ext uri="{BB962C8B-B14F-4D97-AF65-F5344CB8AC3E}">
        <p14:creationId xmlns:p14="http://schemas.microsoft.com/office/powerpoint/2010/main" val="37799995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46C47-D08C-F51E-B510-7F8AC3A870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6966C04-C640-43F7-61A6-B9596BD8478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DB2F6B0-DE18-5E03-EBBF-D820F6D6F28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70E9692-A98D-0292-FBE6-239CCB23A370}"/>
              </a:ext>
            </a:extLst>
          </p:cNvPr>
          <p:cNvSpPr>
            <a:spLocks noGrp="1"/>
          </p:cNvSpPr>
          <p:nvPr>
            <p:ph type="dt" sz="half" idx="10"/>
          </p:nvPr>
        </p:nvSpPr>
        <p:spPr/>
        <p:txBody>
          <a:bodyPr/>
          <a:lstStyle/>
          <a:p>
            <a:fld id="{7BA0CFC0-78CB-4BAA-B22D-70ECC6F71DC9}" type="datetimeFigureOut">
              <a:rPr lang="en-US" smtClean="0"/>
              <a:t>2/28/2024</a:t>
            </a:fld>
            <a:endParaRPr lang="en-US"/>
          </a:p>
        </p:txBody>
      </p:sp>
      <p:sp>
        <p:nvSpPr>
          <p:cNvPr id="6" name="Footer Placeholder 5">
            <a:extLst>
              <a:ext uri="{FF2B5EF4-FFF2-40B4-BE49-F238E27FC236}">
                <a16:creationId xmlns:a16="http://schemas.microsoft.com/office/drawing/2014/main" id="{1C791267-71E2-2024-E0A4-325B397E88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A04C3F6-ED1A-B1DC-F977-A7B5903AB225}"/>
              </a:ext>
            </a:extLst>
          </p:cNvPr>
          <p:cNvSpPr>
            <a:spLocks noGrp="1"/>
          </p:cNvSpPr>
          <p:nvPr>
            <p:ph type="sldNum" sz="quarter" idx="12"/>
          </p:nvPr>
        </p:nvSpPr>
        <p:spPr/>
        <p:txBody>
          <a:bodyPr/>
          <a:lstStyle/>
          <a:p>
            <a:fld id="{2C72E86F-052D-4C5D-9260-D3D01BE648CF}" type="slidenum">
              <a:rPr lang="en-US" smtClean="0"/>
              <a:t>‹#›</a:t>
            </a:fld>
            <a:endParaRPr lang="en-US"/>
          </a:p>
        </p:txBody>
      </p:sp>
    </p:spTree>
    <p:extLst>
      <p:ext uri="{BB962C8B-B14F-4D97-AF65-F5344CB8AC3E}">
        <p14:creationId xmlns:p14="http://schemas.microsoft.com/office/powerpoint/2010/main" val="1914893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86C32-A3D2-D3D9-B67B-724D66EF569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8574DE0-C077-968A-F024-568BA6ED8B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3968ABE-DBEE-3F4E-EB83-9B0DD1661AB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741A707-D128-D18D-BA48-0997826D330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82CACC4-3ACD-402E-A259-6DFFEDE50E4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3B48694-C779-C99B-8505-88885E19ADAB}"/>
              </a:ext>
            </a:extLst>
          </p:cNvPr>
          <p:cNvSpPr>
            <a:spLocks noGrp="1"/>
          </p:cNvSpPr>
          <p:nvPr>
            <p:ph type="dt" sz="half" idx="10"/>
          </p:nvPr>
        </p:nvSpPr>
        <p:spPr/>
        <p:txBody>
          <a:bodyPr/>
          <a:lstStyle/>
          <a:p>
            <a:fld id="{7BA0CFC0-78CB-4BAA-B22D-70ECC6F71DC9}" type="datetimeFigureOut">
              <a:rPr lang="en-US" smtClean="0"/>
              <a:t>2/28/2024</a:t>
            </a:fld>
            <a:endParaRPr lang="en-US"/>
          </a:p>
        </p:txBody>
      </p:sp>
      <p:sp>
        <p:nvSpPr>
          <p:cNvPr id="8" name="Footer Placeholder 7">
            <a:extLst>
              <a:ext uri="{FF2B5EF4-FFF2-40B4-BE49-F238E27FC236}">
                <a16:creationId xmlns:a16="http://schemas.microsoft.com/office/drawing/2014/main" id="{315F7627-4E6D-C1EA-C709-3795FEE2A31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E873572-E73B-00DE-2DCB-2034DE0DBDAC}"/>
              </a:ext>
            </a:extLst>
          </p:cNvPr>
          <p:cNvSpPr>
            <a:spLocks noGrp="1"/>
          </p:cNvSpPr>
          <p:nvPr>
            <p:ph type="sldNum" sz="quarter" idx="12"/>
          </p:nvPr>
        </p:nvSpPr>
        <p:spPr/>
        <p:txBody>
          <a:bodyPr/>
          <a:lstStyle/>
          <a:p>
            <a:fld id="{2C72E86F-052D-4C5D-9260-D3D01BE648CF}" type="slidenum">
              <a:rPr lang="en-US" smtClean="0"/>
              <a:t>‹#›</a:t>
            </a:fld>
            <a:endParaRPr lang="en-US"/>
          </a:p>
        </p:txBody>
      </p:sp>
    </p:spTree>
    <p:extLst>
      <p:ext uri="{BB962C8B-B14F-4D97-AF65-F5344CB8AC3E}">
        <p14:creationId xmlns:p14="http://schemas.microsoft.com/office/powerpoint/2010/main" val="1976570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026912-6F01-8A47-8691-6F6322D2852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257EDDA-A4E0-C105-99F9-A6201453CC47}"/>
              </a:ext>
            </a:extLst>
          </p:cNvPr>
          <p:cNvSpPr>
            <a:spLocks noGrp="1"/>
          </p:cNvSpPr>
          <p:nvPr>
            <p:ph type="dt" sz="half" idx="10"/>
          </p:nvPr>
        </p:nvSpPr>
        <p:spPr/>
        <p:txBody>
          <a:bodyPr/>
          <a:lstStyle/>
          <a:p>
            <a:fld id="{7BA0CFC0-78CB-4BAA-B22D-70ECC6F71DC9}" type="datetimeFigureOut">
              <a:rPr lang="en-US" smtClean="0"/>
              <a:t>2/28/2024</a:t>
            </a:fld>
            <a:endParaRPr lang="en-US"/>
          </a:p>
        </p:txBody>
      </p:sp>
      <p:sp>
        <p:nvSpPr>
          <p:cNvPr id="4" name="Footer Placeholder 3">
            <a:extLst>
              <a:ext uri="{FF2B5EF4-FFF2-40B4-BE49-F238E27FC236}">
                <a16:creationId xmlns:a16="http://schemas.microsoft.com/office/drawing/2014/main" id="{A91031ED-3DDC-A04D-1E44-29CA4CD0EE2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58F60E5-7BDF-842F-6D55-A4A18AE67254}"/>
              </a:ext>
            </a:extLst>
          </p:cNvPr>
          <p:cNvSpPr>
            <a:spLocks noGrp="1"/>
          </p:cNvSpPr>
          <p:nvPr>
            <p:ph type="sldNum" sz="quarter" idx="12"/>
          </p:nvPr>
        </p:nvSpPr>
        <p:spPr/>
        <p:txBody>
          <a:bodyPr/>
          <a:lstStyle/>
          <a:p>
            <a:fld id="{2C72E86F-052D-4C5D-9260-D3D01BE648CF}" type="slidenum">
              <a:rPr lang="en-US" smtClean="0"/>
              <a:t>‹#›</a:t>
            </a:fld>
            <a:endParaRPr lang="en-US"/>
          </a:p>
        </p:txBody>
      </p:sp>
    </p:spTree>
    <p:extLst>
      <p:ext uri="{BB962C8B-B14F-4D97-AF65-F5344CB8AC3E}">
        <p14:creationId xmlns:p14="http://schemas.microsoft.com/office/powerpoint/2010/main" val="3808980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F341DBA-4AD0-95C8-E5B8-7AD3C07ECB34}"/>
              </a:ext>
            </a:extLst>
          </p:cNvPr>
          <p:cNvSpPr>
            <a:spLocks noGrp="1"/>
          </p:cNvSpPr>
          <p:nvPr>
            <p:ph type="dt" sz="half" idx="10"/>
          </p:nvPr>
        </p:nvSpPr>
        <p:spPr/>
        <p:txBody>
          <a:bodyPr/>
          <a:lstStyle/>
          <a:p>
            <a:fld id="{7BA0CFC0-78CB-4BAA-B22D-70ECC6F71DC9}" type="datetimeFigureOut">
              <a:rPr lang="en-US" smtClean="0"/>
              <a:t>2/28/2024</a:t>
            </a:fld>
            <a:endParaRPr lang="en-US"/>
          </a:p>
        </p:txBody>
      </p:sp>
      <p:sp>
        <p:nvSpPr>
          <p:cNvPr id="3" name="Footer Placeholder 2">
            <a:extLst>
              <a:ext uri="{FF2B5EF4-FFF2-40B4-BE49-F238E27FC236}">
                <a16:creationId xmlns:a16="http://schemas.microsoft.com/office/drawing/2014/main" id="{C6E04C2F-5199-E253-71E2-22F05BE2B99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C71BBCD-4B96-C8EC-14CA-087DC4F6C308}"/>
              </a:ext>
            </a:extLst>
          </p:cNvPr>
          <p:cNvSpPr>
            <a:spLocks noGrp="1"/>
          </p:cNvSpPr>
          <p:nvPr>
            <p:ph type="sldNum" sz="quarter" idx="12"/>
          </p:nvPr>
        </p:nvSpPr>
        <p:spPr/>
        <p:txBody>
          <a:bodyPr/>
          <a:lstStyle/>
          <a:p>
            <a:fld id="{2C72E86F-052D-4C5D-9260-D3D01BE648CF}" type="slidenum">
              <a:rPr lang="en-US" smtClean="0"/>
              <a:t>‹#›</a:t>
            </a:fld>
            <a:endParaRPr lang="en-US"/>
          </a:p>
        </p:txBody>
      </p:sp>
    </p:spTree>
    <p:extLst>
      <p:ext uri="{BB962C8B-B14F-4D97-AF65-F5344CB8AC3E}">
        <p14:creationId xmlns:p14="http://schemas.microsoft.com/office/powerpoint/2010/main" val="1770374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94EC50-6BC8-C1EB-5341-4DC2C2243B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3D691E6-87A6-43E4-A075-8899773DF6C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AB38EE8-4049-6C73-7068-886B92809A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893208F-29C6-1589-7207-343D82041D14}"/>
              </a:ext>
            </a:extLst>
          </p:cNvPr>
          <p:cNvSpPr>
            <a:spLocks noGrp="1"/>
          </p:cNvSpPr>
          <p:nvPr>
            <p:ph type="dt" sz="half" idx="10"/>
          </p:nvPr>
        </p:nvSpPr>
        <p:spPr/>
        <p:txBody>
          <a:bodyPr/>
          <a:lstStyle/>
          <a:p>
            <a:fld id="{7BA0CFC0-78CB-4BAA-B22D-70ECC6F71DC9}" type="datetimeFigureOut">
              <a:rPr lang="en-US" smtClean="0"/>
              <a:t>2/28/2024</a:t>
            </a:fld>
            <a:endParaRPr lang="en-US"/>
          </a:p>
        </p:txBody>
      </p:sp>
      <p:sp>
        <p:nvSpPr>
          <p:cNvPr id="6" name="Footer Placeholder 5">
            <a:extLst>
              <a:ext uri="{FF2B5EF4-FFF2-40B4-BE49-F238E27FC236}">
                <a16:creationId xmlns:a16="http://schemas.microsoft.com/office/drawing/2014/main" id="{E076EF7E-ED69-EDCB-F752-D274705FA45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53BC00-BEEA-B589-5FC3-C0EF6C96B225}"/>
              </a:ext>
            </a:extLst>
          </p:cNvPr>
          <p:cNvSpPr>
            <a:spLocks noGrp="1"/>
          </p:cNvSpPr>
          <p:nvPr>
            <p:ph type="sldNum" sz="quarter" idx="12"/>
          </p:nvPr>
        </p:nvSpPr>
        <p:spPr/>
        <p:txBody>
          <a:bodyPr/>
          <a:lstStyle/>
          <a:p>
            <a:fld id="{2C72E86F-052D-4C5D-9260-D3D01BE648CF}" type="slidenum">
              <a:rPr lang="en-US" smtClean="0"/>
              <a:t>‹#›</a:t>
            </a:fld>
            <a:endParaRPr lang="en-US"/>
          </a:p>
        </p:txBody>
      </p:sp>
    </p:spTree>
    <p:extLst>
      <p:ext uri="{BB962C8B-B14F-4D97-AF65-F5344CB8AC3E}">
        <p14:creationId xmlns:p14="http://schemas.microsoft.com/office/powerpoint/2010/main" val="678267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9E57B-3285-4131-5E72-EB5559C2A7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CBEDF1D-FA52-40D9-B07A-44D62DE910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9B3B073-7D21-5072-B948-BCD82759B5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109CD54-9F32-3572-18F3-CC0216230D09}"/>
              </a:ext>
            </a:extLst>
          </p:cNvPr>
          <p:cNvSpPr>
            <a:spLocks noGrp="1"/>
          </p:cNvSpPr>
          <p:nvPr>
            <p:ph type="dt" sz="half" idx="10"/>
          </p:nvPr>
        </p:nvSpPr>
        <p:spPr/>
        <p:txBody>
          <a:bodyPr/>
          <a:lstStyle/>
          <a:p>
            <a:fld id="{7BA0CFC0-78CB-4BAA-B22D-70ECC6F71DC9}" type="datetimeFigureOut">
              <a:rPr lang="en-US" smtClean="0"/>
              <a:t>2/28/2024</a:t>
            </a:fld>
            <a:endParaRPr lang="en-US"/>
          </a:p>
        </p:txBody>
      </p:sp>
      <p:sp>
        <p:nvSpPr>
          <p:cNvPr id="6" name="Footer Placeholder 5">
            <a:extLst>
              <a:ext uri="{FF2B5EF4-FFF2-40B4-BE49-F238E27FC236}">
                <a16:creationId xmlns:a16="http://schemas.microsoft.com/office/drawing/2014/main" id="{DD82266D-6E68-B4FA-0455-EF7A67D668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896E00-FC48-C62A-FB02-F53196D7612D}"/>
              </a:ext>
            </a:extLst>
          </p:cNvPr>
          <p:cNvSpPr>
            <a:spLocks noGrp="1"/>
          </p:cNvSpPr>
          <p:nvPr>
            <p:ph type="sldNum" sz="quarter" idx="12"/>
          </p:nvPr>
        </p:nvSpPr>
        <p:spPr/>
        <p:txBody>
          <a:bodyPr/>
          <a:lstStyle/>
          <a:p>
            <a:fld id="{2C72E86F-052D-4C5D-9260-D3D01BE648CF}" type="slidenum">
              <a:rPr lang="en-US" smtClean="0"/>
              <a:t>‹#›</a:t>
            </a:fld>
            <a:endParaRPr lang="en-US"/>
          </a:p>
        </p:txBody>
      </p:sp>
    </p:spTree>
    <p:extLst>
      <p:ext uri="{BB962C8B-B14F-4D97-AF65-F5344CB8AC3E}">
        <p14:creationId xmlns:p14="http://schemas.microsoft.com/office/powerpoint/2010/main" val="2287733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51E0DBA-C660-EF22-F3FE-94DDC605CA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1AB2613-1C91-09FA-0439-0D62AA4994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900BF2-013D-53A9-2357-B8D0A0EEF4A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A0CFC0-78CB-4BAA-B22D-70ECC6F71DC9}" type="datetimeFigureOut">
              <a:rPr lang="en-US" smtClean="0"/>
              <a:t>2/28/2024</a:t>
            </a:fld>
            <a:endParaRPr lang="en-US"/>
          </a:p>
        </p:txBody>
      </p:sp>
      <p:sp>
        <p:nvSpPr>
          <p:cNvPr id="5" name="Footer Placeholder 4">
            <a:extLst>
              <a:ext uri="{FF2B5EF4-FFF2-40B4-BE49-F238E27FC236}">
                <a16:creationId xmlns:a16="http://schemas.microsoft.com/office/drawing/2014/main" id="{A79B8FCC-6EFA-83E3-F664-B64609E5A3B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197C109-367B-90BF-57F4-106A5909A5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72E86F-052D-4C5D-9260-D3D01BE648CF}" type="slidenum">
              <a:rPr lang="en-US" smtClean="0"/>
              <a:t>‹#›</a:t>
            </a:fld>
            <a:endParaRPr lang="en-US"/>
          </a:p>
        </p:txBody>
      </p:sp>
    </p:spTree>
    <p:extLst>
      <p:ext uri="{BB962C8B-B14F-4D97-AF65-F5344CB8AC3E}">
        <p14:creationId xmlns:p14="http://schemas.microsoft.com/office/powerpoint/2010/main" val="1283115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5"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5" y="2160590"/>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3"/>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2/28/2024</a:t>
            </a:fld>
            <a:endParaRPr lang="en-US" dirty="0"/>
          </a:p>
        </p:txBody>
      </p:sp>
      <p:sp>
        <p:nvSpPr>
          <p:cNvPr id="5" name="Footer Placeholder 4"/>
          <p:cNvSpPr>
            <a:spLocks noGrp="1"/>
          </p:cNvSpPr>
          <p:nvPr>
            <p:ph type="ftr" sz="quarter" idx="3"/>
          </p:nvPr>
        </p:nvSpPr>
        <p:spPr>
          <a:xfrm>
            <a:off x="677335" y="6041363"/>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4" y="6041363"/>
            <a:ext cx="683339" cy="365125"/>
          </a:xfrm>
          <a:prstGeom prst="rect">
            <a:avLst/>
          </a:prstGeom>
        </p:spPr>
        <p:txBody>
          <a:bodyPr vert="horz" lIns="91440" tIns="45720" rIns="91440" bIns="45720" rtlCol="0" anchor="ctr"/>
          <a:lstStyle>
            <a:lvl1pPr algn="r">
              <a:defRPr sz="900">
                <a:solidFill>
                  <a:schemeClr val="accent1"/>
                </a:solidFill>
              </a:defRPr>
            </a:lvl1pPr>
          </a:lstStyle>
          <a:p>
            <a:fld id="{00000000-1234-1234-1234-123412341234}" type="slidenum">
              <a:rPr lang="en" smtClean="0"/>
              <a:pPr/>
              <a:t>‹#›</a:t>
            </a:fld>
            <a:endParaRPr lang="en"/>
          </a:p>
        </p:txBody>
      </p:sp>
    </p:spTree>
    <p:extLst>
      <p:ext uri="{BB962C8B-B14F-4D97-AF65-F5344CB8AC3E}">
        <p14:creationId xmlns:p14="http://schemas.microsoft.com/office/powerpoint/2010/main" val="10477300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sldNum="0" hdr="0" ftr="0" dt="0"/>
  <p:txStyles>
    <p:titleStyle>
      <a:lvl1pPr algn="l" defTabSz="457189"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891" indent="-342891" algn="l" defTabSz="457189"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32" indent="-285744" algn="l" defTabSz="457189"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2971" indent="-228594" algn="l" defTabSz="457189"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160" indent="-228594" algn="l" defTabSz="457189"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349" indent="-228594" algn="l" defTabSz="457189"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537" indent="-228594" algn="l" defTabSz="457189"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726" indent="-228594" algn="l" defTabSz="457189"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8914" indent="-228594" algn="l" defTabSz="457189"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103" indent="-228594" algn="l" defTabSz="457189"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microsoft.com/office/2014/relationships/chartEx" Target="../charts/chartEx1.xml"/><Relationship Id="rId2" Type="http://schemas.openxmlformats.org/officeDocument/2006/relationships/notesSlide" Target="../notesSlides/notesSlide2.xml"/><Relationship Id="rId1" Type="http://schemas.openxmlformats.org/officeDocument/2006/relationships/slideLayout" Target="../slideLayouts/slideLayout6.xml"/><Relationship Id="rId5" Type="http://schemas.openxmlformats.org/officeDocument/2006/relationships/image" Target="../media/image3.gif"/><Relationship Id="rId4" Type="http://schemas.openxmlformats.org/officeDocument/2006/relationships/image" Target="../media/image20.png"/></Relationships>
</file>

<file path=ppt/slides/_rels/slide3.xml.rels><?xml version="1.0" encoding="UTF-8" standalone="yes"?>
<Relationships xmlns="http://schemas.openxmlformats.org/package/2006/relationships"><Relationship Id="rId3" Type="http://schemas.openxmlformats.org/officeDocument/2006/relationships/hyperlink" Target="mailto:poter@wcsu.edu" TargetMode="External"/><Relationship Id="rId2" Type="http://schemas.openxmlformats.org/officeDocument/2006/relationships/notesSlide" Target="../notesSlides/notesSlide3.xml"/><Relationship Id="rId1" Type="http://schemas.openxmlformats.org/officeDocument/2006/relationships/slideLayout" Target="../slideLayouts/slideLayout17.xml"/><Relationship Id="rId4" Type="http://schemas.openxmlformats.org/officeDocument/2006/relationships/image" Target="../media/image3.gif"/></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3" Type="http://schemas.microsoft.com/office/2014/relationships/chartEx" Target="../charts/chartEx2.xml"/><Relationship Id="rId2" Type="http://schemas.openxmlformats.org/officeDocument/2006/relationships/notesSlide" Target="../notesSlides/notesSlide5.xml"/><Relationship Id="rId1" Type="http://schemas.openxmlformats.org/officeDocument/2006/relationships/slideLayout" Target="../slideLayouts/slideLayout6.xml"/><Relationship Id="rId5" Type="http://schemas.openxmlformats.org/officeDocument/2006/relationships/image" Target="../media/image1.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grpSp>
        <p:nvGrpSpPr>
          <p:cNvPr id="110" name="Google Shape;110;p18"/>
          <p:cNvGrpSpPr/>
          <p:nvPr/>
        </p:nvGrpSpPr>
        <p:grpSpPr>
          <a:xfrm>
            <a:off x="897575" y="891815"/>
            <a:ext cx="2964597" cy="5243942"/>
            <a:chOff x="733888" y="1457313"/>
            <a:chExt cx="2283714" cy="3903383"/>
          </a:xfrm>
        </p:grpSpPr>
        <p:sp>
          <p:nvSpPr>
            <p:cNvPr id="111" name="Google Shape;111;p18"/>
            <p:cNvSpPr/>
            <p:nvPr/>
          </p:nvSpPr>
          <p:spPr>
            <a:xfrm>
              <a:off x="1278988" y="1457313"/>
              <a:ext cx="1090500" cy="1090500"/>
            </a:xfrm>
            <a:prstGeom prst="ellipse">
              <a:avLst/>
            </a:prstGeom>
            <a:solidFill>
              <a:srgbClr val="22924A"/>
            </a:solidFill>
            <a:ln>
              <a:noFill/>
            </a:ln>
          </p:spPr>
          <p:txBody>
            <a:bodyPr spcFirstLastPara="1" wrap="square" lIns="121900" tIns="121900" rIns="121900" bIns="121900" anchor="ctr" anchorCtr="0">
              <a:noAutofit/>
            </a:bodyPr>
            <a:lstStyle/>
            <a:p>
              <a:endParaRPr sz="2400" dirty="0"/>
            </a:p>
          </p:txBody>
        </p:sp>
        <p:sp>
          <p:nvSpPr>
            <p:cNvPr id="112" name="Google Shape;112;p18"/>
            <p:cNvSpPr/>
            <p:nvPr/>
          </p:nvSpPr>
          <p:spPr>
            <a:xfrm>
              <a:off x="733888" y="2960900"/>
              <a:ext cx="2283714" cy="2399796"/>
            </a:xfrm>
            <a:prstGeom prst="rect">
              <a:avLst/>
            </a:prstGeom>
            <a:noFill/>
            <a:ln w="19050" cap="flat" cmpd="sng">
              <a:solidFill>
                <a:srgbClr val="22924A"/>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113" name="Google Shape;113;p18"/>
            <p:cNvSpPr/>
            <p:nvPr/>
          </p:nvSpPr>
          <p:spPr>
            <a:xfrm>
              <a:off x="1596688" y="2733350"/>
              <a:ext cx="455100" cy="455100"/>
            </a:xfrm>
            <a:prstGeom prst="ellipse">
              <a:avLst/>
            </a:prstGeom>
            <a:solidFill>
              <a:srgbClr val="22924A"/>
            </a:solidFill>
            <a:ln>
              <a:noFill/>
            </a:ln>
          </p:spPr>
          <p:txBody>
            <a:bodyPr spcFirstLastPara="1" wrap="square" lIns="121900" tIns="121900" rIns="121900" bIns="121900" anchor="ctr" anchorCtr="0">
              <a:noAutofit/>
            </a:bodyPr>
            <a:lstStyle/>
            <a:p>
              <a:pPr algn="ctr"/>
              <a:r>
                <a:rPr lang="en" sz="2400" dirty="0">
                  <a:solidFill>
                    <a:schemeClr val="lt1"/>
                  </a:solidFill>
                  <a:latin typeface="Fira Sans Extra Condensed Medium"/>
                  <a:ea typeface="Fira Sans Extra Condensed Medium"/>
                  <a:cs typeface="Fira Sans Extra Condensed Medium"/>
                  <a:sym typeface="Fira Sans Extra Condensed Medium"/>
                </a:rPr>
                <a:t>1</a:t>
              </a:r>
              <a:endParaRPr sz="2400" dirty="0">
                <a:solidFill>
                  <a:schemeClr val="lt1"/>
                </a:solidFill>
                <a:latin typeface="Fira Sans Extra Condensed Medium"/>
                <a:ea typeface="Fira Sans Extra Condensed Medium"/>
                <a:cs typeface="Fira Sans Extra Condensed Medium"/>
                <a:sym typeface="Fira Sans Extra Condensed Medium"/>
              </a:endParaRPr>
            </a:p>
          </p:txBody>
        </p:sp>
        <p:cxnSp>
          <p:nvCxnSpPr>
            <p:cNvPr id="114" name="Google Shape;114;p18"/>
            <p:cNvCxnSpPr>
              <a:stCxn id="111" idx="4"/>
              <a:endCxn id="113" idx="0"/>
            </p:cNvCxnSpPr>
            <p:nvPr/>
          </p:nvCxnSpPr>
          <p:spPr>
            <a:xfrm>
              <a:off x="1824238" y="2547813"/>
              <a:ext cx="0" cy="185400"/>
            </a:xfrm>
            <a:prstGeom prst="straightConnector1">
              <a:avLst/>
            </a:prstGeom>
            <a:noFill/>
            <a:ln w="19050" cap="flat" cmpd="sng">
              <a:solidFill>
                <a:schemeClr val="dk1"/>
              </a:solidFill>
              <a:prstDash val="solid"/>
              <a:round/>
              <a:headEnd type="none" w="med" len="med"/>
              <a:tailEnd type="none" w="med" len="med"/>
            </a:ln>
          </p:spPr>
        </p:cxnSp>
      </p:grpSp>
      <p:grpSp>
        <p:nvGrpSpPr>
          <p:cNvPr id="115" name="Google Shape;115;p18"/>
          <p:cNvGrpSpPr/>
          <p:nvPr/>
        </p:nvGrpSpPr>
        <p:grpSpPr>
          <a:xfrm>
            <a:off x="4507584" y="924944"/>
            <a:ext cx="2907600" cy="5228753"/>
            <a:chOff x="3481650" y="1457313"/>
            <a:chExt cx="2180700" cy="3921565"/>
          </a:xfrm>
        </p:grpSpPr>
        <p:sp>
          <p:nvSpPr>
            <p:cNvPr id="116" name="Google Shape;116;p18"/>
            <p:cNvSpPr/>
            <p:nvPr/>
          </p:nvSpPr>
          <p:spPr>
            <a:xfrm>
              <a:off x="4026750" y="1457313"/>
              <a:ext cx="1090500" cy="1090500"/>
            </a:xfrm>
            <a:prstGeom prst="ellipse">
              <a:avLst/>
            </a:prstGeom>
            <a:solidFill>
              <a:srgbClr val="A9CFBC"/>
            </a:solidFill>
            <a:ln>
              <a:noFill/>
            </a:ln>
          </p:spPr>
          <p:txBody>
            <a:bodyPr spcFirstLastPara="1" wrap="square" lIns="121900" tIns="121900" rIns="121900" bIns="121900" anchor="ctr" anchorCtr="0">
              <a:noAutofit/>
            </a:bodyPr>
            <a:lstStyle/>
            <a:p>
              <a:endParaRPr sz="2400"/>
            </a:p>
          </p:txBody>
        </p:sp>
        <p:sp>
          <p:nvSpPr>
            <p:cNvPr id="117" name="Google Shape;117;p18"/>
            <p:cNvSpPr/>
            <p:nvPr/>
          </p:nvSpPr>
          <p:spPr>
            <a:xfrm>
              <a:off x="3481650" y="2960900"/>
              <a:ext cx="2180700" cy="2417978"/>
            </a:xfrm>
            <a:prstGeom prst="rect">
              <a:avLst/>
            </a:prstGeom>
            <a:noFill/>
            <a:ln w="19050" cap="flat" cmpd="sng">
              <a:solidFill>
                <a:srgbClr val="A9CFBC"/>
              </a:solidFill>
              <a:prstDash val="solid"/>
              <a:round/>
              <a:headEnd type="none" w="sm" len="sm"/>
              <a:tailEnd type="none" w="sm" len="sm"/>
            </a:ln>
          </p:spPr>
          <p:txBody>
            <a:bodyPr spcFirstLastPara="1" wrap="square" lIns="121900" tIns="121900" rIns="121900" bIns="121900" anchor="ctr" anchorCtr="0">
              <a:noAutofit/>
            </a:bodyPr>
            <a:lstStyle/>
            <a:p>
              <a:endParaRPr sz="2400" dirty="0"/>
            </a:p>
          </p:txBody>
        </p:sp>
        <p:sp>
          <p:nvSpPr>
            <p:cNvPr id="118" name="Google Shape;118;p18"/>
            <p:cNvSpPr/>
            <p:nvPr/>
          </p:nvSpPr>
          <p:spPr>
            <a:xfrm>
              <a:off x="4344450" y="2733350"/>
              <a:ext cx="455100" cy="455100"/>
            </a:xfrm>
            <a:prstGeom prst="ellipse">
              <a:avLst/>
            </a:prstGeom>
            <a:solidFill>
              <a:srgbClr val="A9CFBC"/>
            </a:solidFill>
            <a:ln>
              <a:noFill/>
            </a:ln>
          </p:spPr>
          <p:txBody>
            <a:bodyPr spcFirstLastPara="1" wrap="square" lIns="121900" tIns="121900" rIns="121900" bIns="121900" anchor="ctr" anchorCtr="0">
              <a:noAutofit/>
            </a:bodyPr>
            <a:lstStyle/>
            <a:p>
              <a:pPr algn="ctr"/>
              <a:r>
                <a:rPr lang="en" sz="2400">
                  <a:solidFill>
                    <a:schemeClr val="lt1"/>
                  </a:solidFill>
                  <a:latin typeface="Fira Sans Extra Condensed Medium"/>
                  <a:ea typeface="Fira Sans Extra Condensed Medium"/>
                  <a:cs typeface="Fira Sans Extra Condensed Medium"/>
                  <a:sym typeface="Fira Sans Extra Condensed Medium"/>
                </a:rPr>
                <a:t>2</a:t>
              </a:r>
              <a:endParaRPr sz="2400">
                <a:solidFill>
                  <a:schemeClr val="lt1"/>
                </a:solidFill>
                <a:latin typeface="Fira Sans Extra Condensed Medium"/>
                <a:ea typeface="Fira Sans Extra Condensed Medium"/>
                <a:cs typeface="Fira Sans Extra Condensed Medium"/>
                <a:sym typeface="Fira Sans Extra Condensed Medium"/>
              </a:endParaRPr>
            </a:p>
          </p:txBody>
        </p:sp>
        <p:cxnSp>
          <p:nvCxnSpPr>
            <p:cNvPr id="119" name="Google Shape;119;p18"/>
            <p:cNvCxnSpPr>
              <a:stCxn id="116" idx="4"/>
              <a:endCxn id="118" idx="0"/>
            </p:cNvCxnSpPr>
            <p:nvPr/>
          </p:nvCxnSpPr>
          <p:spPr>
            <a:xfrm>
              <a:off x="4572000" y="2547813"/>
              <a:ext cx="0" cy="185400"/>
            </a:xfrm>
            <a:prstGeom prst="straightConnector1">
              <a:avLst/>
            </a:prstGeom>
            <a:noFill/>
            <a:ln w="19050" cap="flat" cmpd="sng">
              <a:solidFill>
                <a:schemeClr val="dk1"/>
              </a:solidFill>
              <a:prstDash val="solid"/>
              <a:round/>
              <a:headEnd type="none" w="med" len="med"/>
              <a:tailEnd type="none" w="med" len="med"/>
            </a:ln>
          </p:spPr>
        </p:cxnSp>
      </p:grpSp>
      <p:sp>
        <p:nvSpPr>
          <p:cNvPr id="120" name="Google Shape;120;p18"/>
          <p:cNvSpPr txBox="1">
            <a:spLocks noGrp="1"/>
          </p:cNvSpPr>
          <p:nvPr>
            <p:ph type="title"/>
          </p:nvPr>
        </p:nvSpPr>
        <p:spPr>
          <a:xfrm>
            <a:off x="1676302" y="-157868"/>
            <a:ext cx="8596668" cy="1320800"/>
          </a:xfrm>
          <a:prstGeom prst="rect">
            <a:avLst/>
          </a:prstGeom>
        </p:spPr>
        <p:txBody>
          <a:bodyPr spcFirstLastPara="1" vert="horz" wrap="square" lIns="121900" tIns="121900" rIns="121900" bIns="121900" rtlCol="0" anchor="ctr" anchorCtr="0">
            <a:noAutofit/>
          </a:bodyPr>
          <a:lstStyle/>
          <a:p>
            <a:pPr algn="ctr">
              <a:spcBef>
                <a:spcPts val="0"/>
              </a:spcBef>
            </a:pPr>
            <a:r>
              <a:rPr lang="en" b="1" dirty="0">
                <a:solidFill>
                  <a:srgbClr val="22924A"/>
                </a:solidFill>
              </a:rPr>
              <a:t>Voting Process</a:t>
            </a:r>
            <a:endParaRPr b="1" dirty="0">
              <a:solidFill>
                <a:srgbClr val="22924A"/>
              </a:solidFill>
            </a:endParaRPr>
          </a:p>
        </p:txBody>
      </p:sp>
      <p:grpSp>
        <p:nvGrpSpPr>
          <p:cNvPr id="121" name="Google Shape;121;p18"/>
          <p:cNvGrpSpPr/>
          <p:nvPr/>
        </p:nvGrpSpPr>
        <p:grpSpPr>
          <a:xfrm>
            <a:off x="8171268" y="924944"/>
            <a:ext cx="2907600" cy="5228752"/>
            <a:chOff x="6229413" y="1457313"/>
            <a:chExt cx="2180700" cy="3921564"/>
          </a:xfrm>
        </p:grpSpPr>
        <p:sp>
          <p:nvSpPr>
            <p:cNvPr id="122" name="Google Shape;122;p18"/>
            <p:cNvSpPr/>
            <p:nvPr/>
          </p:nvSpPr>
          <p:spPr>
            <a:xfrm>
              <a:off x="6774513" y="1457313"/>
              <a:ext cx="1090500" cy="1090500"/>
            </a:xfrm>
            <a:prstGeom prst="ellipse">
              <a:avLst/>
            </a:prstGeom>
            <a:solidFill>
              <a:srgbClr val="7A3026"/>
            </a:solidFill>
            <a:ln>
              <a:noFill/>
            </a:ln>
          </p:spPr>
          <p:txBody>
            <a:bodyPr spcFirstLastPara="1" wrap="square" lIns="121900" tIns="121900" rIns="121900" bIns="121900" anchor="ctr" anchorCtr="0">
              <a:noAutofit/>
            </a:bodyPr>
            <a:lstStyle/>
            <a:p>
              <a:endParaRPr sz="2400" dirty="0"/>
            </a:p>
          </p:txBody>
        </p:sp>
        <p:sp>
          <p:nvSpPr>
            <p:cNvPr id="123" name="Google Shape;123;p18"/>
            <p:cNvSpPr/>
            <p:nvPr/>
          </p:nvSpPr>
          <p:spPr>
            <a:xfrm>
              <a:off x="6229413" y="2960900"/>
              <a:ext cx="2180700" cy="2417977"/>
            </a:xfrm>
            <a:prstGeom prst="rect">
              <a:avLst/>
            </a:prstGeom>
            <a:noFill/>
            <a:ln w="19050" cap="flat" cmpd="sng">
              <a:solidFill>
                <a:srgbClr val="7A3026"/>
              </a:solidFill>
              <a:prstDash val="solid"/>
              <a:round/>
              <a:headEnd type="none" w="sm" len="sm"/>
              <a:tailEnd type="none" w="sm" len="sm"/>
            </a:ln>
          </p:spPr>
          <p:txBody>
            <a:bodyPr spcFirstLastPara="1" wrap="square" lIns="121900" tIns="121900" rIns="121900" bIns="121900" anchor="ctr" anchorCtr="0">
              <a:noAutofit/>
            </a:bodyPr>
            <a:lstStyle/>
            <a:p>
              <a:endParaRPr sz="2400" dirty="0"/>
            </a:p>
          </p:txBody>
        </p:sp>
        <p:sp>
          <p:nvSpPr>
            <p:cNvPr id="124" name="Google Shape;124;p18"/>
            <p:cNvSpPr/>
            <p:nvPr/>
          </p:nvSpPr>
          <p:spPr>
            <a:xfrm>
              <a:off x="7092213" y="2733350"/>
              <a:ext cx="455100" cy="455100"/>
            </a:xfrm>
            <a:prstGeom prst="ellipse">
              <a:avLst/>
            </a:prstGeom>
            <a:solidFill>
              <a:srgbClr val="7A3026"/>
            </a:solidFill>
            <a:ln>
              <a:noFill/>
            </a:ln>
          </p:spPr>
          <p:txBody>
            <a:bodyPr spcFirstLastPara="1" wrap="square" lIns="121900" tIns="121900" rIns="121900" bIns="121900" anchor="ctr" anchorCtr="0">
              <a:noAutofit/>
            </a:bodyPr>
            <a:lstStyle/>
            <a:p>
              <a:pPr algn="ctr"/>
              <a:r>
                <a:rPr lang="en" sz="2400">
                  <a:solidFill>
                    <a:schemeClr val="lt1"/>
                  </a:solidFill>
                  <a:latin typeface="Fira Sans Extra Condensed Medium"/>
                  <a:ea typeface="Fira Sans Extra Condensed Medium"/>
                  <a:cs typeface="Fira Sans Extra Condensed Medium"/>
                  <a:sym typeface="Fira Sans Extra Condensed Medium"/>
                </a:rPr>
                <a:t>3</a:t>
              </a:r>
              <a:endParaRPr sz="2400">
                <a:solidFill>
                  <a:schemeClr val="lt1"/>
                </a:solidFill>
                <a:latin typeface="Fira Sans Extra Condensed Medium"/>
                <a:ea typeface="Fira Sans Extra Condensed Medium"/>
                <a:cs typeface="Fira Sans Extra Condensed Medium"/>
                <a:sym typeface="Fira Sans Extra Condensed Medium"/>
              </a:endParaRPr>
            </a:p>
          </p:txBody>
        </p:sp>
        <p:cxnSp>
          <p:nvCxnSpPr>
            <p:cNvPr id="125" name="Google Shape;125;p18"/>
            <p:cNvCxnSpPr>
              <a:stCxn id="122" idx="4"/>
              <a:endCxn id="124" idx="0"/>
            </p:cNvCxnSpPr>
            <p:nvPr/>
          </p:nvCxnSpPr>
          <p:spPr>
            <a:xfrm>
              <a:off x="7319763" y="2547813"/>
              <a:ext cx="0" cy="185400"/>
            </a:xfrm>
            <a:prstGeom prst="straightConnector1">
              <a:avLst/>
            </a:prstGeom>
            <a:noFill/>
            <a:ln w="19050" cap="flat" cmpd="sng">
              <a:solidFill>
                <a:schemeClr val="dk1"/>
              </a:solidFill>
              <a:prstDash val="solid"/>
              <a:round/>
              <a:headEnd type="none" w="med" len="med"/>
              <a:tailEnd type="none" w="med" len="med"/>
            </a:ln>
          </p:spPr>
        </p:cxnSp>
      </p:grpSp>
      <p:cxnSp>
        <p:nvCxnSpPr>
          <p:cNvPr id="126" name="Google Shape;126;p18"/>
          <p:cNvCxnSpPr>
            <a:stCxn id="111" idx="6"/>
            <a:endCxn id="116" idx="2"/>
          </p:cNvCxnSpPr>
          <p:nvPr/>
        </p:nvCxnSpPr>
        <p:spPr>
          <a:xfrm>
            <a:off x="3020825" y="1624323"/>
            <a:ext cx="2213559" cy="27621"/>
          </a:xfrm>
          <a:prstGeom prst="straightConnector1">
            <a:avLst/>
          </a:prstGeom>
          <a:noFill/>
          <a:ln w="19050" cap="flat" cmpd="sng">
            <a:solidFill>
              <a:schemeClr val="dk1"/>
            </a:solidFill>
            <a:prstDash val="solid"/>
            <a:round/>
            <a:headEnd type="none" w="med" len="med"/>
            <a:tailEnd type="oval" w="med" len="med"/>
          </a:ln>
        </p:spPr>
      </p:cxnSp>
      <p:cxnSp>
        <p:nvCxnSpPr>
          <p:cNvPr id="127" name="Google Shape;127;p18"/>
          <p:cNvCxnSpPr>
            <a:endCxn id="122" idx="2"/>
          </p:cNvCxnSpPr>
          <p:nvPr/>
        </p:nvCxnSpPr>
        <p:spPr>
          <a:xfrm>
            <a:off x="6688468" y="1651944"/>
            <a:ext cx="2209600" cy="0"/>
          </a:xfrm>
          <a:prstGeom prst="straightConnector1">
            <a:avLst/>
          </a:prstGeom>
          <a:noFill/>
          <a:ln w="19050" cap="flat" cmpd="sng">
            <a:solidFill>
              <a:schemeClr val="dk1"/>
            </a:solidFill>
            <a:prstDash val="solid"/>
            <a:round/>
            <a:headEnd type="none" w="med" len="med"/>
            <a:tailEnd type="oval" w="med" len="med"/>
          </a:ln>
        </p:spPr>
      </p:cxnSp>
      <p:grpSp>
        <p:nvGrpSpPr>
          <p:cNvPr id="128" name="Google Shape;128;p18"/>
          <p:cNvGrpSpPr/>
          <p:nvPr/>
        </p:nvGrpSpPr>
        <p:grpSpPr>
          <a:xfrm>
            <a:off x="8386669" y="3247115"/>
            <a:ext cx="2518551" cy="1644169"/>
            <a:chOff x="6389623" y="3157481"/>
            <a:chExt cx="1888913" cy="1233127"/>
          </a:xfrm>
        </p:grpSpPr>
        <p:sp>
          <p:nvSpPr>
            <p:cNvPr id="129" name="Google Shape;129;p18"/>
            <p:cNvSpPr txBox="1"/>
            <p:nvPr/>
          </p:nvSpPr>
          <p:spPr>
            <a:xfrm>
              <a:off x="6389623" y="3157481"/>
              <a:ext cx="1857600" cy="260700"/>
            </a:xfrm>
            <a:prstGeom prst="rect">
              <a:avLst/>
            </a:prstGeom>
            <a:noFill/>
            <a:ln>
              <a:noFill/>
            </a:ln>
          </p:spPr>
          <p:txBody>
            <a:bodyPr spcFirstLastPara="1" wrap="square" lIns="121900" tIns="24367" rIns="121900" bIns="121900" anchor="t" anchorCtr="0">
              <a:noAutofit/>
            </a:bodyPr>
            <a:lstStyle/>
            <a:p>
              <a:pPr algn="ctr"/>
              <a:r>
                <a:rPr lang="en" sz="2000" b="1" dirty="0">
                  <a:solidFill>
                    <a:srgbClr val="712920"/>
                  </a:solidFill>
                  <a:latin typeface="Fira Sans Extra Condensed Medium"/>
                  <a:ea typeface="Fira Sans Extra Condensed Medium"/>
                  <a:cs typeface="Fira Sans Extra Condensed Medium"/>
                  <a:sym typeface="Fira Sans Extra Condensed Medium"/>
                </a:rPr>
                <a:t>Where to vote</a:t>
              </a:r>
              <a:endParaRPr sz="2000" b="1" dirty="0">
                <a:solidFill>
                  <a:srgbClr val="712920"/>
                </a:solidFill>
                <a:latin typeface="Fira Sans Extra Condensed Medium"/>
                <a:ea typeface="Fira Sans Extra Condensed Medium"/>
                <a:cs typeface="Fira Sans Extra Condensed Medium"/>
                <a:sym typeface="Fira Sans Extra Condensed Medium"/>
              </a:endParaRPr>
            </a:p>
          </p:txBody>
        </p:sp>
        <p:sp>
          <p:nvSpPr>
            <p:cNvPr id="130" name="Google Shape;130;p18"/>
            <p:cNvSpPr txBox="1"/>
            <p:nvPr/>
          </p:nvSpPr>
          <p:spPr>
            <a:xfrm>
              <a:off x="6420936" y="3749208"/>
              <a:ext cx="1857600" cy="641400"/>
            </a:xfrm>
            <a:prstGeom prst="rect">
              <a:avLst/>
            </a:prstGeom>
            <a:noFill/>
            <a:ln>
              <a:noFill/>
            </a:ln>
          </p:spPr>
          <p:txBody>
            <a:bodyPr spcFirstLastPara="1" wrap="square" lIns="121900" tIns="24367" rIns="121900" bIns="121900" anchor="t" anchorCtr="0">
              <a:noAutofit/>
            </a:bodyPr>
            <a:lstStyle/>
            <a:p>
              <a:pPr algn="ctr"/>
              <a:r>
                <a:rPr lang="en-US" sz="1600" dirty="0">
                  <a:solidFill>
                    <a:schemeClr val="dk1"/>
                  </a:solidFill>
                  <a:latin typeface="Roboto"/>
                  <a:ea typeface="Roboto"/>
                  <a:cs typeface="Roboto"/>
                  <a:sym typeface="Roboto"/>
                </a:rPr>
                <a:t>QR CODE will be provided  </a:t>
              </a:r>
              <a:endParaRPr sz="1600" dirty="0">
                <a:solidFill>
                  <a:schemeClr val="dk1"/>
                </a:solidFill>
                <a:latin typeface="Roboto"/>
                <a:ea typeface="Roboto"/>
                <a:cs typeface="Roboto"/>
                <a:sym typeface="Roboto"/>
              </a:endParaRPr>
            </a:p>
          </p:txBody>
        </p:sp>
      </p:grpSp>
      <p:grpSp>
        <p:nvGrpSpPr>
          <p:cNvPr id="131" name="Google Shape;131;p18"/>
          <p:cNvGrpSpPr/>
          <p:nvPr/>
        </p:nvGrpSpPr>
        <p:grpSpPr>
          <a:xfrm>
            <a:off x="4713546" y="3247116"/>
            <a:ext cx="2499491" cy="1574762"/>
            <a:chOff x="3636121" y="3198941"/>
            <a:chExt cx="1874618" cy="1181071"/>
          </a:xfrm>
        </p:grpSpPr>
        <p:sp>
          <p:nvSpPr>
            <p:cNvPr id="132" name="Google Shape;132;p18"/>
            <p:cNvSpPr txBox="1"/>
            <p:nvPr/>
          </p:nvSpPr>
          <p:spPr>
            <a:xfrm>
              <a:off x="3636121" y="3198941"/>
              <a:ext cx="1857600" cy="260700"/>
            </a:xfrm>
            <a:prstGeom prst="rect">
              <a:avLst/>
            </a:prstGeom>
            <a:noFill/>
            <a:ln>
              <a:noFill/>
            </a:ln>
          </p:spPr>
          <p:txBody>
            <a:bodyPr spcFirstLastPara="1" wrap="square" lIns="121900" tIns="24367" rIns="121900" bIns="121900" anchor="t" anchorCtr="0">
              <a:noAutofit/>
            </a:bodyPr>
            <a:lstStyle/>
            <a:p>
              <a:pPr algn="ctr"/>
              <a:r>
                <a:rPr lang="en" sz="2000" b="1" dirty="0">
                  <a:solidFill>
                    <a:srgbClr val="A9CFBC"/>
                  </a:solidFill>
                  <a:latin typeface="Fira Sans Extra Condensed Medium"/>
                  <a:ea typeface="Fira Sans Extra Condensed Medium"/>
                  <a:cs typeface="Fira Sans Extra Condensed Medium"/>
                  <a:sym typeface="Fira Sans Extra Condensed Medium"/>
                </a:rPr>
                <a:t>When to vote</a:t>
              </a:r>
              <a:endParaRPr sz="2000" b="1" dirty="0">
                <a:solidFill>
                  <a:srgbClr val="A9CFBC"/>
                </a:solidFill>
                <a:latin typeface="Fira Sans Extra Condensed Medium"/>
                <a:ea typeface="Fira Sans Extra Condensed Medium"/>
                <a:cs typeface="Fira Sans Extra Condensed Medium"/>
                <a:sym typeface="Fira Sans Extra Condensed Medium"/>
              </a:endParaRPr>
            </a:p>
          </p:txBody>
        </p:sp>
        <p:sp>
          <p:nvSpPr>
            <p:cNvPr id="133" name="Google Shape;133;p18"/>
            <p:cNvSpPr txBox="1"/>
            <p:nvPr/>
          </p:nvSpPr>
          <p:spPr>
            <a:xfrm>
              <a:off x="3653139" y="3738612"/>
              <a:ext cx="1857600" cy="641400"/>
            </a:xfrm>
            <a:prstGeom prst="rect">
              <a:avLst/>
            </a:prstGeom>
            <a:noFill/>
            <a:ln>
              <a:noFill/>
            </a:ln>
          </p:spPr>
          <p:txBody>
            <a:bodyPr spcFirstLastPara="1" wrap="square" lIns="121900" tIns="24367" rIns="121900" bIns="121900" anchor="t" anchorCtr="0">
              <a:noAutofit/>
            </a:bodyPr>
            <a:lstStyle/>
            <a:p>
              <a:pPr algn="ctr"/>
              <a:r>
                <a:rPr lang="en-US" sz="1600" dirty="0">
                  <a:solidFill>
                    <a:schemeClr val="dk1"/>
                  </a:solidFill>
                  <a:latin typeface="Roboto"/>
                  <a:ea typeface="Roboto"/>
                  <a:cs typeface="Roboto"/>
                  <a:sym typeface="Roboto"/>
                </a:rPr>
                <a:t>It will be the last agenda item during the business meeting </a:t>
              </a:r>
              <a:endParaRPr sz="1600" dirty="0">
                <a:solidFill>
                  <a:schemeClr val="dk1"/>
                </a:solidFill>
                <a:latin typeface="Roboto"/>
                <a:ea typeface="Roboto"/>
                <a:cs typeface="Roboto"/>
                <a:sym typeface="Roboto"/>
              </a:endParaRPr>
            </a:p>
          </p:txBody>
        </p:sp>
      </p:grpSp>
      <p:grpSp>
        <p:nvGrpSpPr>
          <p:cNvPr id="134" name="Google Shape;134;p18"/>
          <p:cNvGrpSpPr/>
          <p:nvPr/>
        </p:nvGrpSpPr>
        <p:grpSpPr>
          <a:xfrm>
            <a:off x="869075" y="3247116"/>
            <a:ext cx="2964599" cy="1223860"/>
            <a:chOff x="752768" y="3198940"/>
            <a:chExt cx="2223449" cy="917895"/>
          </a:xfrm>
        </p:grpSpPr>
        <p:sp>
          <p:nvSpPr>
            <p:cNvPr id="135" name="Google Shape;135;p18"/>
            <p:cNvSpPr txBox="1"/>
            <p:nvPr/>
          </p:nvSpPr>
          <p:spPr>
            <a:xfrm>
              <a:off x="914587" y="3198940"/>
              <a:ext cx="1857600" cy="260700"/>
            </a:xfrm>
            <a:prstGeom prst="rect">
              <a:avLst/>
            </a:prstGeom>
            <a:noFill/>
            <a:ln>
              <a:noFill/>
            </a:ln>
          </p:spPr>
          <p:txBody>
            <a:bodyPr spcFirstLastPara="1" wrap="square" lIns="121900" tIns="24367" rIns="121900" bIns="121900" anchor="t" anchorCtr="0">
              <a:noAutofit/>
            </a:bodyPr>
            <a:lstStyle/>
            <a:p>
              <a:pPr algn="ctr"/>
              <a:r>
                <a:rPr lang="en" sz="2000" b="1" dirty="0">
                  <a:solidFill>
                    <a:srgbClr val="22924A"/>
                  </a:solidFill>
                  <a:latin typeface="Fira Sans Extra Condensed Medium"/>
                  <a:ea typeface="Fira Sans Extra Condensed Medium"/>
                  <a:cs typeface="Fira Sans Extra Condensed Medium"/>
                  <a:sym typeface="Fira Sans Extra Condensed Medium"/>
                </a:rPr>
                <a:t>How to nominate</a:t>
              </a:r>
              <a:endParaRPr sz="2000" b="1" dirty="0">
                <a:solidFill>
                  <a:srgbClr val="22924A"/>
                </a:solidFill>
                <a:latin typeface="Fira Sans Extra Condensed Medium"/>
                <a:ea typeface="Fira Sans Extra Condensed Medium"/>
                <a:cs typeface="Fira Sans Extra Condensed Medium"/>
                <a:sym typeface="Fira Sans Extra Condensed Medium"/>
              </a:endParaRPr>
            </a:p>
          </p:txBody>
        </p:sp>
        <p:sp>
          <p:nvSpPr>
            <p:cNvPr id="136" name="Google Shape;136;p18"/>
            <p:cNvSpPr txBox="1"/>
            <p:nvPr/>
          </p:nvSpPr>
          <p:spPr>
            <a:xfrm>
              <a:off x="752768" y="3475435"/>
              <a:ext cx="2223449" cy="641400"/>
            </a:xfrm>
            <a:prstGeom prst="rect">
              <a:avLst/>
            </a:prstGeom>
            <a:noFill/>
            <a:ln>
              <a:noFill/>
            </a:ln>
          </p:spPr>
          <p:txBody>
            <a:bodyPr spcFirstLastPara="1" wrap="square" lIns="121900" tIns="24367" rIns="121900" bIns="121900" anchor="t" anchorCtr="0">
              <a:noAutofit/>
            </a:bodyPr>
            <a:lstStyle/>
            <a:p>
              <a:pPr algn="ctr"/>
              <a:r>
                <a:rPr lang="en-US" sz="1600" dirty="0">
                  <a:solidFill>
                    <a:schemeClr val="dk1"/>
                  </a:solidFill>
                  <a:latin typeface="Roboto"/>
                  <a:ea typeface="Roboto"/>
                  <a:cs typeface="Roboto"/>
                  <a:sym typeface="Roboto"/>
                </a:rPr>
                <a:t>A nomination form must be submitted to the chairperson of the Nominations and Elections Committee </a:t>
              </a:r>
              <a:endParaRPr sz="1600" dirty="0">
                <a:solidFill>
                  <a:schemeClr val="dk1"/>
                </a:solidFill>
                <a:latin typeface="Roboto"/>
                <a:ea typeface="Roboto"/>
                <a:cs typeface="Roboto"/>
                <a:sym typeface="Roboto"/>
              </a:endParaRPr>
            </a:p>
          </p:txBody>
        </p:sp>
      </p:grpSp>
      <p:grpSp>
        <p:nvGrpSpPr>
          <p:cNvPr id="137" name="Google Shape;137;p18"/>
          <p:cNvGrpSpPr/>
          <p:nvPr/>
        </p:nvGrpSpPr>
        <p:grpSpPr>
          <a:xfrm>
            <a:off x="9321669" y="1281242"/>
            <a:ext cx="588881" cy="768124"/>
            <a:chOff x="-1144400" y="3312675"/>
            <a:chExt cx="441661" cy="576093"/>
          </a:xfrm>
        </p:grpSpPr>
        <p:sp>
          <p:nvSpPr>
            <p:cNvPr id="138" name="Google Shape;138;p18"/>
            <p:cNvSpPr/>
            <p:nvPr/>
          </p:nvSpPr>
          <p:spPr>
            <a:xfrm>
              <a:off x="-1144400" y="3312675"/>
              <a:ext cx="441659" cy="576093"/>
            </a:xfrm>
            <a:custGeom>
              <a:avLst/>
              <a:gdLst/>
              <a:ahLst/>
              <a:cxnLst/>
              <a:rect l="l" t="t" r="r" b="b"/>
              <a:pathLst>
                <a:path w="16585" h="21496" extrusionOk="0">
                  <a:moveTo>
                    <a:pt x="8293" y="5431"/>
                  </a:moveTo>
                  <a:cubicBezTo>
                    <a:pt x="9853" y="5431"/>
                    <a:pt x="11154" y="6699"/>
                    <a:pt x="11154" y="8293"/>
                  </a:cubicBezTo>
                  <a:cubicBezTo>
                    <a:pt x="11154" y="9886"/>
                    <a:pt x="9853" y="11154"/>
                    <a:pt x="8293" y="11154"/>
                  </a:cubicBezTo>
                  <a:cubicBezTo>
                    <a:pt x="6699" y="11154"/>
                    <a:pt x="5431" y="9886"/>
                    <a:pt x="5431" y="8293"/>
                  </a:cubicBezTo>
                  <a:cubicBezTo>
                    <a:pt x="5431" y="6699"/>
                    <a:pt x="6699" y="5431"/>
                    <a:pt x="8293" y="5431"/>
                  </a:cubicBezTo>
                  <a:close/>
                  <a:moveTo>
                    <a:pt x="8293" y="0"/>
                  </a:moveTo>
                  <a:cubicBezTo>
                    <a:pt x="3707" y="0"/>
                    <a:pt x="0" y="3707"/>
                    <a:pt x="0" y="8293"/>
                  </a:cubicBezTo>
                  <a:cubicBezTo>
                    <a:pt x="0" y="9886"/>
                    <a:pt x="423" y="11545"/>
                    <a:pt x="1268" y="13268"/>
                  </a:cubicBezTo>
                  <a:cubicBezTo>
                    <a:pt x="1951" y="14666"/>
                    <a:pt x="2862" y="16065"/>
                    <a:pt x="4065" y="17463"/>
                  </a:cubicBezTo>
                  <a:cubicBezTo>
                    <a:pt x="6049" y="19837"/>
                    <a:pt x="8000" y="21365"/>
                    <a:pt x="8097" y="21430"/>
                  </a:cubicBezTo>
                  <a:cubicBezTo>
                    <a:pt x="8162" y="21463"/>
                    <a:pt x="8227" y="21495"/>
                    <a:pt x="8293" y="21495"/>
                  </a:cubicBezTo>
                  <a:cubicBezTo>
                    <a:pt x="8358" y="21495"/>
                    <a:pt x="8423" y="21463"/>
                    <a:pt x="8488" y="21430"/>
                  </a:cubicBezTo>
                  <a:cubicBezTo>
                    <a:pt x="8553" y="21365"/>
                    <a:pt x="10504" y="19837"/>
                    <a:pt x="12520" y="17463"/>
                  </a:cubicBezTo>
                  <a:cubicBezTo>
                    <a:pt x="13691" y="16065"/>
                    <a:pt x="14634" y="14634"/>
                    <a:pt x="15284" y="13268"/>
                  </a:cubicBezTo>
                  <a:cubicBezTo>
                    <a:pt x="16162" y="11545"/>
                    <a:pt x="16585" y="9886"/>
                    <a:pt x="16585" y="8293"/>
                  </a:cubicBezTo>
                  <a:cubicBezTo>
                    <a:pt x="16585" y="3707"/>
                    <a:pt x="12878" y="0"/>
                    <a:pt x="8293" y="0"/>
                  </a:cubicBez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139" name="Google Shape;139;p18"/>
            <p:cNvSpPr/>
            <p:nvPr/>
          </p:nvSpPr>
          <p:spPr>
            <a:xfrm>
              <a:off x="-948694" y="3312675"/>
              <a:ext cx="245955" cy="576093"/>
            </a:xfrm>
            <a:custGeom>
              <a:avLst/>
              <a:gdLst/>
              <a:ahLst/>
              <a:cxnLst/>
              <a:rect l="l" t="t" r="r" b="b"/>
              <a:pathLst>
                <a:path w="9236" h="21496" extrusionOk="0">
                  <a:moveTo>
                    <a:pt x="944" y="0"/>
                  </a:moveTo>
                  <a:cubicBezTo>
                    <a:pt x="618" y="0"/>
                    <a:pt x="326" y="0"/>
                    <a:pt x="0" y="33"/>
                  </a:cubicBezTo>
                  <a:cubicBezTo>
                    <a:pt x="4163" y="520"/>
                    <a:pt x="7382" y="4032"/>
                    <a:pt x="7382" y="8293"/>
                  </a:cubicBezTo>
                  <a:cubicBezTo>
                    <a:pt x="7382" y="9886"/>
                    <a:pt x="6960" y="11545"/>
                    <a:pt x="6114" y="13268"/>
                  </a:cubicBezTo>
                  <a:cubicBezTo>
                    <a:pt x="5431" y="14666"/>
                    <a:pt x="4488" y="16065"/>
                    <a:pt x="3317" y="17463"/>
                  </a:cubicBezTo>
                  <a:cubicBezTo>
                    <a:pt x="2049" y="18991"/>
                    <a:pt x="781" y="20162"/>
                    <a:pt x="0" y="20845"/>
                  </a:cubicBezTo>
                  <a:cubicBezTo>
                    <a:pt x="456" y="21203"/>
                    <a:pt x="716" y="21398"/>
                    <a:pt x="748" y="21430"/>
                  </a:cubicBezTo>
                  <a:cubicBezTo>
                    <a:pt x="813" y="21495"/>
                    <a:pt x="878" y="21495"/>
                    <a:pt x="944" y="21495"/>
                  </a:cubicBezTo>
                  <a:cubicBezTo>
                    <a:pt x="1009" y="21495"/>
                    <a:pt x="1074" y="21495"/>
                    <a:pt x="1139" y="21430"/>
                  </a:cubicBezTo>
                  <a:cubicBezTo>
                    <a:pt x="1204" y="21365"/>
                    <a:pt x="3155" y="19837"/>
                    <a:pt x="5171" y="17463"/>
                  </a:cubicBezTo>
                  <a:cubicBezTo>
                    <a:pt x="6342" y="16065"/>
                    <a:pt x="7285" y="14666"/>
                    <a:pt x="7935" y="13268"/>
                  </a:cubicBezTo>
                  <a:cubicBezTo>
                    <a:pt x="8813" y="11545"/>
                    <a:pt x="9236" y="9886"/>
                    <a:pt x="9236" y="8293"/>
                  </a:cubicBezTo>
                  <a:cubicBezTo>
                    <a:pt x="9236" y="3707"/>
                    <a:pt x="5529" y="0"/>
                    <a:pt x="944" y="0"/>
                  </a:cubicBezTo>
                  <a:close/>
                </a:path>
              </a:pathLst>
            </a:custGeom>
            <a:solidFill>
              <a:srgbClr val="000000">
                <a:alpha val="14530"/>
              </a:srgbClr>
            </a:solidFill>
            <a:ln>
              <a:noFill/>
            </a:ln>
          </p:spPr>
          <p:txBody>
            <a:bodyPr spcFirstLastPara="1" wrap="square" lIns="121900" tIns="121900" rIns="121900" bIns="121900" anchor="ctr" anchorCtr="0">
              <a:noAutofit/>
            </a:bodyPr>
            <a:lstStyle/>
            <a:p>
              <a:endParaRPr sz="2400"/>
            </a:p>
          </p:txBody>
        </p:sp>
      </p:grpSp>
      <p:grpSp>
        <p:nvGrpSpPr>
          <p:cNvPr id="140" name="Google Shape;140;p18"/>
          <p:cNvGrpSpPr/>
          <p:nvPr/>
        </p:nvGrpSpPr>
        <p:grpSpPr>
          <a:xfrm>
            <a:off x="5634931" y="1267889"/>
            <a:ext cx="652907" cy="768111"/>
            <a:chOff x="4068004" y="1642925"/>
            <a:chExt cx="462573" cy="548651"/>
          </a:xfrm>
        </p:grpSpPr>
        <p:sp>
          <p:nvSpPr>
            <p:cNvPr id="141" name="Google Shape;141;p18"/>
            <p:cNvSpPr/>
            <p:nvPr/>
          </p:nvSpPr>
          <p:spPr>
            <a:xfrm>
              <a:off x="4068004" y="1668865"/>
              <a:ext cx="462573" cy="131653"/>
            </a:xfrm>
            <a:custGeom>
              <a:avLst/>
              <a:gdLst/>
              <a:ahLst/>
              <a:cxnLst/>
              <a:rect l="l" t="t" r="r" b="b"/>
              <a:pathLst>
                <a:path w="15805" h="4456" extrusionOk="0">
                  <a:moveTo>
                    <a:pt x="1106" y="1"/>
                  </a:moveTo>
                  <a:cubicBezTo>
                    <a:pt x="488" y="1"/>
                    <a:pt x="0" y="521"/>
                    <a:pt x="0" y="1139"/>
                  </a:cubicBezTo>
                  <a:lnTo>
                    <a:pt x="0" y="4456"/>
                  </a:lnTo>
                  <a:lnTo>
                    <a:pt x="15805" y="4456"/>
                  </a:lnTo>
                  <a:lnTo>
                    <a:pt x="15805" y="1139"/>
                  </a:lnTo>
                  <a:cubicBezTo>
                    <a:pt x="15805" y="521"/>
                    <a:pt x="15317" y="1"/>
                    <a:pt x="14699" y="1"/>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142" name="Google Shape;142;p18"/>
            <p:cNvSpPr/>
            <p:nvPr/>
          </p:nvSpPr>
          <p:spPr>
            <a:xfrm>
              <a:off x="4465837" y="1669840"/>
              <a:ext cx="64740" cy="130678"/>
            </a:xfrm>
            <a:custGeom>
              <a:avLst/>
              <a:gdLst/>
              <a:ahLst/>
              <a:cxnLst/>
              <a:rect l="l" t="t" r="r" b="b"/>
              <a:pathLst>
                <a:path w="2212" h="4423" extrusionOk="0">
                  <a:moveTo>
                    <a:pt x="0" y="0"/>
                  </a:moveTo>
                  <a:cubicBezTo>
                    <a:pt x="618" y="0"/>
                    <a:pt x="1106" y="488"/>
                    <a:pt x="1106" y="1106"/>
                  </a:cubicBezTo>
                  <a:lnTo>
                    <a:pt x="1106" y="4423"/>
                  </a:lnTo>
                  <a:lnTo>
                    <a:pt x="2212" y="4423"/>
                  </a:lnTo>
                  <a:lnTo>
                    <a:pt x="2212" y="1106"/>
                  </a:lnTo>
                  <a:cubicBezTo>
                    <a:pt x="2212" y="488"/>
                    <a:pt x="1724" y="0"/>
                    <a:pt x="1106" y="0"/>
                  </a:cubicBezTo>
                  <a:close/>
                </a:path>
              </a:pathLst>
            </a:custGeom>
            <a:solidFill>
              <a:srgbClr val="000000">
                <a:alpha val="14530"/>
              </a:srgbClr>
            </a:solidFill>
            <a:ln>
              <a:noFill/>
            </a:ln>
          </p:spPr>
          <p:txBody>
            <a:bodyPr spcFirstLastPara="1" wrap="square" lIns="121900" tIns="121900" rIns="121900" bIns="121900" anchor="ctr" anchorCtr="0">
              <a:noAutofit/>
            </a:bodyPr>
            <a:lstStyle/>
            <a:p>
              <a:endParaRPr sz="2400"/>
            </a:p>
          </p:txBody>
        </p:sp>
        <p:sp>
          <p:nvSpPr>
            <p:cNvPr id="143" name="Google Shape;143;p18"/>
            <p:cNvSpPr/>
            <p:nvPr/>
          </p:nvSpPr>
          <p:spPr>
            <a:xfrm>
              <a:off x="4463935" y="1642925"/>
              <a:ext cx="16185" cy="52886"/>
            </a:xfrm>
            <a:custGeom>
              <a:avLst/>
              <a:gdLst/>
              <a:ahLst/>
              <a:cxnLst/>
              <a:rect l="l" t="t" r="r" b="b"/>
              <a:pathLst>
                <a:path w="553" h="1790" extrusionOk="0">
                  <a:moveTo>
                    <a:pt x="260" y="1"/>
                  </a:moveTo>
                  <a:cubicBezTo>
                    <a:pt x="98" y="1"/>
                    <a:pt x="0" y="131"/>
                    <a:pt x="0" y="293"/>
                  </a:cubicBezTo>
                  <a:lnTo>
                    <a:pt x="0" y="1497"/>
                  </a:lnTo>
                  <a:cubicBezTo>
                    <a:pt x="0" y="1659"/>
                    <a:pt x="130" y="1789"/>
                    <a:pt x="260" y="1789"/>
                  </a:cubicBezTo>
                  <a:cubicBezTo>
                    <a:pt x="423" y="1789"/>
                    <a:pt x="553" y="1659"/>
                    <a:pt x="553" y="1497"/>
                  </a:cubicBezTo>
                  <a:lnTo>
                    <a:pt x="553" y="293"/>
                  </a:lnTo>
                  <a:cubicBezTo>
                    <a:pt x="553" y="131"/>
                    <a:pt x="423" y="1"/>
                    <a:pt x="260" y="1"/>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144" name="Google Shape;144;p18"/>
            <p:cNvSpPr/>
            <p:nvPr/>
          </p:nvSpPr>
          <p:spPr>
            <a:xfrm>
              <a:off x="4378269" y="1642925"/>
              <a:ext cx="16214" cy="52886"/>
            </a:xfrm>
            <a:custGeom>
              <a:avLst/>
              <a:gdLst/>
              <a:ahLst/>
              <a:cxnLst/>
              <a:rect l="l" t="t" r="r" b="b"/>
              <a:pathLst>
                <a:path w="554" h="1790" extrusionOk="0">
                  <a:moveTo>
                    <a:pt x="261" y="1"/>
                  </a:moveTo>
                  <a:cubicBezTo>
                    <a:pt x="98" y="1"/>
                    <a:pt x="0" y="131"/>
                    <a:pt x="0" y="293"/>
                  </a:cubicBezTo>
                  <a:lnTo>
                    <a:pt x="0" y="1497"/>
                  </a:lnTo>
                  <a:cubicBezTo>
                    <a:pt x="0" y="1659"/>
                    <a:pt x="130" y="1789"/>
                    <a:pt x="261" y="1789"/>
                  </a:cubicBezTo>
                  <a:cubicBezTo>
                    <a:pt x="423" y="1789"/>
                    <a:pt x="553" y="1659"/>
                    <a:pt x="553" y="1497"/>
                  </a:cubicBezTo>
                  <a:lnTo>
                    <a:pt x="553" y="293"/>
                  </a:lnTo>
                  <a:cubicBezTo>
                    <a:pt x="553" y="131"/>
                    <a:pt x="423" y="1"/>
                    <a:pt x="261" y="1"/>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145" name="Google Shape;145;p18"/>
            <p:cNvSpPr/>
            <p:nvPr/>
          </p:nvSpPr>
          <p:spPr>
            <a:xfrm>
              <a:off x="4292603" y="1642925"/>
              <a:ext cx="16214" cy="52886"/>
            </a:xfrm>
            <a:custGeom>
              <a:avLst/>
              <a:gdLst/>
              <a:ahLst/>
              <a:cxnLst/>
              <a:rect l="l" t="t" r="r" b="b"/>
              <a:pathLst>
                <a:path w="554" h="1790" extrusionOk="0">
                  <a:moveTo>
                    <a:pt x="293" y="1"/>
                  </a:moveTo>
                  <a:cubicBezTo>
                    <a:pt x="131" y="1"/>
                    <a:pt x="1" y="131"/>
                    <a:pt x="1" y="293"/>
                  </a:cubicBezTo>
                  <a:lnTo>
                    <a:pt x="1" y="1497"/>
                  </a:lnTo>
                  <a:cubicBezTo>
                    <a:pt x="1" y="1659"/>
                    <a:pt x="131" y="1789"/>
                    <a:pt x="293" y="1789"/>
                  </a:cubicBezTo>
                  <a:cubicBezTo>
                    <a:pt x="423" y="1789"/>
                    <a:pt x="553" y="1659"/>
                    <a:pt x="553" y="1497"/>
                  </a:cubicBezTo>
                  <a:lnTo>
                    <a:pt x="553" y="293"/>
                  </a:lnTo>
                  <a:cubicBezTo>
                    <a:pt x="553" y="131"/>
                    <a:pt x="423" y="1"/>
                    <a:pt x="293" y="1"/>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146" name="Google Shape;146;p18"/>
            <p:cNvSpPr/>
            <p:nvPr/>
          </p:nvSpPr>
          <p:spPr>
            <a:xfrm>
              <a:off x="4206937" y="1642925"/>
              <a:ext cx="16214" cy="52886"/>
            </a:xfrm>
            <a:custGeom>
              <a:avLst/>
              <a:gdLst/>
              <a:ahLst/>
              <a:cxnLst/>
              <a:rect l="l" t="t" r="r" b="b"/>
              <a:pathLst>
                <a:path w="554" h="1790" extrusionOk="0">
                  <a:moveTo>
                    <a:pt x="294" y="1"/>
                  </a:moveTo>
                  <a:cubicBezTo>
                    <a:pt x="131" y="1"/>
                    <a:pt x="1" y="131"/>
                    <a:pt x="1" y="293"/>
                  </a:cubicBezTo>
                  <a:lnTo>
                    <a:pt x="1" y="1497"/>
                  </a:lnTo>
                  <a:cubicBezTo>
                    <a:pt x="1" y="1659"/>
                    <a:pt x="131" y="1789"/>
                    <a:pt x="294" y="1789"/>
                  </a:cubicBezTo>
                  <a:cubicBezTo>
                    <a:pt x="424" y="1789"/>
                    <a:pt x="554" y="1659"/>
                    <a:pt x="554" y="1497"/>
                  </a:cubicBezTo>
                  <a:lnTo>
                    <a:pt x="554" y="293"/>
                  </a:lnTo>
                  <a:cubicBezTo>
                    <a:pt x="554" y="131"/>
                    <a:pt x="424" y="1"/>
                    <a:pt x="294" y="1"/>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147" name="Google Shape;147;p18"/>
            <p:cNvSpPr/>
            <p:nvPr/>
          </p:nvSpPr>
          <p:spPr>
            <a:xfrm>
              <a:off x="4121300" y="1642925"/>
              <a:ext cx="16185" cy="52886"/>
            </a:xfrm>
            <a:custGeom>
              <a:avLst/>
              <a:gdLst/>
              <a:ahLst/>
              <a:cxnLst/>
              <a:rect l="l" t="t" r="r" b="b"/>
              <a:pathLst>
                <a:path w="553" h="1790" extrusionOk="0">
                  <a:moveTo>
                    <a:pt x="293" y="1"/>
                  </a:moveTo>
                  <a:cubicBezTo>
                    <a:pt x="130" y="1"/>
                    <a:pt x="0" y="131"/>
                    <a:pt x="0" y="293"/>
                  </a:cubicBezTo>
                  <a:lnTo>
                    <a:pt x="0" y="1497"/>
                  </a:lnTo>
                  <a:cubicBezTo>
                    <a:pt x="0" y="1659"/>
                    <a:pt x="130" y="1789"/>
                    <a:pt x="293" y="1789"/>
                  </a:cubicBezTo>
                  <a:cubicBezTo>
                    <a:pt x="423" y="1789"/>
                    <a:pt x="553" y="1659"/>
                    <a:pt x="553" y="1497"/>
                  </a:cubicBezTo>
                  <a:lnTo>
                    <a:pt x="553" y="293"/>
                  </a:lnTo>
                  <a:cubicBezTo>
                    <a:pt x="553" y="131"/>
                    <a:pt x="423" y="1"/>
                    <a:pt x="293" y="1"/>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148" name="Google Shape;148;p18"/>
            <p:cNvSpPr/>
            <p:nvPr/>
          </p:nvSpPr>
          <p:spPr>
            <a:xfrm>
              <a:off x="4221220" y="1728428"/>
              <a:ext cx="156113" cy="16368"/>
            </a:xfrm>
            <a:custGeom>
              <a:avLst/>
              <a:gdLst/>
              <a:ahLst/>
              <a:cxnLst/>
              <a:rect l="l" t="t" r="r" b="b"/>
              <a:pathLst>
                <a:path w="5334" h="554" extrusionOk="0">
                  <a:moveTo>
                    <a:pt x="261" y="1"/>
                  </a:moveTo>
                  <a:cubicBezTo>
                    <a:pt x="131" y="1"/>
                    <a:pt x="1" y="131"/>
                    <a:pt x="1" y="294"/>
                  </a:cubicBezTo>
                  <a:cubicBezTo>
                    <a:pt x="1" y="424"/>
                    <a:pt x="131" y="554"/>
                    <a:pt x="261" y="554"/>
                  </a:cubicBezTo>
                  <a:lnTo>
                    <a:pt x="5041" y="554"/>
                  </a:lnTo>
                  <a:cubicBezTo>
                    <a:pt x="5204" y="554"/>
                    <a:pt x="5334" y="424"/>
                    <a:pt x="5334" y="294"/>
                  </a:cubicBezTo>
                  <a:cubicBezTo>
                    <a:pt x="5334" y="131"/>
                    <a:pt x="5204" y="1"/>
                    <a:pt x="5041" y="1"/>
                  </a:cubicBez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149" name="Google Shape;149;p18"/>
            <p:cNvSpPr/>
            <p:nvPr/>
          </p:nvSpPr>
          <p:spPr>
            <a:xfrm>
              <a:off x="4068004" y="1800488"/>
              <a:ext cx="462573" cy="391087"/>
            </a:xfrm>
            <a:custGeom>
              <a:avLst/>
              <a:gdLst/>
              <a:ahLst/>
              <a:cxnLst/>
              <a:rect l="l" t="t" r="r" b="b"/>
              <a:pathLst>
                <a:path w="15805" h="13237" extrusionOk="0">
                  <a:moveTo>
                    <a:pt x="0" y="1"/>
                  </a:moveTo>
                  <a:lnTo>
                    <a:pt x="0" y="12131"/>
                  </a:lnTo>
                  <a:cubicBezTo>
                    <a:pt x="0" y="12749"/>
                    <a:pt x="488" y="13236"/>
                    <a:pt x="1106" y="13236"/>
                  </a:cubicBezTo>
                  <a:lnTo>
                    <a:pt x="14699" y="13236"/>
                  </a:lnTo>
                  <a:cubicBezTo>
                    <a:pt x="15317" y="13236"/>
                    <a:pt x="15805" y="12749"/>
                    <a:pt x="15805" y="12131"/>
                  </a:cubicBezTo>
                  <a:lnTo>
                    <a:pt x="15805"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150" name="Google Shape;150;p18"/>
            <p:cNvSpPr/>
            <p:nvPr/>
          </p:nvSpPr>
          <p:spPr>
            <a:xfrm>
              <a:off x="4068004" y="1800488"/>
              <a:ext cx="462573" cy="391087"/>
            </a:xfrm>
            <a:custGeom>
              <a:avLst/>
              <a:gdLst/>
              <a:ahLst/>
              <a:cxnLst/>
              <a:rect l="l" t="t" r="r" b="b"/>
              <a:pathLst>
                <a:path w="15805" h="13237" extrusionOk="0">
                  <a:moveTo>
                    <a:pt x="14699" y="1"/>
                  </a:moveTo>
                  <a:cubicBezTo>
                    <a:pt x="14699" y="911"/>
                    <a:pt x="14699" y="1822"/>
                    <a:pt x="14699" y="2733"/>
                  </a:cubicBezTo>
                  <a:cubicBezTo>
                    <a:pt x="14666" y="7871"/>
                    <a:pt x="10504" y="12066"/>
                    <a:pt x="5366" y="12098"/>
                  </a:cubicBezTo>
                  <a:cubicBezTo>
                    <a:pt x="3577" y="12098"/>
                    <a:pt x="1789" y="12131"/>
                    <a:pt x="0" y="12131"/>
                  </a:cubicBezTo>
                  <a:cubicBezTo>
                    <a:pt x="0" y="12749"/>
                    <a:pt x="488" y="13236"/>
                    <a:pt x="1106" y="13236"/>
                  </a:cubicBezTo>
                  <a:lnTo>
                    <a:pt x="14699" y="13236"/>
                  </a:lnTo>
                  <a:cubicBezTo>
                    <a:pt x="15317" y="13236"/>
                    <a:pt x="15805" y="12749"/>
                    <a:pt x="15805" y="12131"/>
                  </a:cubicBezTo>
                  <a:lnTo>
                    <a:pt x="15805" y="1"/>
                  </a:lnTo>
                  <a:close/>
                </a:path>
              </a:pathLst>
            </a:custGeom>
            <a:solidFill>
              <a:srgbClr val="000000">
                <a:alpha val="14530"/>
              </a:srgbClr>
            </a:solidFill>
            <a:ln>
              <a:noFill/>
            </a:ln>
          </p:spPr>
          <p:txBody>
            <a:bodyPr spcFirstLastPara="1" wrap="square" lIns="121900" tIns="121900" rIns="121900" bIns="121900" anchor="ctr" anchorCtr="0">
              <a:noAutofit/>
            </a:bodyPr>
            <a:lstStyle/>
            <a:p>
              <a:endParaRPr sz="2400"/>
            </a:p>
          </p:txBody>
        </p:sp>
        <p:sp>
          <p:nvSpPr>
            <p:cNvPr id="151" name="Google Shape;151;p18"/>
            <p:cNvSpPr/>
            <p:nvPr/>
          </p:nvSpPr>
          <p:spPr>
            <a:xfrm>
              <a:off x="4321168" y="2007067"/>
              <a:ext cx="61871" cy="57229"/>
            </a:xfrm>
            <a:custGeom>
              <a:avLst/>
              <a:gdLst/>
              <a:ahLst/>
              <a:cxnLst/>
              <a:rect l="l" t="t" r="r" b="b"/>
              <a:pathLst>
                <a:path w="2114" h="1937" extrusionOk="0">
                  <a:moveTo>
                    <a:pt x="1041" y="1"/>
                  </a:moveTo>
                  <a:cubicBezTo>
                    <a:pt x="976" y="1"/>
                    <a:pt x="911" y="33"/>
                    <a:pt x="878" y="98"/>
                  </a:cubicBezTo>
                  <a:lnTo>
                    <a:pt x="716" y="456"/>
                  </a:lnTo>
                  <a:cubicBezTo>
                    <a:pt x="683" y="521"/>
                    <a:pt x="651" y="553"/>
                    <a:pt x="586" y="553"/>
                  </a:cubicBezTo>
                  <a:lnTo>
                    <a:pt x="195" y="618"/>
                  </a:lnTo>
                  <a:cubicBezTo>
                    <a:pt x="65" y="618"/>
                    <a:pt x="0" y="814"/>
                    <a:pt x="98" y="911"/>
                  </a:cubicBezTo>
                  <a:lnTo>
                    <a:pt x="390" y="1171"/>
                  </a:lnTo>
                  <a:cubicBezTo>
                    <a:pt x="423" y="1204"/>
                    <a:pt x="423" y="1269"/>
                    <a:pt x="423" y="1334"/>
                  </a:cubicBezTo>
                  <a:lnTo>
                    <a:pt x="358" y="1724"/>
                  </a:lnTo>
                  <a:cubicBezTo>
                    <a:pt x="358" y="1830"/>
                    <a:pt x="445" y="1937"/>
                    <a:pt x="547" y="1937"/>
                  </a:cubicBezTo>
                  <a:cubicBezTo>
                    <a:pt x="570" y="1937"/>
                    <a:pt x="594" y="1931"/>
                    <a:pt x="618" y="1919"/>
                  </a:cubicBezTo>
                  <a:lnTo>
                    <a:pt x="976" y="1724"/>
                  </a:lnTo>
                  <a:cubicBezTo>
                    <a:pt x="992" y="1708"/>
                    <a:pt x="1016" y="1700"/>
                    <a:pt x="1045" y="1700"/>
                  </a:cubicBezTo>
                  <a:cubicBezTo>
                    <a:pt x="1073" y="1700"/>
                    <a:pt x="1106" y="1708"/>
                    <a:pt x="1138" y="1724"/>
                  </a:cubicBezTo>
                  <a:lnTo>
                    <a:pt x="1464" y="1919"/>
                  </a:lnTo>
                  <a:cubicBezTo>
                    <a:pt x="1487" y="1931"/>
                    <a:pt x="1512" y="1937"/>
                    <a:pt x="1537" y="1937"/>
                  </a:cubicBezTo>
                  <a:cubicBezTo>
                    <a:pt x="1647" y="1937"/>
                    <a:pt x="1750" y="1830"/>
                    <a:pt x="1724" y="1724"/>
                  </a:cubicBezTo>
                  <a:lnTo>
                    <a:pt x="1659" y="1334"/>
                  </a:lnTo>
                  <a:cubicBezTo>
                    <a:pt x="1659" y="1269"/>
                    <a:pt x="1691" y="1204"/>
                    <a:pt x="1724" y="1171"/>
                  </a:cubicBezTo>
                  <a:lnTo>
                    <a:pt x="1984" y="911"/>
                  </a:lnTo>
                  <a:cubicBezTo>
                    <a:pt x="2114" y="814"/>
                    <a:pt x="2049" y="618"/>
                    <a:pt x="1886" y="618"/>
                  </a:cubicBezTo>
                  <a:lnTo>
                    <a:pt x="1529" y="553"/>
                  </a:lnTo>
                  <a:cubicBezTo>
                    <a:pt x="1464" y="553"/>
                    <a:pt x="1399" y="521"/>
                    <a:pt x="1366" y="456"/>
                  </a:cubicBezTo>
                  <a:lnTo>
                    <a:pt x="1203" y="98"/>
                  </a:lnTo>
                  <a:cubicBezTo>
                    <a:pt x="1171" y="33"/>
                    <a:pt x="1106" y="1"/>
                    <a:pt x="1041" y="1"/>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152" name="Google Shape;152;p18"/>
            <p:cNvSpPr/>
            <p:nvPr/>
          </p:nvSpPr>
          <p:spPr>
            <a:xfrm>
              <a:off x="4342094" y="2007067"/>
              <a:ext cx="40945" cy="57229"/>
            </a:xfrm>
            <a:custGeom>
              <a:avLst/>
              <a:gdLst/>
              <a:ahLst/>
              <a:cxnLst/>
              <a:rect l="l" t="t" r="r" b="b"/>
              <a:pathLst>
                <a:path w="1399" h="1937" extrusionOk="0">
                  <a:moveTo>
                    <a:pt x="326" y="1"/>
                  </a:moveTo>
                  <a:cubicBezTo>
                    <a:pt x="261" y="1"/>
                    <a:pt x="196" y="33"/>
                    <a:pt x="163" y="98"/>
                  </a:cubicBezTo>
                  <a:lnTo>
                    <a:pt x="1" y="456"/>
                  </a:lnTo>
                  <a:lnTo>
                    <a:pt x="131" y="651"/>
                  </a:lnTo>
                  <a:cubicBezTo>
                    <a:pt x="131" y="716"/>
                    <a:pt x="196" y="749"/>
                    <a:pt x="261" y="749"/>
                  </a:cubicBezTo>
                  <a:cubicBezTo>
                    <a:pt x="553" y="781"/>
                    <a:pt x="684" y="1171"/>
                    <a:pt x="456" y="1366"/>
                  </a:cubicBezTo>
                  <a:cubicBezTo>
                    <a:pt x="423" y="1399"/>
                    <a:pt x="391" y="1464"/>
                    <a:pt x="391" y="1529"/>
                  </a:cubicBezTo>
                  <a:lnTo>
                    <a:pt x="423" y="1724"/>
                  </a:lnTo>
                  <a:lnTo>
                    <a:pt x="749" y="1919"/>
                  </a:lnTo>
                  <a:cubicBezTo>
                    <a:pt x="772" y="1931"/>
                    <a:pt x="797" y="1937"/>
                    <a:pt x="822" y="1937"/>
                  </a:cubicBezTo>
                  <a:cubicBezTo>
                    <a:pt x="932" y="1937"/>
                    <a:pt x="1035" y="1830"/>
                    <a:pt x="1009" y="1724"/>
                  </a:cubicBezTo>
                  <a:lnTo>
                    <a:pt x="944" y="1334"/>
                  </a:lnTo>
                  <a:cubicBezTo>
                    <a:pt x="944" y="1269"/>
                    <a:pt x="944" y="1236"/>
                    <a:pt x="1009" y="1171"/>
                  </a:cubicBezTo>
                  <a:lnTo>
                    <a:pt x="1269" y="911"/>
                  </a:lnTo>
                  <a:cubicBezTo>
                    <a:pt x="1399" y="814"/>
                    <a:pt x="1334" y="618"/>
                    <a:pt x="1171" y="618"/>
                  </a:cubicBezTo>
                  <a:lnTo>
                    <a:pt x="814" y="553"/>
                  </a:lnTo>
                  <a:cubicBezTo>
                    <a:pt x="749" y="553"/>
                    <a:pt x="684" y="521"/>
                    <a:pt x="651" y="456"/>
                  </a:cubicBezTo>
                  <a:lnTo>
                    <a:pt x="488" y="98"/>
                  </a:lnTo>
                  <a:cubicBezTo>
                    <a:pt x="456" y="33"/>
                    <a:pt x="391" y="1"/>
                    <a:pt x="326" y="1"/>
                  </a:cubicBezTo>
                  <a:close/>
                </a:path>
              </a:pathLst>
            </a:custGeom>
            <a:solidFill>
              <a:srgbClr val="000000">
                <a:alpha val="14530"/>
              </a:srgbClr>
            </a:solidFill>
            <a:ln>
              <a:noFill/>
            </a:ln>
          </p:spPr>
          <p:txBody>
            <a:bodyPr spcFirstLastPara="1" wrap="square" lIns="121900" tIns="121900" rIns="121900" bIns="121900" anchor="ctr" anchorCtr="0">
              <a:noAutofit/>
            </a:bodyPr>
            <a:lstStyle/>
            <a:p>
              <a:endParaRPr sz="2400"/>
            </a:p>
          </p:txBody>
        </p:sp>
        <p:sp>
          <p:nvSpPr>
            <p:cNvPr id="153" name="Google Shape;153;p18"/>
            <p:cNvSpPr/>
            <p:nvPr/>
          </p:nvSpPr>
          <p:spPr>
            <a:xfrm>
              <a:off x="4115564" y="1849503"/>
              <a:ext cx="48584" cy="49015"/>
            </a:xfrm>
            <a:custGeom>
              <a:avLst/>
              <a:gdLst/>
              <a:ahLst/>
              <a:cxnLst/>
              <a:rect l="l" t="t" r="r" b="b"/>
              <a:pathLst>
                <a:path w="1660" h="1659" extrusionOk="0">
                  <a:moveTo>
                    <a:pt x="846" y="0"/>
                  </a:moveTo>
                  <a:cubicBezTo>
                    <a:pt x="391" y="0"/>
                    <a:pt x="1" y="358"/>
                    <a:pt x="1" y="813"/>
                  </a:cubicBezTo>
                  <a:cubicBezTo>
                    <a:pt x="1" y="1269"/>
                    <a:pt x="391" y="1659"/>
                    <a:pt x="846" y="1659"/>
                  </a:cubicBezTo>
                  <a:cubicBezTo>
                    <a:pt x="1302" y="1659"/>
                    <a:pt x="1659" y="1269"/>
                    <a:pt x="1659" y="813"/>
                  </a:cubicBezTo>
                  <a:cubicBezTo>
                    <a:pt x="1659" y="358"/>
                    <a:pt x="1302" y="0"/>
                    <a:pt x="846" y="0"/>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154" name="Google Shape;154;p18"/>
            <p:cNvSpPr/>
            <p:nvPr/>
          </p:nvSpPr>
          <p:spPr>
            <a:xfrm>
              <a:off x="4222186" y="1849503"/>
              <a:ext cx="48555" cy="49015"/>
            </a:xfrm>
            <a:custGeom>
              <a:avLst/>
              <a:gdLst/>
              <a:ahLst/>
              <a:cxnLst/>
              <a:rect l="l" t="t" r="r" b="b"/>
              <a:pathLst>
                <a:path w="1659" h="1659" extrusionOk="0">
                  <a:moveTo>
                    <a:pt x="813" y="0"/>
                  </a:moveTo>
                  <a:cubicBezTo>
                    <a:pt x="358" y="0"/>
                    <a:pt x="0" y="358"/>
                    <a:pt x="0" y="813"/>
                  </a:cubicBezTo>
                  <a:cubicBezTo>
                    <a:pt x="0" y="1269"/>
                    <a:pt x="358" y="1659"/>
                    <a:pt x="813" y="1659"/>
                  </a:cubicBezTo>
                  <a:cubicBezTo>
                    <a:pt x="1268" y="1659"/>
                    <a:pt x="1659" y="1269"/>
                    <a:pt x="1659" y="813"/>
                  </a:cubicBezTo>
                  <a:cubicBezTo>
                    <a:pt x="1659" y="358"/>
                    <a:pt x="1268" y="0"/>
                    <a:pt x="813" y="0"/>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155" name="Google Shape;155;p18"/>
            <p:cNvSpPr/>
            <p:nvPr/>
          </p:nvSpPr>
          <p:spPr>
            <a:xfrm>
              <a:off x="4327812" y="1849503"/>
              <a:ext cx="48584" cy="49015"/>
            </a:xfrm>
            <a:custGeom>
              <a:avLst/>
              <a:gdLst/>
              <a:ahLst/>
              <a:cxnLst/>
              <a:rect l="l" t="t" r="r" b="b"/>
              <a:pathLst>
                <a:path w="1660" h="1659" extrusionOk="0">
                  <a:moveTo>
                    <a:pt x="814" y="0"/>
                  </a:moveTo>
                  <a:cubicBezTo>
                    <a:pt x="359" y="0"/>
                    <a:pt x="1" y="358"/>
                    <a:pt x="1" y="813"/>
                  </a:cubicBezTo>
                  <a:cubicBezTo>
                    <a:pt x="1" y="1269"/>
                    <a:pt x="359" y="1659"/>
                    <a:pt x="814" y="1659"/>
                  </a:cubicBezTo>
                  <a:cubicBezTo>
                    <a:pt x="1269" y="1659"/>
                    <a:pt x="1659" y="1269"/>
                    <a:pt x="1659" y="813"/>
                  </a:cubicBezTo>
                  <a:cubicBezTo>
                    <a:pt x="1659" y="358"/>
                    <a:pt x="1269" y="0"/>
                    <a:pt x="814" y="0"/>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156" name="Google Shape;156;p18"/>
            <p:cNvSpPr/>
            <p:nvPr/>
          </p:nvSpPr>
          <p:spPr>
            <a:xfrm>
              <a:off x="4433468" y="1849503"/>
              <a:ext cx="48584" cy="49015"/>
            </a:xfrm>
            <a:custGeom>
              <a:avLst/>
              <a:gdLst/>
              <a:ahLst/>
              <a:cxnLst/>
              <a:rect l="l" t="t" r="r" b="b"/>
              <a:pathLst>
                <a:path w="1660" h="1659" extrusionOk="0">
                  <a:moveTo>
                    <a:pt x="814" y="0"/>
                  </a:moveTo>
                  <a:cubicBezTo>
                    <a:pt x="358" y="0"/>
                    <a:pt x="1" y="358"/>
                    <a:pt x="1" y="813"/>
                  </a:cubicBezTo>
                  <a:cubicBezTo>
                    <a:pt x="1" y="1269"/>
                    <a:pt x="358" y="1659"/>
                    <a:pt x="814" y="1659"/>
                  </a:cubicBezTo>
                  <a:cubicBezTo>
                    <a:pt x="1301" y="1659"/>
                    <a:pt x="1659" y="1269"/>
                    <a:pt x="1659" y="813"/>
                  </a:cubicBezTo>
                  <a:cubicBezTo>
                    <a:pt x="1659" y="358"/>
                    <a:pt x="1301" y="0"/>
                    <a:pt x="814" y="0"/>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157" name="Google Shape;157;p18"/>
            <p:cNvSpPr/>
            <p:nvPr/>
          </p:nvSpPr>
          <p:spPr>
            <a:xfrm>
              <a:off x="4115564" y="1931166"/>
              <a:ext cx="48584" cy="49045"/>
            </a:xfrm>
            <a:custGeom>
              <a:avLst/>
              <a:gdLst/>
              <a:ahLst/>
              <a:cxnLst/>
              <a:rect l="l" t="t" r="r" b="b"/>
              <a:pathLst>
                <a:path w="1660" h="1660" extrusionOk="0">
                  <a:moveTo>
                    <a:pt x="846" y="1"/>
                  </a:moveTo>
                  <a:cubicBezTo>
                    <a:pt x="391" y="1"/>
                    <a:pt x="1" y="358"/>
                    <a:pt x="1" y="814"/>
                  </a:cubicBezTo>
                  <a:cubicBezTo>
                    <a:pt x="1" y="1269"/>
                    <a:pt x="391" y="1659"/>
                    <a:pt x="846" y="1659"/>
                  </a:cubicBezTo>
                  <a:cubicBezTo>
                    <a:pt x="1302" y="1659"/>
                    <a:pt x="1659" y="1269"/>
                    <a:pt x="1659" y="814"/>
                  </a:cubicBezTo>
                  <a:cubicBezTo>
                    <a:pt x="1659" y="358"/>
                    <a:pt x="1302" y="1"/>
                    <a:pt x="846" y="1"/>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158" name="Google Shape;158;p18"/>
            <p:cNvSpPr/>
            <p:nvPr/>
          </p:nvSpPr>
          <p:spPr>
            <a:xfrm>
              <a:off x="4222186" y="1931166"/>
              <a:ext cx="48555" cy="49045"/>
            </a:xfrm>
            <a:custGeom>
              <a:avLst/>
              <a:gdLst/>
              <a:ahLst/>
              <a:cxnLst/>
              <a:rect l="l" t="t" r="r" b="b"/>
              <a:pathLst>
                <a:path w="1659" h="1660" extrusionOk="0">
                  <a:moveTo>
                    <a:pt x="813" y="1"/>
                  </a:moveTo>
                  <a:cubicBezTo>
                    <a:pt x="358" y="1"/>
                    <a:pt x="0" y="358"/>
                    <a:pt x="0" y="814"/>
                  </a:cubicBezTo>
                  <a:cubicBezTo>
                    <a:pt x="0" y="1269"/>
                    <a:pt x="358" y="1659"/>
                    <a:pt x="813" y="1659"/>
                  </a:cubicBezTo>
                  <a:cubicBezTo>
                    <a:pt x="1268" y="1659"/>
                    <a:pt x="1659" y="1269"/>
                    <a:pt x="1659" y="814"/>
                  </a:cubicBezTo>
                  <a:cubicBezTo>
                    <a:pt x="1659" y="358"/>
                    <a:pt x="1268" y="1"/>
                    <a:pt x="813" y="1"/>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159" name="Google Shape;159;p18"/>
            <p:cNvSpPr/>
            <p:nvPr/>
          </p:nvSpPr>
          <p:spPr>
            <a:xfrm>
              <a:off x="4327812" y="1931166"/>
              <a:ext cx="48584" cy="49045"/>
            </a:xfrm>
            <a:custGeom>
              <a:avLst/>
              <a:gdLst/>
              <a:ahLst/>
              <a:cxnLst/>
              <a:rect l="l" t="t" r="r" b="b"/>
              <a:pathLst>
                <a:path w="1660" h="1660" extrusionOk="0">
                  <a:moveTo>
                    <a:pt x="814" y="1"/>
                  </a:moveTo>
                  <a:cubicBezTo>
                    <a:pt x="359" y="1"/>
                    <a:pt x="1" y="358"/>
                    <a:pt x="1" y="814"/>
                  </a:cubicBezTo>
                  <a:cubicBezTo>
                    <a:pt x="1" y="1269"/>
                    <a:pt x="359" y="1659"/>
                    <a:pt x="814" y="1659"/>
                  </a:cubicBezTo>
                  <a:cubicBezTo>
                    <a:pt x="1269" y="1659"/>
                    <a:pt x="1659" y="1269"/>
                    <a:pt x="1659" y="814"/>
                  </a:cubicBezTo>
                  <a:cubicBezTo>
                    <a:pt x="1659" y="358"/>
                    <a:pt x="1269" y="1"/>
                    <a:pt x="814" y="1"/>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160" name="Google Shape;160;p18"/>
            <p:cNvSpPr/>
            <p:nvPr/>
          </p:nvSpPr>
          <p:spPr>
            <a:xfrm>
              <a:off x="4433468" y="1931166"/>
              <a:ext cx="48584" cy="49045"/>
            </a:xfrm>
            <a:custGeom>
              <a:avLst/>
              <a:gdLst/>
              <a:ahLst/>
              <a:cxnLst/>
              <a:rect l="l" t="t" r="r" b="b"/>
              <a:pathLst>
                <a:path w="1660" h="1660" extrusionOk="0">
                  <a:moveTo>
                    <a:pt x="814" y="1"/>
                  </a:moveTo>
                  <a:cubicBezTo>
                    <a:pt x="358" y="1"/>
                    <a:pt x="1" y="358"/>
                    <a:pt x="1" y="814"/>
                  </a:cubicBezTo>
                  <a:cubicBezTo>
                    <a:pt x="1" y="1269"/>
                    <a:pt x="358" y="1659"/>
                    <a:pt x="814" y="1659"/>
                  </a:cubicBezTo>
                  <a:cubicBezTo>
                    <a:pt x="1301" y="1659"/>
                    <a:pt x="1659" y="1269"/>
                    <a:pt x="1659" y="814"/>
                  </a:cubicBezTo>
                  <a:cubicBezTo>
                    <a:pt x="1659" y="358"/>
                    <a:pt x="1301" y="1"/>
                    <a:pt x="814" y="1"/>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161" name="Google Shape;161;p18"/>
            <p:cNvSpPr/>
            <p:nvPr/>
          </p:nvSpPr>
          <p:spPr>
            <a:xfrm>
              <a:off x="4115564" y="2011883"/>
              <a:ext cx="48584" cy="49015"/>
            </a:xfrm>
            <a:custGeom>
              <a:avLst/>
              <a:gdLst/>
              <a:ahLst/>
              <a:cxnLst/>
              <a:rect l="l" t="t" r="r" b="b"/>
              <a:pathLst>
                <a:path w="1660" h="1659" extrusionOk="0">
                  <a:moveTo>
                    <a:pt x="846" y="0"/>
                  </a:moveTo>
                  <a:cubicBezTo>
                    <a:pt x="391" y="0"/>
                    <a:pt x="1" y="390"/>
                    <a:pt x="1" y="846"/>
                  </a:cubicBezTo>
                  <a:cubicBezTo>
                    <a:pt x="1" y="1301"/>
                    <a:pt x="391" y="1659"/>
                    <a:pt x="846" y="1659"/>
                  </a:cubicBezTo>
                  <a:cubicBezTo>
                    <a:pt x="1302" y="1659"/>
                    <a:pt x="1659" y="1301"/>
                    <a:pt x="1659" y="846"/>
                  </a:cubicBezTo>
                  <a:cubicBezTo>
                    <a:pt x="1659" y="390"/>
                    <a:pt x="1302" y="0"/>
                    <a:pt x="846" y="0"/>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162" name="Google Shape;162;p18"/>
            <p:cNvSpPr/>
            <p:nvPr/>
          </p:nvSpPr>
          <p:spPr>
            <a:xfrm>
              <a:off x="4222186" y="2011883"/>
              <a:ext cx="48555" cy="49015"/>
            </a:xfrm>
            <a:custGeom>
              <a:avLst/>
              <a:gdLst/>
              <a:ahLst/>
              <a:cxnLst/>
              <a:rect l="l" t="t" r="r" b="b"/>
              <a:pathLst>
                <a:path w="1659" h="1659" extrusionOk="0">
                  <a:moveTo>
                    <a:pt x="813" y="0"/>
                  </a:moveTo>
                  <a:cubicBezTo>
                    <a:pt x="358" y="0"/>
                    <a:pt x="0" y="390"/>
                    <a:pt x="0" y="846"/>
                  </a:cubicBezTo>
                  <a:cubicBezTo>
                    <a:pt x="0" y="1301"/>
                    <a:pt x="358" y="1659"/>
                    <a:pt x="813" y="1659"/>
                  </a:cubicBezTo>
                  <a:cubicBezTo>
                    <a:pt x="1268" y="1659"/>
                    <a:pt x="1659" y="1301"/>
                    <a:pt x="1659" y="846"/>
                  </a:cubicBezTo>
                  <a:cubicBezTo>
                    <a:pt x="1659" y="390"/>
                    <a:pt x="1268" y="0"/>
                    <a:pt x="813" y="0"/>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163" name="Google Shape;163;p18"/>
            <p:cNvSpPr/>
            <p:nvPr/>
          </p:nvSpPr>
          <p:spPr>
            <a:xfrm>
              <a:off x="4433468" y="2011883"/>
              <a:ext cx="48584" cy="49015"/>
            </a:xfrm>
            <a:custGeom>
              <a:avLst/>
              <a:gdLst/>
              <a:ahLst/>
              <a:cxnLst/>
              <a:rect l="l" t="t" r="r" b="b"/>
              <a:pathLst>
                <a:path w="1660" h="1659" extrusionOk="0">
                  <a:moveTo>
                    <a:pt x="814" y="0"/>
                  </a:moveTo>
                  <a:cubicBezTo>
                    <a:pt x="358" y="0"/>
                    <a:pt x="1" y="390"/>
                    <a:pt x="1" y="846"/>
                  </a:cubicBezTo>
                  <a:cubicBezTo>
                    <a:pt x="1" y="1301"/>
                    <a:pt x="358" y="1659"/>
                    <a:pt x="814" y="1659"/>
                  </a:cubicBezTo>
                  <a:cubicBezTo>
                    <a:pt x="1301" y="1659"/>
                    <a:pt x="1659" y="1301"/>
                    <a:pt x="1659" y="846"/>
                  </a:cubicBezTo>
                  <a:cubicBezTo>
                    <a:pt x="1659" y="390"/>
                    <a:pt x="1301" y="0"/>
                    <a:pt x="814" y="0"/>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164" name="Google Shape;164;p18"/>
            <p:cNvSpPr/>
            <p:nvPr/>
          </p:nvSpPr>
          <p:spPr>
            <a:xfrm>
              <a:off x="4439175" y="2012828"/>
              <a:ext cx="42877" cy="48070"/>
            </a:xfrm>
            <a:custGeom>
              <a:avLst/>
              <a:gdLst/>
              <a:ahLst/>
              <a:cxnLst/>
              <a:rect l="l" t="t" r="r" b="b"/>
              <a:pathLst>
                <a:path w="1465" h="1627" extrusionOk="0">
                  <a:moveTo>
                    <a:pt x="846" y="1"/>
                  </a:moveTo>
                  <a:cubicBezTo>
                    <a:pt x="619" y="489"/>
                    <a:pt x="326" y="911"/>
                    <a:pt x="1" y="1334"/>
                  </a:cubicBezTo>
                  <a:cubicBezTo>
                    <a:pt x="131" y="1529"/>
                    <a:pt x="358" y="1627"/>
                    <a:pt x="619" y="1627"/>
                  </a:cubicBezTo>
                  <a:cubicBezTo>
                    <a:pt x="1074" y="1627"/>
                    <a:pt x="1464" y="1269"/>
                    <a:pt x="1464" y="814"/>
                  </a:cubicBezTo>
                  <a:cubicBezTo>
                    <a:pt x="1464" y="423"/>
                    <a:pt x="1204" y="98"/>
                    <a:pt x="846" y="1"/>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165" name="Google Shape;165;p18"/>
            <p:cNvSpPr/>
            <p:nvPr/>
          </p:nvSpPr>
          <p:spPr>
            <a:xfrm>
              <a:off x="4115564" y="2093545"/>
              <a:ext cx="48584" cy="49015"/>
            </a:xfrm>
            <a:custGeom>
              <a:avLst/>
              <a:gdLst/>
              <a:ahLst/>
              <a:cxnLst/>
              <a:rect l="l" t="t" r="r" b="b"/>
              <a:pathLst>
                <a:path w="1660" h="1659" extrusionOk="0">
                  <a:moveTo>
                    <a:pt x="846" y="0"/>
                  </a:moveTo>
                  <a:cubicBezTo>
                    <a:pt x="391" y="0"/>
                    <a:pt x="1" y="391"/>
                    <a:pt x="1" y="846"/>
                  </a:cubicBezTo>
                  <a:cubicBezTo>
                    <a:pt x="1" y="1301"/>
                    <a:pt x="391" y="1659"/>
                    <a:pt x="846" y="1659"/>
                  </a:cubicBezTo>
                  <a:cubicBezTo>
                    <a:pt x="1302" y="1659"/>
                    <a:pt x="1659" y="1301"/>
                    <a:pt x="1659" y="846"/>
                  </a:cubicBezTo>
                  <a:cubicBezTo>
                    <a:pt x="1659" y="391"/>
                    <a:pt x="1302" y="0"/>
                    <a:pt x="846" y="0"/>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166" name="Google Shape;166;p18"/>
            <p:cNvSpPr/>
            <p:nvPr/>
          </p:nvSpPr>
          <p:spPr>
            <a:xfrm>
              <a:off x="4222186" y="2093545"/>
              <a:ext cx="48555" cy="49015"/>
            </a:xfrm>
            <a:custGeom>
              <a:avLst/>
              <a:gdLst/>
              <a:ahLst/>
              <a:cxnLst/>
              <a:rect l="l" t="t" r="r" b="b"/>
              <a:pathLst>
                <a:path w="1659" h="1659" extrusionOk="0">
                  <a:moveTo>
                    <a:pt x="813" y="0"/>
                  </a:moveTo>
                  <a:cubicBezTo>
                    <a:pt x="358" y="0"/>
                    <a:pt x="0" y="391"/>
                    <a:pt x="0" y="846"/>
                  </a:cubicBezTo>
                  <a:cubicBezTo>
                    <a:pt x="0" y="1301"/>
                    <a:pt x="358" y="1659"/>
                    <a:pt x="813" y="1659"/>
                  </a:cubicBezTo>
                  <a:cubicBezTo>
                    <a:pt x="1268" y="1659"/>
                    <a:pt x="1659" y="1301"/>
                    <a:pt x="1659" y="846"/>
                  </a:cubicBezTo>
                  <a:cubicBezTo>
                    <a:pt x="1659" y="391"/>
                    <a:pt x="1268" y="0"/>
                    <a:pt x="813" y="0"/>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167" name="Google Shape;167;p18"/>
            <p:cNvSpPr/>
            <p:nvPr/>
          </p:nvSpPr>
          <p:spPr>
            <a:xfrm>
              <a:off x="4327812" y="2093545"/>
              <a:ext cx="48584" cy="49015"/>
            </a:xfrm>
            <a:custGeom>
              <a:avLst/>
              <a:gdLst/>
              <a:ahLst/>
              <a:cxnLst/>
              <a:rect l="l" t="t" r="r" b="b"/>
              <a:pathLst>
                <a:path w="1660" h="1659" extrusionOk="0">
                  <a:moveTo>
                    <a:pt x="814" y="0"/>
                  </a:moveTo>
                  <a:cubicBezTo>
                    <a:pt x="359" y="0"/>
                    <a:pt x="1" y="391"/>
                    <a:pt x="1" y="846"/>
                  </a:cubicBezTo>
                  <a:cubicBezTo>
                    <a:pt x="1" y="1301"/>
                    <a:pt x="359" y="1659"/>
                    <a:pt x="814" y="1659"/>
                  </a:cubicBezTo>
                  <a:cubicBezTo>
                    <a:pt x="1269" y="1659"/>
                    <a:pt x="1659" y="1301"/>
                    <a:pt x="1659" y="846"/>
                  </a:cubicBezTo>
                  <a:cubicBezTo>
                    <a:pt x="1659" y="391"/>
                    <a:pt x="1269" y="0"/>
                    <a:pt x="814" y="0"/>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168" name="Google Shape;168;p18"/>
            <p:cNvSpPr/>
            <p:nvPr/>
          </p:nvSpPr>
          <p:spPr>
            <a:xfrm>
              <a:off x="4333519" y="2110829"/>
              <a:ext cx="42877" cy="31731"/>
            </a:xfrm>
            <a:custGeom>
              <a:avLst/>
              <a:gdLst/>
              <a:ahLst/>
              <a:cxnLst/>
              <a:rect l="l" t="t" r="r" b="b"/>
              <a:pathLst>
                <a:path w="1465" h="1074" extrusionOk="0">
                  <a:moveTo>
                    <a:pt x="1432" y="1"/>
                  </a:moveTo>
                  <a:cubicBezTo>
                    <a:pt x="977" y="293"/>
                    <a:pt x="489" y="586"/>
                    <a:pt x="1" y="781"/>
                  </a:cubicBezTo>
                  <a:cubicBezTo>
                    <a:pt x="164" y="976"/>
                    <a:pt x="391" y="1074"/>
                    <a:pt x="619" y="1074"/>
                  </a:cubicBezTo>
                  <a:cubicBezTo>
                    <a:pt x="1074" y="1074"/>
                    <a:pt x="1464" y="716"/>
                    <a:pt x="1464" y="261"/>
                  </a:cubicBezTo>
                  <a:cubicBezTo>
                    <a:pt x="1464" y="163"/>
                    <a:pt x="1432" y="98"/>
                    <a:pt x="1432" y="1"/>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169" name="Google Shape;169;p18"/>
            <p:cNvSpPr/>
            <p:nvPr/>
          </p:nvSpPr>
          <p:spPr>
            <a:xfrm>
              <a:off x="4433468" y="2093545"/>
              <a:ext cx="48584" cy="49015"/>
            </a:xfrm>
            <a:custGeom>
              <a:avLst/>
              <a:gdLst/>
              <a:ahLst/>
              <a:cxnLst/>
              <a:rect l="l" t="t" r="r" b="b"/>
              <a:pathLst>
                <a:path w="1660" h="1659" extrusionOk="0">
                  <a:moveTo>
                    <a:pt x="814" y="0"/>
                  </a:moveTo>
                  <a:cubicBezTo>
                    <a:pt x="358" y="0"/>
                    <a:pt x="1" y="391"/>
                    <a:pt x="1" y="846"/>
                  </a:cubicBezTo>
                  <a:cubicBezTo>
                    <a:pt x="1" y="1301"/>
                    <a:pt x="358" y="1659"/>
                    <a:pt x="814" y="1659"/>
                  </a:cubicBezTo>
                  <a:cubicBezTo>
                    <a:pt x="1301" y="1659"/>
                    <a:pt x="1659" y="1301"/>
                    <a:pt x="1659" y="846"/>
                  </a:cubicBezTo>
                  <a:cubicBezTo>
                    <a:pt x="1659" y="391"/>
                    <a:pt x="1301" y="0"/>
                    <a:pt x="814" y="0"/>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grpSp>
      <p:grpSp>
        <p:nvGrpSpPr>
          <p:cNvPr id="170" name="Google Shape;170;p18"/>
          <p:cNvGrpSpPr/>
          <p:nvPr/>
        </p:nvGrpSpPr>
        <p:grpSpPr>
          <a:xfrm>
            <a:off x="1931110" y="1325406"/>
            <a:ext cx="768117" cy="691263"/>
            <a:chOff x="7471125" y="2878075"/>
            <a:chExt cx="464250" cy="424400"/>
          </a:xfrm>
        </p:grpSpPr>
        <p:sp>
          <p:nvSpPr>
            <p:cNvPr id="171" name="Google Shape;171;p18"/>
            <p:cNvSpPr/>
            <p:nvPr/>
          </p:nvSpPr>
          <p:spPr>
            <a:xfrm>
              <a:off x="7471125" y="2878075"/>
              <a:ext cx="464250" cy="340675"/>
            </a:xfrm>
            <a:custGeom>
              <a:avLst/>
              <a:gdLst/>
              <a:ahLst/>
              <a:cxnLst/>
              <a:rect l="l" t="t" r="r" b="b"/>
              <a:pathLst>
                <a:path w="18570" h="13627" extrusionOk="0">
                  <a:moveTo>
                    <a:pt x="1106" y="1"/>
                  </a:moveTo>
                  <a:cubicBezTo>
                    <a:pt x="488" y="1"/>
                    <a:pt x="0" y="488"/>
                    <a:pt x="0" y="1106"/>
                  </a:cubicBezTo>
                  <a:lnTo>
                    <a:pt x="0" y="12488"/>
                  </a:lnTo>
                  <a:cubicBezTo>
                    <a:pt x="0" y="13106"/>
                    <a:pt x="488" y="13626"/>
                    <a:pt x="1106" y="13626"/>
                  </a:cubicBezTo>
                  <a:lnTo>
                    <a:pt x="17431" y="13626"/>
                  </a:lnTo>
                  <a:cubicBezTo>
                    <a:pt x="18049" y="13626"/>
                    <a:pt x="18569" y="13106"/>
                    <a:pt x="18537" y="12488"/>
                  </a:cubicBezTo>
                  <a:lnTo>
                    <a:pt x="18537" y="1106"/>
                  </a:lnTo>
                  <a:cubicBezTo>
                    <a:pt x="18537" y="488"/>
                    <a:pt x="18049" y="1"/>
                    <a:pt x="17431" y="1"/>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172" name="Google Shape;172;p18"/>
            <p:cNvSpPr/>
            <p:nvPr/>
          </p:nvSpPr>
          <p:spPr>
            <a:xfrm>
              <a:off x="7498775" y="2905725"/>
              <a:ext cx="408125" cy="252850"/>
            </a:xfrm>
            <a:custGeom>
              <a:avLst/>
              <a:gdLst/>
              <a:ahLst/>
              <a:cxnLst/>
              <a:rect l="l" t="t" r="r" b="b"/>
              <a:pathLst>
                <a:path w="16325" h="10114" extrusionOk="0">
                  <a:moveTo>
                    <a:pt x="390" y="0"/>
                  </a:moveTo>
                  <a:cubicBezTo>
                    <a:pt x="163" y="0"/>
                    <a:pt x="0" y="163"/>
                    <a:pt x="0" y="390"/>
                  </a:cubicBezTo>
                  <a:lnTo>
                    <a:pt x="0" y="10114"/>
                  </a:lnTo>
                  <a:lnTo>
                    <a:pt x="16325" y="10114"/>
                  </a:lnTo>
                  <a:lnTo>
                    <a:pt x="16325" y="390"/>
                  </a:lnTo>
                  <a:cubicBezTo>
                    <a:pt x="16325" y="163"/>
                    <a:pt x="16162" y="0"/>
                    <a:pt x="15967" y="0"/>
                  </a:cubicBez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173" name="Google Shape;173;p18"/>
            <p:cNvSpPr/>
            <p:nvPr/>
          </p:nvSpPr>
          <p:spPr>
            <a:xfrm>
              <a:off x="7471125" y="3158550"/>
              <a:ext cx="463425" cy="60200"/>
            </a:xfrm>
            <a:custGeom>
              <a:avLst/>
              <a:gdLst/>
              <a:ahLst/>
              <a:cxnLst/>
              <a:rect l="l" t="t" r="r" b="b"/>
              <a:pathLst>
                <a:path w="18537" h="2408" extrusionOk="0">
                  <a:moveTo>
                    <a:pt x="0" y="1"/>
                  </a:moveTo>
                  <a:lnTo>
                    <a:pt x="0" y="1269"/>
                  </a:lnTo>
                  <a:cubicBezTo>
                    <a:pt x="0" y="1887"/>
                    <a:pt x="488" y="2407"/>
                    <a:pt x="1106" y="2407"/>
                  </a:cubicBezTo>
                  <a:lnTo>
                    <a:pt x="17431" y="2407"/>
                  </a:lnTo>
                  <a:cubicBezTo>
                    <a:pt x="18049" y="2407"/>
                    <a:pt x="18537" y="1887"/>
                    <a:pt x="18537" y="1269"/>
                  </a:cubicBezTo>
                  <a:lnTo>
                    <a:pt x="18537" y="1"/>
                  </a:ln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174" name="Google Shape;174;p18"/>
            <p:cNvSpPr/>
            <p:nvPr/>
          </p:nvSpPr>
          <p:spPr>
            <a:xfrm>
              <a:off x="7683325" y="3181325"/>
              <a:ext cx="39850" cy="13850"/>
            </a:xfrm>
            <a:custGeom>
              <a:avLst/>
              <a:gdLst/>
              <a:ahLst/>
              <a:cxnLst/>
              <a:rect l="l" t="t" r="r" b="b"/>
              <a:pathLst>
                <a:path w="1594" h="554" extrusionOk="0">
                  <a:moveTo>
                    <a:pt x="260" y="0"/>
                  </a:moveTo>
                  <a:cubicBezTo>
                    <a:pt x="130" y="0"/>
                    <a:pt x="0" y="130"/>
                    <a:pt x="0" y="293"/>
                  </a:cubicBezTo>
                  <a:cubicBezTo>
                    <a:pt x="0" y="423"/>
                    <a:pt x="130" y="553"/>
                    <a:pt x="260" y="553"/>
                  </a:cubicBezTo>
                  <a:lnTo>
                    <a:pt x="1301" y="553"/>
                  </a:lnTo>
                  <a:cubicBezTo>
                    <a:pt x="1463" y="553"/>
                    <a:pt x="1593" y="423"/>
                    <a:pt x="1593" y="293"/>
                  </a:cubicBezTo>
                  <a:cubicBezTo>
                    <a:pt x="1593" y="130"/>
                    <a:pt x="1463" y="0"/>
                    <a:pt x="1301" y="0"/>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175" name="Google Shape;175;p18"/>
            <p:cNvSpPr/>
            <p:nvPr/>
          </p:nvSpPr>
          <p:spPr>
            <a:xfrm>
              <a:off x="7620700" y="3218725"/>
              <a:ext cx="164250" cy="76450"/>
            </a:xfrm>
            <a:custGeom>
              <a:avLst/>
              <a:gdLst/>
              <a:ahLst/>
              <a:cxnLst/>
              <a:rect l="l" t="t" r="r" b="b"/>
              <a:pathLst>
                <a:path w="6570" h="3058" extrusionOk="0">
                  <a:moveTo>
                    <a:pt x="1139" y="0"/>
                  </a:moveTo>
                  <a:lnTo>
                    <a:pt x="1" y="3057"/>
                  </a:lnTo>
                  <a:lnTo>
                    <a:pt x="6570" y="3057"/>
                  </a:lnTo>
                  <a:lnTo>
                    <a:pt x="5464" y="0"/>
                  </a:ln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176" name="Google Shape;176;p18"/>
            <p:cNvSpPr/>
            <p:nvPr/>
          </p:nvSpPr>
          <p:spPr>
            <a:xfrm>
              <a:off x="7641850" y="3218725"/>
              <a:ext cx="132550" cy="48800"/>
            </a:xfrm>
            <a:custGeom>
              <a:avLst/>
              <a:gdLst/>
              <a:ahLst/>
              <a:cxnLst/>
              <a:rect l="l" t="t" r="r" b="b"/>
              <a:pathLst>
                <a:path w="5302" h="1952" extrusionOk="0">
                  <a:moveTo>
                    <a:pt x="293" y="0"/>
                  </a:moveTo>
                  <a:lnTo>
                    <a:pt x="1" y="716"/>
                  </a:lnTo>
                  <a:lnTo>
                    <a:pt x="5301" y="1951"/>
                  </a:lnTo>
                  <a:lnTo>
                    <a:pt x="5301" y="1951"/>
                  </a:lnTo>
                  <a:lnTo>
                    <a:pt x="4586" y="0"/>
                  </a:lnTo>
                  <a:close/>
                </a:path>
              </a:pathLst>
            </a:custGeom>
            <a:solidFill>
              <a:srgbClr val="000000">
                <a:alpha val="14530"/>
              </a:srgbClr>
            </a:solidFill>
            <a:ln>
              <a:noFill/>
            </a:ln>
          </p:spPr>
          <p:txBody>
            <a:bodyPr spcFirstLastPara="1" wrap="square" lIns="121900" tIns="121900" rIns="121900" bIns="121900" anchor="ctr" anchorCtr="0">
              <a:noAutofit/>
            </a:bodyPr>
            <a:lstStyle/>
            <a:p>
              <a:endParaRPr sz="2400"/>
            </a:p>
          </p:txBody>
        </p:sp>
        <p:sp>
          <p:nvSpPr>
            <p:cNvPr id="177" name="Google Shape;177;p18"/>
            <p:cNvSpPr/>
            <p:nvPr/>
          </p:nvSpPr>
          <p:spPr>
            <a:xfrm>
              <a:off x="7599575" y="3287825"/>
              <a:ext cx="206525" cy="14650"/>
            </a:xfrm>
            <a:custGeom>
              <a:avLst/>
              <a:gdLst/>
              <a:ahLst/>
              <a:cxnLst/>
              <a:rect l="l" t="t" r="r" b="b"/>
              <a:pathLst>
                <a:path w="8261" h="586" extrusionOk="0">
                  <a:moveTo>
                    <a:pt x="293" y="0"/>
                  </a:moveTo>
                  <a:cubicBezTo>
                    <a:pt x="131" y="0"/>
                    <a:pt x="0" y="131"/>
                    <a:pt x="0" y="293"/>
                  </a:cubicBezTo>
                  <a:cubicBezTo>
                    <a:pt x="0" y="456"/>
                    <a:pt x="131" y="586"/>
                    <a:pt x="293" y="586"/>
                  </a:cubicBezTo>
                  <a:lnTo>
                    <a:pt x="7968" y="586"/>
                  </a:lnTo>
                  <a:cubicBezTo>
                    <a:pt x="8130" y="586"/>
                    <a:pt x="8260" y="456"/>
                    <a:pt x="8260" y="293"/>
                  </a:cubicBezTo>
                  <a:cubicBezTo>
                    <a:pt x="8260" y="131"/>
                    <a:pt x="8130" y="0"/>
                    <a:pt x="7968" y="0"/>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178" name="Google Shape;178;p18"/>
            <p:cNvSpPr/>
            <p:nvPr/>
          </p:nvSpPr>
          <p:spPr>
            <a:xfrm>
              <a:off x="7541050" y="2948800"/>
              <a:ext cx="139850" cy="139875"/>
            </a:xfrm>
            <a:custGeom>
              <a:avLst/>
              <a:gdLst/>
              <a:ahLst/>
              <a:cxnLst/>
              <a:rect l="l" t="t" r="r" b="b"/>
              <a:pathLst>
                <a:path w="5594" h="5595" extrusionOk="0">
                  <a:moveTo>
                    <a:pt x="1106" y="1"/>
                  </a:moveTo>
                  <a:cubicBezTo>
                    <a:pt x="488" y="1"/>
                    <a:pt x="0" y="489"/>
                    <a:pt x="0" y="1106"/>
                  </a:cubicBezTo>
                  <a:lnTo>
                    <a:pt x="0" y="4456"/>
                  </a:lnTo>
                  <a:cubicBezTo>
                    <a:pt x="0" y="5074"/>
                    <a:pt x="488" y="5594"/>
                    <a:pt x="1106" y="5594"/>
                  </a:cubicBezTo>
                  <a:lnTo>
                    <a:pt x="4455" y="5594"/>
                  </a:lnTo>
                  <a:cubicBezTo>
                    <a:pt x="5073" y="5594"/>
                    <a:pt x="5593" y="5074"/>
                    <a:pt x="5593" y="4456"/>
                  </a:cubicBezTo>
                  <a:lnTo>
                    <a:pt x="5593" y="1106"/>
                  </a:lnTo>
                  <a:cubicBezTo>
                    <a:pt x="5593" y="489"/>
                    <a:pt x="5073" y="1"/>
                    <a:pt x="4455" y="1"/>
                  </a:cubicBezTo>
                  <a:close/>
                </a:path>
              </a:pathLst>
            </a:custGeom>
            <a:solidFill>
              <a:schemeClr val="lt1"/>
            </a:solidFill>
            <a:ln>
              <a:noFill/>
            </a:ln>
          </p:spPr>
          <p:txBody>
            <a:bodyPr spcFirstLastPara="1" wrap="square" lIns="121900" tIns="121900" rIns="121900" bIns="121900" anchor="ctr" anchorCtr="0">
              <a:noAutofit/>
            </a:bodyPr>
            <a:lstStyle/>
            <a:p>
              <a:endParaRPr sz="2400"/>
            </a:p>
          </p:txBody>
        </p:sp>
        <p:sp>
          <p:nvSpPr>
            <p:cNvPr id="179" name="Google Shape;179;p18"/>
            <p:cNvSpPr/>
            <p:nvPr/>
          </p:nvSpPr>
          <p:spPr>
            <a:xfrm>
              <a:off x="7576800" y="2976450"/>
              <a:ext cx="67525" cy="68325"/>
            </a:xfrm>
            <a:custGeom>
              <a:avLst/>
              <a:gdLst/>
              <a:ahLst/>
              <a:cxnLst/>
              <a:rect l="l" t="t" r="r" b="b"/>
              <a:pathLst>
                <a:path w="2701" h="2733" extrusionOk="0">
                  <a:moveTo>
                    <a:pt x="1367" y="0"/>
                  </a:moveTo>
                  <a:cubicBezTo>
                    <a:pt x="619" y="0"/>
                    <a:pt x="1" y="618"/>
                    <a:pt x="1" y="1366"/>
                  </a:cubicBezTo>
                  <a:cubicBezTo>
                    <a:pt x="1" y="2114"/>
                    <a:pt x="619" y="2732"/>
                    <a:pt x="1367" y="2732"/>
                  </a:cubicBezTo>
                  <a:cubicBezTo>
                    <a:pt x="2115" y="2732"/>
                    <a:pt x="2700" y="2114"/>
                    <a:pt x="2700" y="1366"/>
                  </a:cubicBezTo>
                  <a:cubicBezTo>
                    <a:pt x="2700" y="618"/>
                    <a:pt x="2115" y="0"/>
                    <a:pt x="1367" y="0"/>
                  </a:cubicBezTo>
                  <a:close/>
                </a:path>
              </a:pathLst>
            </a:custGeom>
            <a:solidFill>
              <a:srgbClr val="FFCEBF"/>
            </a:solidFill>
            <a:ln>
              <a:noFill/>
            </a:ln>
          </p:spPr>
          <p:txBody>
            <a:bodyPr spcFirstLastPara="1" wrap="square" lIns="121900" tIns="121900" rIns="121900" bIns="121900" anchor="ctr" anchorCtr="0">
              <a:noAutofit/>
            </a:bodyPr>
            <a:lstStyle/>
            <a:p>
              <a:endParaRPr sz="2400"/>
            </a:p>
          </p:txBody>
        </p:sp>
        <p:sp>
          <p:nvSpPr>
            <p:cNvPr id="180" name="Google Shape;180;p18"/>
            <p:cNvSpPr/>
            <p:nvPr/>
          </p:nvSpPr>
          <p:spPr>
            <a:xfrm>
              <a:off x="7561375" y="3043925"/>
              <a:ext cx="99200" cy="44750"/>
            </a:xfrm>
            <a:custGeom>
              <a:avLst/>
              <a:gdLst/>
              <a:ahLst/>
              <a:cxnLst/>
              <a:rect l="l" t="t" r="r" b="b"/>
              <a:pathLst>
                <a:path w="3968" h="1790" extrusionOk="0">
                  <a:moveTo>
                    <a:pt x="1984" y="1"/>
                  </a:moveTo>
                  <a:cubicBezTo>
                    <a:pt x="976" y="1"/>
                    <a:pt x="130" y="749"/>
                    <a:pt x="0" y="1724"/>
                  </a:cubicBezTo>
                  <a:cubicBezTo>
                    <a:pt x="98" y="1757"/>
                    <a:pt x="195" y="1789"/>
                    <a:pt x="293" y="1789"/>
                  </a:cubicBezTo>
                  <a:lnTo>
                    <a:pt x="3642" y="1789"/>
                  </a:lnTo>
                  <a:cubicBezTo>
                    <a:pt x="3772" y="1789"/>
                    <a:pt x="3870" y="1757"/>
                    <a:pt x="3967" y="1724"/>
                  </a:cubicBezTo>
                  <a:cubicBezTo>
                    <a:pt x="3837" y="749"/>
                    <a:pt x="2992" y="1"/>
                    <a:pt x="1984" y="1"/>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181" name="Google Shape;181;p18"/>
            <p:cNvSpPr/>
            <p:nvPr/>
          </p:nvSpPr>
          <p:spPr>
            <a:xfrm>
              <a:off x="7562175" y="3108975"/>
              <a:ext cx="97575" cy="14650"/>
            </a:xfrm>
            <a:custGeom>
              <a:avLst/>
              <a:gdLst/>
              <a:ahLst/>
              <a:cxnLst/>
              <a:rect l="l" t="t" r="r" b="b"/>
              <a:pathLst>
                <a:path w="3903" h="586" extrusionOk="0">
                  <a:moveTo>
                    <a:pt x="261" y="0"/>
                  </a:moveTo>
                  <a:cubicBezTo>
                    <a:pt x="131" y="0"/>
                    <a:pt x="1" y="130"/>
                    <a:pt x="1" y="293"/>
                  </a:cubicBezTo>
                  <a:cubicBezTo>
                    <a:pt x="1" y="455"/>
                    <a:pt x="131" y="585"/>
                    <a:pt x="261" y="585"/>
                  </a:cubicBezTo>
                  <a:lnTo>
                    <a:pt x="3610" y="585"/>
                  </a:lnTo>
                  <a:cubicBezTo>
                    <a:pt x="3773" y="585"/>
                    <a:pt x="3903" y="455"/>
                    <a:pt x="3903" y="293"/>
                  </a:cubicBezTo>
                  <a:cubicBezTo>
                    <a:pt x="3903" y="130"/>
                    <a:pt x="3773" y="0"/>
                    <a:pt x="3610" y="0"/>
                  </a:cubicBezTo>
                  <a:close/>
                </a:path>
              </a:pathLst>
            </a:custGeom>
            <a:solidFill>
              <a:srgbClr val="000000">
                <a:alpha val="14530"/>
              </a:srgbClr>
            </a:solidFill>
            <a:ln>
              <a:noFill/>
            </a:ln>
          </p:spPr>
          <p:txBody>
            <a:bodyPr spcFirstLastPara="1" wrap="square" lIns="121900" tIns="121900" rIns="121900" bIns="121900" anchor="ctr" anchorCtr="0">
              <a:noAutofit/>
            </a:bodyPr>
            <a:lstStyle/>
            <a:p>
              <a:endParaRPr sz="2400"/>
            </a:p>
          </p:txBody>
        </p:sp>
        <p:sp>
          <p:nvSpPr>
            <p:cNvPr id="182" name="Google Shape;182;p18"/>
            <p:cNvSpPr/>
            <p:nvPr/>
          </p:nvSpPr>
          <p:spPr>
            <a:xfrm>
              <a:off x="7725600" y="2948800"/>
              <a:ext cx="139025" cy="139875"/>
            </a:xfrm>
            <a:custGeom>
              <a:avLst/>
              <a:gdLst/>
              <a:ahLst/>
              <a:cxnLst/>
              <a:rect l="l" t="t" r="r" b="b"/>
              <a:pathLst>
                <a:path w="5561" h="5595" extrusionOk="0">
                  <a:moveTo>
                    <a:pt x="1106" y="1"/>
                  </a:moveTo>
                  <a:cubicBezTo>
                    <a:pt x="488" y="1"/>
                    <a:pt x="0" y="489"/>
                    <a:pt x="0" y="1106"/>
                  </a:cubicBezTo>
                  <a:lnTo>
                    <a:pt x="0" y="4456"/>
                  </a:lnTo>
                  <a:cubicBezTo>
                    <a:pt x="0" y="5074"/>
                    <a:pt x="488" y="5594"/>
                    <a:pt x="1106" y="5594"/>
                  </a:cubicBezTo>
                  <a:lnTo>
                    <a:pt x="4455" y="5594"/>
                  </a:lnTo>
                  <a:cubicBezTo>
                    <a:pt x="5073" y="5594"/>
                    <a:pt x="5561" y="5074"/>
                    <a:pt x="5561" y="4456"/>
                  </a:cubicBezTo>
                  <a:lnTo>
                    <a:pt x="5561" y="1106"/>
                  </a:lnTo>
                  <a:cubicBezTo>
                    <a:pt x="5561" y="489"/>
                    <a:pt x="5073" y="1"/>
                    <a:pt x="4455" y="1"/>
                  </a:cubicBezTo>
                  <a:close/>
                </a:path>
              </a:pathLst>
            </a:custGeom>
            <a:solidFill>
              <a:schemeClr val="lt1"/>
            </a:solidFill>
            <a:ln>
              <a:noFill/>
            </a:ln>
          </p:spPr>
          <p:txBody>
            <a:bodyPr spcFirstLastPara="1" wrap="square" lIns="121900" tIns="121900" rIns="121900" bIns="121900" anchor="ctr" anchorCtr="0">
              <a:noAutofit/>
            </a:bodyPr>
            <a:lstStyle/>
            <a:p>
              <a:endParaRPr sz="2400"/>
            </a:p>
          </p:txBody>
        </p:sp>
        <p:sp>
          <p:nvSpPr>
            <p:cNvPr id="183" name="Google Shape;183;p18"/>
            <p:cNvSpPr/>
            <p:nvPr/>
          </p:nvSpPr>
          <p:spPr>
            <a:xfrm>
              <a:off x="7761350" y="2976450"/>
              <a:ext cx="67525" cy="68325"/>
            </a:xfrm>
            <a:custGeom>
              <a:avLst/>
              <a:gdLst/>
              <a:ahLst/>
              <a:cxnLst/>
              <a:rect l="l" t="t" r="r" b="b"/>
              <a:pathLst>
                <a:path w="2701" h="2733" extrusionOk="0">
                  <a:moveTo>
                    <a:pt x="1334" y="0"/>
                  </a:moveTo>
                  <a:cubicBezTo>
                    <a:pt x="586" y="0"/>
                    <a:pt x="1" y="618"/>
                    <a:pt x="1" y="1366"/>
                  </a:cubicBezTo>
                  <a:cubicBezTo>
                    <a:pt x="1" y="2114"/>
                    <a:pt x="586" y="2732"/>
                    <a:pt x="1334" y="2732"/>
                  </a:cubicBezTo>
                  <a:cubicBezTo>
                    <a:pt x="2082" y="2732"/>
                    <a:pt x="2700" y="2114"/>
                    <a:pt x="2700" y="1366"/>
                  </a:cubicBezTo>
                  <a:cubicBezTo>
                    <a:pt x="2700" y="618"/>
                    <a:pt x="2082" y="0"/>
                    <a:pt x="1334" y="0"/>
                  </a:cubicBezTo>
                  <a:close/>
                </a:path>
              </a:pathLst>
            </a:custGeom>
            <a:solidFill>
              <a:srgbClr val="FFCEBF"/>
            </a:solidFill>
            <a:ln>
              <a:noFill/>
            </a:ln>
          </p:spPr>
          <p:txBody>
            <a:bodyPr spcFirstLastPara="1" wrap="square" lIns="121900" tIns="121900" rIns="121900" bIns="121900" anchor="ctr" anchorCtr="0">
              <a:noAutofit/>
            </a:bodyPr>
            <a:lstStyle/>
            <a:p>
              <a:endParaRPr sz="2400"/>
            </a:p>
          </p:txBody>
        </p:sp>
        <p:sp>
          <p:nvSpPr>
            <p:cNvPr id="184" name="Google Shape;184;p18"/>
            <p:cNvSpPr/>
            <p:nvPr/>
          </p:nvSpPr>
          <p:spPr>
            <a:xfrm>
              <a:off x="7745925" y="3043925"/>
              <a:ext cx="98375" cy="44750"/>
            </a:xfrm>
            <a:custGeom>
              <a:avLst/>
              <a:gdLst/>
              <a:ahLst/>
              <a:cxnLst/>
              <a:rect l="l" t="t" r="r" b="b"/>
              <a:pathLst>
                <a:path w="3935" h="1790" extrusionOk="0">
                  <a:moveTo>
                    <a:pt x="1984" y="1"/>
                  </a:moveTo>
                  <a:cubicBezTo>
                    <a:pt x="976" y="1"/>
                    <a:pt x="130" y="749"/>
                    <a:pt x="0" y="1724"/>
                  </a:cubicBezTo>
                  <a:cubicBezTo>
                    <a:pt x="98" y="1757"/>
                    <a:pt x="195" y="1789"/>
                    <a:pt x="293" y="1789"/>
                  </a:cubicBezTo>
                  <a:lnTo>
                    <a:pt x="3642" y="1789"/>
                  </a:lnTo>
                  <a:cubicBezTo>
                    <a:pt x="3740" y="1789"/>
                    <a:pt x="3837" y="1757"/>
                    <a:pt x="3935" y="1724"/>
                  </a:cubicBezTo>
                  <a:cubicBezTo>
                    <a:pt x="3805" y="749"/>
                    <a:pt x="2992" y="1"/>
                    <a:pt x="1984" y="1"/>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185" name="Google Shape;185;p18"/>
            <p:cNvSpPr/>
            <p:nvPr/>
          </p:nvSpPr>
          <p:spPr>
            <a:xfrm>
              <a:off x="7745925" y="3108975"/>
              <a:ext cx="98375" cy="14650"/>
            </a:xfrm>
            <a:custGeom>
              <a:avLst/>
              <a:gdLst/>
              <a:ahLst/>
              <a:cxnLst/>
              <a:rect l="l" t="t" r="r" b="b"/>
              <a:pathLst>
                <a:path w="3935" h="586" extrusionOk="0">
                  <a:moveTo>
                    <a:pt x="293" y="0"/>
                  </a:moveTo>
                  <a:cubicBezTo>
                    <a:pt x="130" y="0"/>
                    <a:pt x="0" y="130"/>
                    <a:pt x="0" y="293"/>
                  </a:cubicBezTo>
                  <a:cubicBezTo>
                    <a:pt x="0" y="455"/>
                    <a:pt x="130" y="585"/>
                    <a:pt x="293" y="585"/>
                  </a:cubicBezTo>
                  <a:lnTo>
                    <a:pt x="3642" y="585"/>
                  </a:lnTo>
                  <a:cubicBezTo>
                    <a:pt x="3805" y="585"/>
                    <a:pt x="3935" y="455"/>
                    <a:pt x="3935" y="293"/>
                  </a:cubicBezTo>
                  <a:cubicBezTo>
                    <a:pt x="3935" y="130"/>
                    <a:pt x="3805" y="0"/>
                    <a:pt x="3642" y="0"/>
                  </a:cubicBezTo>
                  <a:close/>
                </a:path>
              </a:pathLst>
            </a:custGeom>
            <a:solidFill>
              <a:srgbClr val="000000">
                <a:alpha val="14530"/>
              </a:srgbClr>
            </a:solidFill>
            <a:ln>
              <a:noFill/>
            </a:ln>
          </p:spPr>
          <p:txBody>
            <a:bodyPr spcFirstLastPara="1" wrap="square" lIns="121900" tIns="121900" rIns="121900" bIns="121900" anchor="ctr" anchorCtr="0">
              <a:noAutofit/>
            </a:bodyPr>
            <a:lstStyle/>
            <a:p>
              <a:endParaRPr sz="2400"/>
            </a:p>
          </p:txBody>
        </p:sp>
        <p:sp>
          <p:nvSpPr>
            <p:cNvPr id="186" name="Google Shape;186;p18"/>
            <p:cNvSpPr/>
            <p:nvPr/>
          </p:nvSpPr>
          <p:spPr>
            <a:xfrm>
              <a:off x="7797950" y="3077250"/>
              <a:ext cx="106525" cy="105925"/>
            </a:xfrm>
            <a:custGeom>
              <a:avLst/>
              <a:gdLst/>
              <a:ahLst/>
              <a:cxnLst/>
              <a:rect l="l" t="t" r="r" b="b"/>
              <a:pathLst>
                <a:path w="4261" h="4237" extrusionOk="0">
                  <a:moveTo>
                    <a:pt x="293" y="1"/>
                  </a:moveTo>
                  <a:cubicBezTo>
                    <a:pt x="130" y="1"/>
                    <a:pt x="0" y="131"/>
                    <a:pt x="0" y="294"/>
                  </a:cubicBezTo>
                  <a:lnTo>
                    <a:pt x="0" y="2960"/>
                  </a:lnTo>
                  <a:cubicBezTo>
                    <a:pt x="0" y="3134"/>
                    <a:pt x="145" y="3249"/>
                    <a:pt x="299" y="3249"/>
                  </a:cubicBezTo>
                  <a:cubicBezTo>
                    <a:pt x="376" y="3249"/>
                    <a:pt x="456" y="3220"/>
                    <a:pt x="521" y="3155"/>
                  </a:cubicBezTo>
                  <a:lnTo>
                    <a:pt x="1236" y="2440"/>
                  </a:lnTo>
                  <a:cubicBezTo>
                    <a:pt x="1301" y="2375"/>
                    <a:pt x="1374" y="2342"/>
                    <a:pt x="1447" y="2342"/>
                  </a:cubicBezTo>
                  <a:cubicBezTo>
                    <a:pt x="1521" y="2342"/>
                    <a:pt x="1594" y="2375"/>
                    <a:pt x="1659" y="2440"/>
                  </a:cubicBezTo>
                  <a:lnTo>
                    <a:pt x="3382" y="4163"/>
                  </a:lnTo>
                  <a:cubicBezTo>
                    <a:pt x="3431" y="4212"/>
                    <a:pt x="3496" y="4237"/>
                    <a:pt x="3561" y="4237"/>
                  </a:cubicBezTo>
                  <a:cubicBezTo>
                    <a:pt x="3626" y="4237"/>
                    <a:pt x="3691" y="4212"/>
                    <a:pt x="3740" y="4163"/>
                  </a:cubicBezTo>
                  <a:lnTo>
                    <a:pt x="4163" y="3741"/>
                  </a:lnTo>
                  <a:cubicBezTo>
                    <a:pt x="4260" y="3643"/>
                    <a:pt x="4260" y="3480"/>
                    <a:pt x="4163" y="3350"/>
                  </a:cubicBezTo>
                  <a:lnTo>
                    <a:pt x="2439" y="1627"/>
                  </a:lnTo>
                  <a:cubicBezTo>
                    <a:pt x="2342" y="1529"/>
                    <a:pt x="2342" y="1334"/>
                    <a:pt x="2439" y="1204"/>
                  </a:cubicBezTo>
                  <a:lnTo>
                    <a:pt x="3187" y="489"/>
                  </a:lnTo>
                  <a:cubicBezTo>
                    <a:pt x="3350" y="294"/>
                    <a:pt x="3220" y="1"/>
                    <a:pt x="2960" y="1"/>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grpSp>
      <p:pic>
        <p:nvPicPr>
          <p:cNvPr id="3" name="Picture 2" descr="A green and white text on a black background&#10;&#10;Description automatically generated">
            <a:extLst>
              <a:ext uri="{FF2B5EF4-FFF2-40B4-BE49-F238E27FC236}">
                <a16:creationId xmlns:a16="http://schemas.microsoft.com/office/drawing/2014/main" id="{3EFD9BE2-03E5-F22A-1666-125C23FAEFC9}"/>
              </a:ext>
            </a:extLst>
          </p:cNvPr>
          <p:cNvPicPr>
            <a:picLocks noChangeAspect="1"/>
          </p:cNvPicPr>
          <p:nvPr/>
        </p:nvPicPr>
        <p:blipFill>
          <a:blip r:embed="rId3"/>
          <a:stretch>
            <a:fillRect/>
          </a:stretch>
        </p:blipFill>
        <p:spPr>
          <a:xfrm>
            <a:off x="37770" y="6020389"/>
            <a:ext cx="2275240" cy="900716"/>
          </a:xfrm>
          <a:prstGeom prst="rect">
            <a:avLst/>
          </a:prstGeom>
        </p:spPr>
      </p:pic>
      <p:pic>
        <p:nvPicPr>
          <p:cNvPr id="4" name="Picture 3" descr="A qr code on a white background&#10;&#10;Description automatically generated">
            <a:extLst>
              <a:ext uri="{FF2B5EF4-FFF2-40B4-BE49-F238E27FC236}">
                <a16:creationId xmlns:a16="http://schemas.microsoft.com/office/drawing/2014/main" id="{5AE14486-588B-133F-7345-415425E2F92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66825" y="4645554"/>
            <a:ext cx="1454000" cy="14540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p19"/>
          <p:cNvSpPr txBox="1">
            <a:spLocks noGrp="1"/>
          </p:cNvSpPr>
          <p:nvPr>
            <p:ph type="title"/>
          </p:nvPr>
        </p:nvSpPr>
        <p:spPr>
          <a:xfrm>
            <a:off x="1676055" y="-178188"/>
            <a:ext cx="8596668" cy="1320800"/>
          </a:xfrm>
          <a:prstGeom prst="rect">
            <a:avLst/>
          </a:prstGeom>
        </p:spPr>
        <p:txBody>
          <a:bodyPr spcFirstLastPara="1" vert="horz" wrap="square" lIns="121900" tIns="121900" rIns="121900" bIns="121900" rtlCol="0" anchor="ctr" anchorCtr="0">
            <a:noAutofit/>
          </a:bodyPr>
          <a:lstStyle/>
          <a:p>
            <a:pPr algn="ctr">
              <a:spcBef>
                <a:spcPts val="0"/>
              </a:spcBef>
            </a:pPr>
            <a:r>
              <a:rPr lang="en" b="1" dirty="0">
                <a:solidFill>
                  <a:srgbClr val="A03028"/>
                </a:solidFill>
              </a:rPr>
              <a:t>Represented States </a:t>
            </a:r>
            <a:endParaRPr b="1" dirty="0">
              <a:solidFill>
                <a:srgbClr val="A03028"/>
              </a:solidFill>
            </a:endParaRPr>
          </a:p>
        </p:txBody>
      </p:sp>
      <p:grpSp>
        <p:nvGrpSpPr>
          <p:cNvPr id="192" name="Google Shape;192;p19"/>
          <p:cNvGrpSpPr/>
          <p:nvPr/>
        </p:nvGrpSpPr>
        <p:grpSpPr>
          <a:xfrm>
            <a:off x="1396567" y="1257672"/>
            <a:ext cx="3248000" cy="384800"/>
            <a:chOff x="6322675" y="1454838"/>
            <a:chExt cx="2436000" cy="288600"/>
          </a:xfrm>
        </p:grpSpPr>
        <p:sp>
          <p:nvSpPr>
            <p:cNvPr id="193" name="Google Shape;193;p19"/>
            <p:cNvSpPr txBox="1"/>
            <p:nvPr/>
          </p:nvSpPr>
          <p:spPr>
            <a:xfrm>
              <a:off x="6611275" y="1454838"/>
              <a:ext cx="2147400" cy="288600"/>
            </a:xfrm>
            <a:prstGeom prst="rect">
              <a:avLst/>
            </a:prstGeom>
            <a:noFill/>
            <a:ln>
              <a:noFill/>
            </a:ln>
          </p:spPr>
          <p:txBody>
            <a:bodyPr spcFirstLastPara="1" wrap="square" lIns="121900" tIns="24367" rIns="121900" bIns="121900" anchor="t" anchorCtr="0">
              <a:noAutofit/>
            </a:bodyPr>
            <a:lstStyle/>
            <a:p>
              <a:r>
                <a:rPr lang="en" sz="1600" dirty="0">
                  <a:solidFill>
                    <a:schemeClr val="dk1"/>
                  </a:solidFill>
                  <a:latin typeface="Roboto"/>
                  <a:ea typeface="Roboto"/>
                  <a:cs typeface="Roboto"/>
                  <a:sym typeface="Roboto"/>
                </a:rPr>
                <a:t>Connecticut</a:t>
              </a:r>
              <a:endParaRPr sz="1600" dirty="0">
                <a:solidFill>
                  <a:schemeClr val="dk1"/>
                </a:solidFill>
                <a:latin typeface="Roboto"/>
                <a:ea typeface="Roboto"/>
                <a:cs typeface="Roboto"/>
                <a:sym typeface="Roboto"/>
              </a:endParaRPr>
            </a:p>
          </p:txBody>
        </p:sp>
        <p:sp>
          <p:nvSpPr>
            <p:cNvPr id="194" name="Google Shape;194;p19"/>
            <p:cNvSpPr/>
            <p:nvPr/>
          </p:nvSpPr>
          <p:spPr>
            <a:xfrm>
              <a:off x="6322675" y="1454838"/>
              <a:ext cx="288600" cy="288600"/>
            </a:xfrm>
            <a:prstGeom prst="ellipse">
              <a:avLst/>
            </a:prstGeom>
            <a:solidFill>
              <a:srgbClr val="90C226"/>
            </a:solidFill>
            <a:ln>
              <a:noFill/>
            </a:ln>
          </p:spPr>
          <p:txBody>
            <a:bodyPr spcFirstLastPara="1" wrap="square" lIns="121900" tIns="121900" rIns="121900" bIns="121900" anchor="ctr" anchorCtr="0">
              <a:noAutofit/>
            </a:bodyPr>
            <a:lstStyle/>
            <a:p>
              <a:endParaRPr sz="2400" dirty="0"/>
            </a:p>
          </p:txBody>
        </p:sp>
      </p:grpSp>
      <p:grpSp>
        <p:nvGrpSpPr>
          <p:cNvPr id="195" name="Google Shape;195;p19"/>
          <p:cNvGrpSpPr/>
          <p:nvPr/>
        </p:nvGrpSpPr>
        <p:grpSpPr>
          <a:xfrm>
            <a:off x="1396567" y="1905408"/>
            <a:ext cx="3303767" cy="384800"/>
            <a:chOff x="6322675" y="1960103"/>
            <a:chExt cx="2477825" cy="288600"/>
          </a:xfrm>
        </p:grpSpPr>
        <p:sp>
          <p:nvSpPr>
            <p:cNvPr id="196" name="Google Shape;196;p19"/>
            <p:cNvSpPr txBox="1"/>
            <p:nvPr/>
          </p:nvSpPr>
          <p:spPr>
            <a:xfrm>
              <a:off x="6653100" y="1960103"/>
              <a:ext cx="2147400" cy="288600"/>
            </a:xfrm>
            <a:prstGeom prst="rect">
              <a:avLst/>
            </a:prstGeom>
            <a:noFill/>
            <a:ln>
              <a:noFill/>
            </a:ln>
          </p:spPr>
          <p:txBody>
            <a:bodyPr spcFirstLastPara="1" wrap="square" lIns="121900" tIns="24367" rIns="121900" bIns="121900" anchor="t" anchorCtr="0">
              <a:noAutofit/>
            </a:bodyPr>
            <a:lstStyle/>
            <a:p>
              <a:r>
                <a:rPr lang="en" sz="1600" dirty="0">
                  <a:solidFill>
                    <a:schemeClr val="dk1"/>
                  </a:solidFill>
                  <a:latin typeface="Roboto"/>
                  <a:ea typeface="Roboto"/>
                  <a:cs typeface="Roboto"/>
                  <a:sym typeface="Roboto"/>
                </a:rPr>
                <a:t>Massachusetts</a:t>
              </a:r>
            </a:p>
            <a:p>
              <a:endParaRPr sz="1600" dirty="0">
                <a:solidFill>
                  <a:schemeClr val="dk1"/>
                </a:solidFill>
                <a:latin typeface="Roboto"/>
                <a:ea typeface="Roboto"/>
                <a:cs typeface="Roboto"/>
                <a:sym typeface="Roboto"/>
              </a:endParaRPr>
            </a:p>
          </p:txBody>
        </p:sp>
        <p:sp>
          <p:nvSpPr>
            <p:cNvPr id="197" name="Google Shape;197;p19"/>
            <p:cNvSpPr/>
            <p:nvPr/>
          </p:nvSpPr>
          <p:spPr>
            <a:xfrm>
              <a:off x="6322675" y="1960103"/>
              <a:ext cx="288600" cy="288600"/>
            </a:xfrm>
            <a:prstGeom prst="ellipse">
              <a:avLst/>
            </a:prstGeom>
            <a:solidFill>
              <a:srgbClr val="ADCBB8"/>
            </a:solidFill>
            <a:ln>
              <a:noFill/>
            </a:ln>
          </p:spPr>
          <p:txBody>
            <a:bodyPr spcFirstLastPara="1" wrap="square" lIns="121900" tIns="121900" rIns="121900" bIns="121900" anchor="ctr" anchorCtr="0">
              <a:noAutofit/>
            </a:bodyPr>
            <a:lstStyle/>
            <a:p>
              <a:endParaRPr sz="2400" dirty="0"/>
            </a:p>
          </p:txBody>
        </p:sp>
      </p:grpSp>
      <p:grpSp>
        <p:nvGrpSpPr>
          <p:cNvPr id="379" name="Google Shape;379;p19"/>
          <p:cNvGrpSpPr/>
          <p:nvPr/>
        </p:nvGrpSpPr>
        <p:grpSpPr>
          <a:xfrm>
            <a:off x="1396567" y="2507403"/>
            <a:ext cx="3303767" cy="433659"/>
            <a:chOff x="6322675" y="2465368"/>
            <a:chExt cx="2477825" cy="325244"/>
          </a:xfrm>
        </p:grpSpPr>
        <p:sp>
          <p:nvSpPr>
            <p:cNvPr id="380" name="Google Shape;380;p19"/>
            <p:cNvSpPr txBox="1"/>
            <p:nvPr/>
          </p:nvSpPr>
          <p:spPr>
            <a:xfrm>
              <a:off x="6653100" y="2502012"/>
              <a:ext cx="2147400" cy="288600"/>
            </a:xfrm>
            <a:prstGeom prst="rect">
              <a:avLst/>
            </a:prstGeom>
            <a:noFill/>
            <a:ln>
              <a:noFill/>
            </a:ln>
          </p:spPr>
          <p:txBody>
            <a:bodyPr spcFirstLastPara="1" wrap="square" lIns="121900" tIns="24367" rIns="121900" bIns="121900" anchor="t" anchorCtr="0">
              <a:noAutofit/>
            </a:bodyPr>
            <a:lstStyle/>
            <a:p>
              <a:r>
                <a:rPr lang="en" sz="1600" dirty="0">
                  <a:solidFill>
                    <a:schemeClr val="dk1"/>
                  </a:solidFill>
                  <a:latin typeface="Roboto"/>
                  <a:ea typeface="Roboto"/>
                  <a:cs typeface="Roboto"/>
                  <a:sym typeface="Roboto"/>
                </a:rPr>
                <a:t>Vermont</a:t>
              </a:r>
              <a:endParaRPr sz="1600" dirty="0">
                <a:solidFill>
                  <a:schemeClr val="dk1"/>
                </a:solidFill>
                <a:latin typeface="Roboto"/>
                <a:ea typeface="Roboto"/>
                <a:cs typeface="Roboto"/>
                <a:sym typeface="Roboto"/>
              </a:endParaRPr>
            </a:p>
          </p:txBody>
        </p:sp>
        <p:sp>
          <p:nvSpPr>
            <p:cNvPr id="381" name="Google Shape;381;p19"/>
            <p:cNvSpPr/>
            <p:nvPr/>
          </p:nvSpPr>
          <p:spPr>
            <a:xfrm>
              <a:off x="6322675" y="2465368"/>
              <a:ext cx="288600" cy="288600"/>
            </a:xfrm>
            <a:prstGeom prst="ellipse">
              <a:avLst/>
            </a:prstGeom>
            <a:solidFill>
              <a:srgbClr val="F1A499"/>
            </a:solidFill>
            <a:ln>
              <a:noFill/>
            </a:ln>
          </p:spPr>
          <p:txBody>
            <a:bodyPr spcFirstLastPara="1" wrap="square" lIns="121900" tIns="121900" rIns="121900" bIns="121900" anchor="ctr" anchorCtr="0">
              <a:noAutofit/>
            </a:bodyPr>
            <a:lstStyle/>
            <a:p>
              <a:endParaRPr sz="2400" dirty="0"/>
            </a:p>
          </p:txBody>
        </p:sp>
      </p:grpSp>
      <p:grpSp>
        <p:nvGrpSpPr>
          <p:cNvPr id="382" name="Google Shape;382;p19"/>
          <p:cNvGrpSpPr/>
          <p:nvPr/>
        </p:nvGrpSpPr>
        <p:grpSpPr>
          <a:xfrm>
            <a:off x="1396567" y="3122984"/>
            <a:ext cx="3303767" cy="424301"/>
            <a:chOff x="6322675" y="2941007"/>
            <a:chExt cx="2477825" cy="318226"/>
          </a:xfrm>
        </p:grpSpPr>
        <p:sp>
          <p:nvSpPr>
            <p:cNvPr id="383" name="Google Shape;383;p19"/>
            <p:cNvSpPr txBox="1"/>
            <p:nvPr/>
          </p:nvSpPr>
          <p:spPr>
            <a:xfrm>
              <a:off x="6653100" y="2970633"/>
              <a:ext cx="2147400" cy="288600"/>
            </a:xfrm>
            <a:prstGeom prst="rect">
              <a:avLst/>
            </a:prstGeom>
            <a:noFill/>
            <a:ln>
              <a:noFill/>
            </a:ln>
          </p:spPr>
          <p:txBody>
            <a:bodyPr spcFirstLastPara="1" wrap="square" lIns="121900" tIns="24367" rIns="121900" bIns="121900" anchor="t" anchorCtr="0">
              <a:noAutofit/>
            </a:bodyPr>
            <a:lstStyle/>
            <a:p>
              <a:r>
                <a:rPr lang="en" sz="1600" dirty="0">
                  <a:solidFill>
                    <a:schemeClr val="dk1"/>
                  </a:solidFill>
                  <a:latin typeface="Roboto"/>
                  <a:ea typeface="Roboto"/>
                  <a:cs typeface="Roboto"/>
                  <a:sym typeface="Roboto"/>
                </a:rPr>
                <a:t>New Hamshire </a:t>
              </a:r>
              <a:endParaRPr sz="1600" dirty="0">
                <a:solidFill>
                  <a:schemeClr val="dk1"/>
                </a:solidFill>
                <a:latin typeface="Roboto"/>
                <a:ea typeface="Roboto"/>
                <a:cs typeface="Roboto"/>
                <a:sym typeface="Roboto"/>
              </a:endParaRPr>
            </a:p>
          </p:txBody>
        </p:sp>
        <p:sp>
          <p:nvSpPr>
            <p:cNvPr id="384" name="Google Shape;384;p19"/>
            <p:cNvSpPr/>
            <p:nvPr/>
          </p:nvSpPr>
          <p:spPr>
            <a:xfrm>
              <a:off x="6322675" y="2941007"/>
              <a:ext cx="288600" cy="288600"/>
            </a:xfrm>
            <a:prstGeom prst="ellipse">
              <a:avLst/>
            </a:prstGeom>
            <a:solidFill>
              <a:srgbClr val="00A651"/>
            </a:solidFill>
            <a:ln>
              <a:noFill/>
            </a:ln>
          </p:spPr>
          <p:txBody>
            <a:bodyPr spcFirstLastPara="1" wrap="square" lIns="121900" tIns="121900" rIns="121900" bIns="121900" anchor="ctr" anchorCtr="0">
              <a:noAutofit/>
            </a:bodyPr>
            <a:lstStyle/>
            <a:p>
              <a:endParaRPr sz="2400"/>
            </a:p>
          </p:txBody>
        </p:sp>
      </p:grpSp>
      <p:grpSp>
        <p:nvGrpSpPr>
          <p:cNvPr id="385" name="Google Shape;385;p19"/>
          <p:cNvGrpSpPr/>
          <p:nvPr/>
        </p:nvGrpSpPr>
        <p:grpSpPr>
          <a:xfrm>
            <a:off x="1396567" y="3734692"/>
            <a:ext cx="3285860" cy="732800"/>
            <a:chOff x="6322675" y="3453557"/>
            <a:chExt cx="2464395" cy="549600"/>
          </a:xfrm>
        </p:grpSpPr>
        <p:sp>
          <p:nvSpPr>
            <p:cNvPr id="386" name="Google Shape;386;p19"/>
            <p:cNvSpPr txBox="1"/>
            <p:nvPr/>
          </p:nvSpPr>
          <p:spPr>
            <a:xfrm>
              <a:off x="6639670" y="3481157"/>
              <a:ext cx="2147400" cy="522000"/>
            </a:xfrm>
            <a:prstGeom prst="rect">
              <a:avLst/>
            </a:prstGeom>
            <a:noFill/>
            <a:ln>
              <a:noFill/>
            </a:ln>
          </p:spPr>
          <p:txBody>
            <a:bodyPr spcFirstLastPara="1" wrap="square" lIns="121900" tIns="24367" rIns="121900" bIns="121900" anchor="t" anchorCtr="0">
              <a:noAutofit/>
            </a:bodyPr>
            <a:lstStyle/>
            <a:p>
              <a:r>
                <a:rPr lang="en" sz="1600" dirty="0">
                  <a:solidFill>
                    <a:schemeClr val="dk1"/>
                  </a:solidFill>
                  <a:latin typeface="Roboto"/>
                  <a:ea typeface="Roboto"/>
                  <a:cs typeface="Roboto"/>
                  <a:sym typeface="Roboto"/>
                </a:rPr>
                <a:t>Maine</a:t>
              </a:r>
            </a:p>
            <a:p>
              <a:endParaRPr sz="1600" dirty="0">
                <a:solidFill>
                  <a:schemeClr val="dk1"/>
                </a:solidFill>
                <a:latin typeface="Roboto"/>
                <a:ea typeface="Roboto"/>
                <a:cs typeface="Roboto"/>
                <a:sym typeface="Roboto"/>
              </a:endParaRPr>
            </a:p>
          </p:txBody>
        </p:sp>
        <p:sp>
          <p:nvSpPr>
            <p:cNvPr id="387" name="Google Shape;387;p19"/>
            <p:cNvSpPr/>
            <p:nvPr/>
          </p:nvSpPr>
          <p:spPr>
            <a:xfrm>
              <a:off x="6322675" y="3453557"/>
              <a:ext cx="288600" cy="288600"/>
            </a:xfrm>
            <a:prstGeom prst="ellipse">
              <a:avLst/>
            </a:prstGeom>
            <a:solidFill>
              <a:srgbClr val="6C911D"/>
            </a:solidFill>
            <a:ln>
              <a:noFill/>
            </a:ln>
          </p:spPr>
          <p:txBody>
            <a:bodyPr spcFirstLastPara="1" wrap="square" lIns="121900" tIns="121900" rIns="121900" bIns="121900" anchor="ctr" anchorCtr="0">
              <a:noAutofit/>
            </a:bodyPr>
            <a:lstStyle/>
            <a:p>
              <a:endParaRPr sz="2400" dirty="0"/>
            </a:p>
          </p:txBody>
        </p:sp>
      </p:grpSp>
      <p:grpSp>
        <p:nvGrpSpPr>
          <p:cNvPr id="388" name="Google Shape;388;p19"/>
          <p:cNvGrpSpPr/>
          <p:nvPr/>
        </p:nvGrpSpPr>
        <p:grpSpPr>
          <a:xfrm>
            <a:off x="1396567" y="4343696"/>
            <a:ext cx="3303767" cy="696000"/>
            <a:chOff x="6322675" y="4214563"/>
            <a:chExt cx="2477825" cy="522000"/>
          </a:xfrm>
        </p:grpSpPr>
        <p:sp>
          <p:nvSpPr>
            <p:cNvPr id="389" name="Google Shape;389;p19"/>
            <p:cNvSpPr txBox="1"/>
            <p:nvPr/>
          </p:nvSpPr>
          <p:spPr>
            <a:xfrm>
              <a:off x="6653100" y="4214563"/>
              <a:ext cx="2147400" cy="522000"/>
            </a:xfrm>
            <a:prstGeom prst="rect">
              <a:avLst/>
            </a:prstGeom>
            <a:noFill/>
            <a:ln>
              <a:noFill/>
            </a:ln>
          </p:spPr>
          <p:txBody>
            <a:bodyPr spcFirstLastPara="1" wrap="square" lIns="121900" tIns="24367" rIns="121900" bIns="121900" anchor="t" anchorCtr="0">
              <a:noAutofit/>
            </a:bodyPr>
            <a:lstStyle/>
            <a:p>
              <a:r>
                <a:rPr lang="en" sz="1600" dirty="0">
                  <a:solidFill>
                    <a:schemeClr val="dk1"/>
                  </a:solidFill>
                  <a:latin typeface="Roboto"/>
                  <a:ea typeface="Roboto"/>
                  <a:cs typeface="Roboto"/>
                  <a:sym typeface="Roboto"/>
                </a:rPr>
                <a:t>Rhode Island</a:t>
              </a:r>
              <a:endParaRPr sz="1600" dirty="0">
                <a:solidFill>
                  <a:schemeClr val="dk1"/>
                </a:solidFill>
                <a:latin typeface="Roboto"/>
                <a:ea typeface="Roboto"/>
                <a:cs typeface="Roboto"/>
                <a:sym typeface="Roboto"/>
              </a:endParaRPr>
            </a:p>
          </p:txBody>
        </p:sp>
        <p:sp>
          <p:nvSpPr>
            <p:cNvPr id="390" name="Google Shape;390;p19"/>
            <p:cNvSpPr/>
            <p:nvPr/>
          </p:nvSpPr>
          <p:spPr>
            <a:xfrm>
              <a:off x="6322675" y="4214563"/>
              <a:ext cx="288600" cy="288600"/>
            </a:xfrm>
            <a:prstGeom prst="ellipse">
              <a:avLst/>
            </a:prstGeom>
            <a:solidFill>
              <a:srgbClr val="A13129"/>
            </a:solidFill>
            <a:ln>
              <a:noFill/>
            </a:ln>
          </p:spPr>
          <p:txBody>
            <a:bodyPr spcFirstLastPara="1" wrap="square" lIns="121900" tIns="121900" rIns="121900" bIns="121900" anchor="ctr" anchorCtr="0">
              <a:noAutofit/>
            </a:bodyPr>
            <a:lstStyle/>
            <a:p>
              <a:endParaRPr sz="2400"/>
            </a:p>
          </p:txBody>
        </p:sp>
      </p:grpSp>
      <mc:AlternateContent xmlns:mc="http://schemas.openxmlformats.org/markup-compatibility/2006" xmlns:cx4="http://schemas.microsoft.com/office/drawing/2016/5/10/chartex">
        <mc:Choice Requires="cx4">
          <p:graphicFrame>
            <p:nvGraphicFramePr>
              <p:cNvPr id="19" name="Chart 18">
                <a:extLst>
                  <a:ext uri="{FF2B5EF4-FFF2-40B4-BE49-F238E27FC236}">
                    <a16:creationId xmlns:a16="http://schemas.microsoft.com/office/drawing/2014/main" id="{E5895C9E-CBE8-B02A-CA1E-ABC58BC00167}"/>
                  </a:ext>
                </a:extLst>
              </p:cNvPr>
              <p:cNvGraphicFramePr/>
              <p:nvPr/>
            </p:nvGraphicFramePr>
            <p:xfrm>
              <a:off x="4644567" y="587413"/>
              <a:ext cx="8146581" cy="6270588"/>
            </p:xfrm>
            <a:graphic>
              <a:graphicData uri="http://schemas.microsoft.com/office/drawing/2014/chartex">
                <cx:chart xmlns:cx="http://schemas.microsoft.com/office/drawing/2014/chartex" xmlns:r="http://schemas.openxmlformats.org/officeDocument/2006/relationships" r:id="rId3"/>
              </a:graphicData>
            </a:graphic>
          </p:graphicFrame>
        </mc:Choice>
        <mc:Fallback xmlns="">
          <p:pic>
            <p:nvPicPr>
              <p:cNvPr id="19" name="Chart 18">
                <a:extLst>
                  <a:ext uri="{FF2B5EF4-FFF2-40B4-BE49-F238E27FC236}">
                    <a16:creationId xmlns:a16="http://schemas.microsoft.com/office/drawing/2014/main" id="{E5895C9E-CBE8-B02A-CA1E-ABC58BC00167}"/>
                  </a:ext>
                </a:extLst>
              </p:cNvPr>
              <p:cNvPicPr>
                <a:picLocks noGrp="1" noRot="1" noChangeAspect="1" noMove="1" noResize="1" noEditPoints="1" noAdjustHandles="1" noChangeArrowheads="1" noChangeShapeType="1"/>
              </p:cNvPicPr>
              <p:nvPr/>
            </p:nvPicPr>
            <p:blipFill>
              <a:blip r:embed="rId4"/>
              <a:stretch>
                <a:fillRect/>
              </a:stretch>
            </p:blipFill>
            <p:spPr>
              <a:xfrm>
                <a:off x="4644567" y="587413"/>
                <a:ext cx="8146581" cy="6270588"/>
              </a:xfrm>
              <a:prstGeom prst="rect">
                <a:avLst/>
              </a:prstGeom>
            </p:spPr>
          </p:pic>
        </mc:Fallback>
      </mc:AlternateContent>
      <p:pic>
        <p:nvPicPr>
          <p:cNvPr id="2" name="Picture 1" descr="A close-up of a green and white logo&#10;&#10;Description automatically generated">
            <a:extLst>
              <a:ext uri="{FF2B5EF4-FFF2-40B4-BE49-F238E27FC236}">
                <a16:creationId xmlns:a16="http://schemas.microsoft.com/office/drawing/2014/main" id="{B1441CE0-1A5C-9076-F672-2D6779D13E8A}"/>
              </a:ext>
            </a:extLst>
          </p:cNvPr>
          <p:cNvPicPr>
            <a:picLocks noChangeAspect="1"/>
          </p:cNvPicPr>
          <p:nvPr/>
        </p:nvPicPr>
        <p:blipFill>
          <a:blip r:embed="rId5"/>
          <a:stretch>
            <a:fillRect/>
          </a:stretch>
        </p:blipFill>
        <p:spPr>
          <a:xfrm>
            <a:off x="499051" y="5436301"/>
            <a:ext cx="3065208" cy="1105143"/>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Shape 394"/>
        <p:cNvGrpSpPr/>
        <p:nvPr/>
      </p:nvGrpSpPr>
      <p:grpSpPr>
        <a:xfrm>
          <a:off x="0" y="0"/>
          <a:ext cx="0" cy="0"/>
          <a:chOff x="0" y="0"/>
          <a:chExt cx="0" cy="0"/>
        </a:xfrm>
      </p:grpSpPr>
      <p:grpSp>
        <p:nvGrpSpPr>
          <p:cNvPr id="395" name="Google Shape;395;p20"/>
          <p:cNvGrpSpPr/>
          <p:nvPr/>
        </p:nvGrpSpPr>
        <p:grpSpPr>
          <a:xfrm>
            <a:off x="1857512" y="1290838"/>
            <a:ext cx="8823431" cy="5176822"/>
            <a:chOff x="1413046" y="1109649"/>
            <a:chExt cx="6617574" cy="3299400"/>
          </a:xfrm>
        </p:grpSpPr>
        <p:cxnSp>
          <p:nvCxnSpPr>
            <p:cNvPr id="396" name="Google Shape;396;p20"/>
            <p:cNvCxnSpPr/>
            <p:nvPr/>
          </p:nvCxnSpPr>
          <p:spPr>
            <a:xfrm>
              <a:off x="3829223" y="1109649"/>
              <a:ext cx="0" cy="3299400"/>
            </a:xfrm>
            <a:prstGeom prst="straightConnector1">
              <a:avLst/>
            </a:prstGeom>
            <a:noFill/>
            <a:ln w="19050" cap="flat" cmpd="sng">
              <a:solidFill>
                <a:schemeClr val="dk1"/>
              </a:solidFill>
              <a:prstDash val="solid"/>
              <a:round/>
              <a:headEnd type="oval" w="med" len="med"/>
              <a:tailEnd type="oval" w="med" len="med"/>
            </a:ln>
          </p:spPr>
        </p:cxnSp>
        <p:cxnSp>
          <p:nvCxnSpPr>
            <p:cNvPr id="397" name="Google Shape;397;p20"/>
            <p:cNvCxnSpPr>
              <a:cxnSpLocks/>
            </p:cNvCxnSpPr>
            <p:nvPr/>
          </p:nvCxnSpPr>
          <p:spPr>
            <a:xfrm flipH="1">
              <a:off x="1413046" y="1281554"/>
              <a:ext cx="2416177" cy="0"/>
            </a:xfrm>
            <a:prstGeom prst="straightConnector1">
              <a:avLst/>
            </a:prstGeom>
            <a:noFill/>
            <a:ln w="19050" cap="flat" cmpd="sng">
              <a:solidFill>
                <a:schemeClr val="dk1"/>
              </a:solidFill>
              <a:prstDash val="solid"/>
              <a:round/>
              <a:headEnd type="none" w="med" len="med"/>
              <a:tailEnd type="oval" w="med" len="med"/>
            </a:ln>
          </p:spPr>
        </p:cxnSp>
        <p:cxnSp>
          <p:nvCxnSpPr>
            <p:cNvPr id="398" name="Google Shape;398;p20"/>
            <p:cNvCxnSpPr>
              <a:cxnSpLocks/>
            </p:cNvCxnSpPr>
            <p:nvPr/>
          </p:nvCxnSpPr>
          <p:spPr>
            <a:xfrm flipH="1">
              <a:off x="1413046" y="2661120"/>
              <a:ext cx="2415429" cy="0"/>
            </a:xfrm>
            <a:prstGeom prst="straightConnector1">
              <a:avLst/>
            </a:prstGeom>
            <a:noFill/>
            <a:ln w="19050" cap="flat" cmpd="sng">
              <a:solidFill>
                <a:schemeClr val="dk1"/>
              </a:solidFill>
              <a:prstDash val="solid"/>
              <a:round/>
              <a:headEnd type="none" w="med" len="med"/>
              <a:tailEnd type="oval" w="med" len="med"/>
            </a:ln>
          </p:spPr>
        </p:cxnSp>
        <p:cxnSp>
          <p:nvCxnSpPr>
            <p:cNvPr id="399" name="Google Shape;399;p20"/>
            <p:cNvCxnSpPr>
              <a:cxnSpLocks/>
            </p:cNvCxnSpPr>
            <p:nvPr/>
          </p:nvCxnSpPr>
          <p:spPr>
            <a:xfrm>
              <a:off x="3829223" y="1554484"/>
              <a:ext cx="4201397" cy="0"/>
            </a:xfrm>
            <a:prstGeom prst="straightConnector1">
              <a:avLst/>
            </a:prstGeom>
            <a:noFill/>
            <a:ln w="19050" cap="flat" cmpd="sng">
              <a:solidFill>
                <a:schemeClr val="dk1"/>
              </a:solidFill>
              <a:prstDash val="solid"/>
              <a:round/>
              <a:headEnd type="none" w="med" len="med"/>
              <a:tailEnd type="oval" w="med" len="med"/>
            </a:ln>
          </p:spPr>
        </p:cxnSp>
        <p:cxnSp>
          <p:nvCxnSpPr>
            <p:cNvPr id="400" name="Google Shape;400;p20"/>
            <p:cNvCxnSpPr>
              <a:cxnSpLocks/>
            </p:cNvCxnSpPr>
            <p:nvPr/>
          </p:nvCxnSpPr>
          <p:spPr>
            <a:xfrm>
              <a:off x="3828475" y="2890517"/>
              <a:ext cx="4202145" cy="3645"/>
            </a:xfrm>
            <a:prstGeom prst="straightConnector1">
              <a:avLst/>
            </a:prstGeom>
            <a:noFill/>
            <a:ln w="19050" cap="flat" cmpd="sng">
              <a:solidFill>
                <a:schemeClr val="dk1"/>
              </a:solidFill>
              <a:prstDash val="solid"/>
              <a:round/>
              <a:headEnd type="none" w="med" len="med"/>
              <a:tailEnd type="oval" w="med" len="med"/>
            </a:ln>
          </p:spPr>
        </p:cxnSp>
      </p:grpSp>
      <p:sp>
        <p:nvSpPr>
          <p:cNvPr id="401" name="Google Shape;401;p20"/>
          <p:cNvSpPr txBox="1">
            <a:spLocks noGrp="1"/>
          </p:cNvSpPr>
          <p:nvPr>
            <p:ph type="title"/>
          </p:nvPr>
        </p:nvSpPr>
        <p:spPr>
          <a:xfrm>
            <a:off x="1824721" y="-44873"/>
            <a:ext cx="8596668" cy="1320800"/>
          </a:xfrm>
          <a:prstGeom prst="rect">
            <a:avLst/>
          </a:prstGeom>
        </p:spPr>
        <p:txBody>
          <a:bodyPr spcFirstLastPara="1" vert="horz" wrap="square" lIns="121900" tIns="121900" rIns="121900" bIns="121900" rtlCol="0" anchor="ctr" anchorCtr="0">
            <a:noAutofit/>
          </a:bodyPr>
          <a:lstStyle/>
          <a:p>
            <a:pPr algn="ctr">
              <a:spcBef>
                <a:spcPts val="0"/>
              </a:spcBef>
            </a:pPr>
            <a:r>
              <a:rPr lang="en" dirty="0"/>
              <a:t>Nomination Process </a:t>
            </a:r>
            <a:br>
              <a:rPr lang="en" dirty="0"/>
            </a:br>
            <a:r>
              <a:rPr lang="en" sz="1600" dirty="0"/>
              <a:t>From </a:t>
            </a:r>
            <a:r>
              <a:rPr lang="en" sz="1600" u="sng" dirty="0"/>
              <a:t>Section 3:</a:t>
            </a:r>
            <a:r>
              <a:rPr lang="en" sz="1600" dirty="0"/>
              <a:t> Election</a:t>
            </a:r>
            <a:endParaRPr sz="1600" dirty="0"/>
          </a:p>
        </p:txBody>
      </p:sp>
      <p:grpSp>
        <p:nvGrpSpPr>
          <p:cNvPr id="402" name="Google Shape;402;p20"/>
          <p:cNvGrpSpPr/>
          <p:nvPr/>
        </p:nvGrpSpPr>
        <p:grpSpPr>
          <a:xfrm>
            <a:off x="1818570" y="1185977"/>
            <a:ext cx="3532527" cy="1313827"/>
            <a:chOff x="1364834" y="1289761"/>
            <a:chExt cx="2649395" cy="985370"/>
          </a:xfrm>
        </p:grpSpPr>
        <p:sp>
          <p:nvSpPr>
            <p:cNvPr id="403" name="Google Shape;403;p20"/>
            <p:cNvSpPr txBox="1"/>
            <p:nvPr/>
          </p:nvSpPr>
          <p:spPr>
            <a:xfrm>
              <a:off x="1364834" y="1289761"/>
              <a:ext cx="2537700" cy="260700"/>
            </a:xfrm>
            <a:prstGeom prst="rect">
              <a:avLst/>
            </a:prstGeom>
            <a:noFill/>
            <a:ln>
              <a:noFill/>
            </a:ln>
          </p:spPr>
          <p:txBody>
            <a:bodyPr spcFirstLastPara="1" wrap="square" lIns="121900" tIns="24367" rIns="121900" bIns="121900" anchor="t" anchorCtr="0">
              <a:noAutofit/>
            </a:bodyPr>
            <a:lstStyle/>
            <a:p>
              <a:pPr defTabSz="1219170">
                <a:buClr>
                  <a:srgbClr val="000000"/>
                </a:buClr>
              </a:pPr>
              <a:r>
                <a:rPr lang="en" sz="2000" b="1" kern="0" dirty="0">
                  <a:solidFill>
                    <a:prstClr val="black"/>
                  </a:solidFill>
                  <a:latin typeface="Fira Sans Extra Condensed Medium"/>
                  <a:ea typeface="Fira Sans Extra Condensed Medium"/>
                  <a:cs typeface="Fira Sans Extra Condensed Medium"/>
                  <a:sym typeface="Fira Sans Extra Condensed Medium"/>
                </a:rPr>
                <a:t>Nominees</a:t>
              </a:r>
              <a:endParaRPr sz="2000" b="1" kern="0" dirty="0">
                <a:solidFill>
                  <a:prstClr val="black"/>
                </a:solidFill>
                <a:latin typeface="Fira Sans Extra Condensed Medium"/>
                <a:ea typeface="Fira Sans Extra Condensed Medium"/>
                <a:cs typeface="Fira Sans Extra Condensed Medium"/>
                <a:sym typeface="Fira Sans Extra Condensed Medium"/>
              </a:endParaRPr>
            </a:p>
          </p:txBody>
        </p:sp>
        <p:sp>
          <p:nvSpPr>
            <p:cNvPr id="404" name="Google Shape;404;p20"/>
            <p:cNvSpPr txBox="1"/>
            <p:nvPr/>
          </p:nvSpPr>
          <p:spPr>
            <a:xfrm>
              <a:off x="1383892" y="1600537"/>
              <a:ext cx="2630337" cy="674594"/>
            </a:xfrm>
            <a:prstGeom prst="rect">
              <a:avLst/>
            </a:prstGeom>
            <a:noFill/>
            <a:ln>
              <a:noFill/>
            </a:ln>
          </p:spPr>
          <p:txBody>
            <a:bodyPr spcFirstLastPara="1" wrap="square" lIns="121900" tIns="24367" rIns="121900" bIns="121900" anchor="t" anchorCtr="0">
              <a:noAutofit/>
            </a:bodyPr>
            <a:lstStyle/>
            <a:p>
              <a:pPr marR="0" lvl="0" algn="l" defTabSz="914400" rtl="0" eaLnBrk="1" fontAlgn="auto" latinLnBrk="0" hangingPunct="1">
                <a:lnSpc>
                  <a:spcPct val="100000"/>
                </a:lnSpc>
                <a:spcBef>
                  <a:spcPts val="0"/>
                </a:spcBef>
                <a:spcAft>
                  <a:spcPts val="0"/>
                </a:spcAft>
                <a:buClrTx/>
                <a:buSzTx/>
                <a:tabLst/>
                <a:defRPr/>
              </a:pPr>
              <a:r>
                <a:rPr kumimoji="0" lang="en-US" sz="1600" b="0" i="0" u="none" strike="noStrike" kern="1200" cap="none" spc="0" normalizeH="0" baseline="0" noProof="0" dirty="0">
                  <a:ln>
                    <a:noFill/>
                  </a:ln>
                  <a:solidFill>
                    <a:prstClr val="black"/>
                  </a:solidFill>
                  <a:effectLst/>
                  <a:uLnTx/>
                  <a:uFillTx/>
                  <a:latin typeface="Roboto" panose="02000000000000000000" pitchFamily="2" charset="0"/>
                  <a:ea typeface="Roboto" panose="02000000000000000000" pitchFamily="2" charset="0"/>
                  <a:cs typeface="Calibri"/>
                </a:rPr>
                <a:t>All nominees must be a current member of the </a:t>
              </a:r>
              <a:r>
                <a:rPr kumimoji="0" lang="en-US" sz="1600" b="0" i="0" u="none" strike="noStrike" kern="1200" cap="none" spc="0" normalizeH="0" baseline="0" noProof="0" dirty="0">
                  <a:ln>
                    <a:noFill/>
                  </a:ln>
                  <a:solidFill>
                    <a:srgbClr val="22924A"/>
                  </a:solidFill>
                  <a:effectLst/>
                  <a:uLnTx/>
                  <a:uFillTx/>
                  <a:latin typeface="Roboto" panose="02000000000000000000" pitchFamily="2" charset="0"/>
                  <a:ea typeface="Roboto" panose="02000000000000000000" pitchFamily="2" charset="0"/>
                  <a:cs typeface="Calibri"/>
                </a:rPr>
                <a:t>New England Educational Opportunity Association  (NEOA) </a:t>
              </a:r>
            </a:p>
          </p:txBody>
        </p:sp>
      </p:grpSp>
      <p:sp>
        <p:nvSpPr>
          <p:cNvPr id="405" name="Google Shape;405;p20"/>
          <p:cNvSpPr/>
          <p:nvPr/>
        </p:nvSpPr>
        <p:spPr>
          <a:xfrm>
            <a:off x="640715" y="1134388"/>
            <a:ext cx="1060355" cy="1065717"/>
          </a:xfrm>
          <a:prstGeom prst="ellipse">
            <a:avLst/>
          </a:prstGeom>
          <a:solidFill>
            <a:schemeClr val="accen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nvGrpSpPr>
          <p:cNvPr id="406" name="Google Shape;406;p20"/>
          <p:cNvGrpSpPr/>
          <p:nvPr/>
        </p:nvGrpSpPr>
        <p:grpSpPr>
          <a:xfrm>
            <a:off x="1714213" y="3362526"/>
            <a:ext cx="3383600" cy="1282367"/>
            <a:chOff x="1357830" y="2972879"/>
            <a:chExt cx="2537700" cy="961775"/>
          </a:xfrm>
        </p:grpSpPr>
        <p:sp>
          <p:nvSpPr>
            <p:cNvPr id="407" name="Google Shape;407;p20"/>
            <p:cNvSpPr txBox="1"/>
            <p:nvPr/>
          </p:nvSpPr>
          <p:spPr>
            <a:xfrm>
              <a:off x="1357830" y="2972879"/>
              <a:ext cx="2537700" cy="252580"/>
            </a:xfrm>
            <a:prstGeom prst="rect">
              <a:avLst/>
            </a:prstGeom>
            <a:noFill/>
            <a:ln>
              <a:noFill/>
            </a:ln>
          </p:spPr>
          <p:txBody>
            <a:bodyPr spcFirstLastPara="1" wrap="square" lIns="121900" tIns="24367" rIns="121900" bIns="121900" anchor="t" anchorCtr="0">
              <a:noAutofit/>
            </a:bodyPr>
            <a:lstStyle/>
            <a:p>
              <a:pPr defTabSz="1219170">
                <a:buClr>
                  <a:srgbClr val="000000"/>
                </a:buClr>
              </a:pPr>
              <a:r>
                <a:rPr lang="en" sz="2000" b="1" kern="0" dirty="0">
                  <a:solidFill>
                    <a:prstClr val="black"/>
                  </a:solidFill>
                  <a:latin typeface="Fira Sans Extra Condensed Medium"/>
                  <a:ea typeface="Fira Sans Extra Condensed Medium"/>
                  <a:cs typeface="Fira Sans Extra Condensed Medium"/>
                  <a:sym typeface="Fira Sans Extra Condensed Medium"/>
                </a:rPr>
                <a:t>Nominations Phase </a:t>
              </a:r>
              <a:endParaRPr sz="2000" b="1" kern="0" dirty="0">
                <a:solidFill>
                  <a:prstClr val="black"/>
                </a:solidFill>
                <a:latin typeface="Fira Sans Extra Condensed Medium"/>
                <a:ea typeface="Fira Sans Extra Condensed Medium"/>
                <a:cs typeface="Fira Sans Extra Condensed Medium"/>
                <a:sym typeface="Fira Sans Extra Condensed Medium"/>
              </a:endParaRPr>
            </a:p>
          </p:txBody>
        </p:sp>
        <p:sp>
          <p:nvSpPr>
            <p:cNvPr id="408" name="Google Shape;408;p20"/>
            <p:cNvSpPr txBox="1"/>
            <p:nvPr/>
          </p:nvSpPr>
          <p:spPr>
            <a:xfrm>
              <a:off x="1367506" y="3293254"/>
              <a:ext cx="2371073" cy="641400"/>
            </a:xfrm>
            <a:prstGeom prst="rect">
              <a:avLst/>
            </a:prstGeom>
            <a:noFill/>
            <a:ln>
              <a:noFill/>
            </a:ln>
          </p:spPr>
          <p:txBody>
            <a:bodyPr spcFirstLastPara="1" wrap="square" lIns="121900" tIns="24367" rIns="121900" bIns="121900" anchor="t" anchorCtr="0">
              <a:noAutofit/>
            </a:bodyPr>
            <a:lstStyle/>
            <a:p>
              <a:pPr marR="0" lvl="0" algn="l" defTabSz="914400" rtl="0" eaLnBrk="1" fontAlgn="auto" latinLnBrk="0" hangingPunct="1">
                <a:lnSpc>
                  <a:spcPct val="100000"/>
                </a:lnSpc>
                <a:spcBef>
                  <a:spcPts val="0"/>
                </a:spcBef>
                <a:spcAft>
                  <a:spcPts val="0"/>
                </a:spcAft>
                <a:buClrTx/>
                <a:buSzTx/>
                <a:tabLst/>
                <a:defRPr/>
              </a:pPr>
              <a:r>
                <a:rPr kumimoji="0" lang="en-US" sz="1600" b="0" i="0" u="none" strike="noStrike" kern="1200" cap="none" spc="0" normalizeH="0" baseline="0" noProof="0" dirty="0">
                  <a:ln>
                    <a:noFill/>
                  </a:ln>
                  <a:solidFill>
                    <a:prstClr val="black"/>
                  </a:solidFill>
                  <a:effectLst/>
                  <a:uLnTx/>
                  <a:uFillTx/>
                  <a:latin typeface="Roboto" panose="02000000000000000000" pitchFamily="2" charset="0"/>
                  <a:ea typeface="Roboto" panose="02000000000000000000" pitchFamily="2" charset="0"/>
                  <a:cs typeface="Calibri"/>
                </a:rPr>
                <a:t>The committee may solicit nominations through a direct paper or through electronic mailing to the chairperson of the Nominations and Election Committee (</a:t>
              </a:r>
              <a:r>
                <a:rPr kumimoji="0" lang="en-US" sz="1600" b="0" i="0" u="none" strike="noStrike" kern="1200" cap="none" spc="0" normalizeH="0" baseline="0" noProof="0" dirty="0">
                  <a:ln>
                    <a:noFill/>
                  </a:ln>
                  <a:solidFill>
                    <a:srgbClr val="712920"/>
                  </a:solidFill>
                  <a:effectLst/>
                  <a:uLnTx/>
                  <a:uFillTx/>
                  <a:latin typeface="Roboto" panose="02000000000000000000" pitchFamily="2" charset="0"/>
                  <a:ea typeface="Roboto" panose="02000000000000000000" pitchFamily="2" charset="0"/>
                  <a:cs typeface="Calibri"/>
                  <a:hlinkClick r:id="rId3">
                    <a:extLst>
                      <a:ext uri="{A12FA001-AC4F-418D-AE19-62706E023703}">
                        <ahyp:hlinkClr xmlns:ahyp="http://schemas.microsoft.com/office/drawing/2018/hyperlinkcolor" val="tx"/>
                      </a:ext>
                    </a:extLst>
                  </a:hlinkClick>
                </a:rPr>
                <a:t>poter@wcsu.edu</a:t>
              </a:r>
              <a:r>
                <a:rPr kumimoji="0" lang="en-US" sz="1600" b="0" i="0" u="none" strike="noStrike" kern="1200" cap="none" spc="0" normalizeH="0" baseline="0" noProof="0" dirty="0">
                  <a:ln>
                    <a:noFill/>
                  </a:ln>
                  <a:solidFill>
                    <a:prstClr val="black"/>
                  </a:solidFill>
                  <a:effectLst/>
                  <a:uLnTx/>
                  <a:uFillTx/>
                  <a:latin typeface="Roboto" panose="02000000000000000000" pitchFamily="2" charset="0"/>
                  <a:ea typeface="Roboto" panose="02000000000000000000" pitchFamily="2" charset="0"/>
                  <a:cs typeface="Calibri"/>
                </a:rPr>
                <a:t>)</a:t>
              </a:r>
            </a:p>
          </p:txBody>
        </p:sp>
      </p:grpSp>
      <p:sp>
        <p:nvSpPr>
          <p:cNvPr id="409" name="Google Shape;409;p20"/>
          <p:cNvSpPr/>
          <p:nvPr/>
        </p:nvSpPr>
        <p:spPr>
          <a:xfrm>
            <a:off x="559668" y="3177267"/>
            <a:ext cx="1060355" cy="1065717"/>
          </a:xfrm>
          <a:prstGeom prst="ellipse">
            <a:avLst/>
          </a:prstGeom>
          <a:solidFill>
            <a:schemeClr val="accent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nvGrpSpPr>
          <p:cNvPr id="410" name="Google Shape;410;p20"/>
          <p:cNvGrpSpPr/>
          <p:nvPr/>
        </p:nvGrpSpPr>
        <p:grpSpPr>
          <a:xfrm>
            <a:off x="5063900" y="1565342"/>
            <a:ext cx="5784412" cy="1373646"/>
            <a:chOff x="3797925" y="1326406"/>
            <a:chExt cx="4338309" cy="1030235"/>
          </a:xfrm>
        </p:grpSpPr>
        <p:sp>
          <p:nvSpPr>
            <p:cNvPr id="411" name="Google Shape;411;p20"/>
            <p:cNvSpPr txBox="1"/>
            <p:nvPr/>
          </p:nvSpPr>
          <p:spPr>
            <a:xfrm flipH="1">
              <a:off x="5582248" y="1326406"/>
              <a:ext cx="2537700" cy="260700"/>
            </a:xfrm>
            <a:prstGeom prst="rect">
              <a:avLst/>
            </a:prstGeom>
            <a:noFill/>
            <a:ln>
              <a:noFill/>
            </a:ln>
          </p:spPr>
          <p:txBody>
            <a:bodyPr spcFirstLastPara="1" wrap="square" lIns="121900" tIns="24367" rIns="121900" bIns="121900" anchor="t" anchorCtr="0">
              <a:noAutofit/>
            </a:bodyPr>
            <a:lstStyle/>
            <a:p>
              <a:pPr algn="r" defTabSz="1219170">
                <a:buClr>
                  <a:srgbClr val="000000"/>
                </a:buClr>
              </a:pPr>
              <a:r>
                <a:rPr lang="en" sz="2000" b="1" kern="0" dirty="0">
                  <a:solidFill>
                    <a:prstClr val="black"/>
                  </a:solidFill>
                  <a:latin typeface="Fira Sans Extra Condensed Medium"/>
                  <a:ea typeface="Fira Sans Extra Condensed Medium"/>
                  <a:cs typeface="Fira Sans Extra Condensed Medium"/>
                  <a:sym typeface="Fira Sans Extra Condensed Medium"/>
                </a:rPr>
                <a:t>Nomination Requirements </a:t>
              </a:r>
              <a:endParaRPr sz="2000" b="1" kern="0" dirty="0">
                <a:solidFill>
                  <a:prstClr val="black"/>
                </a:solidFill>
                <a:latin typeface="Fira Sans Extra Condensed Medium"/>
                <a:ea typeface="Fira Sans Extra Condensed Medium"/>
                <a:cs typeface="Fira Sans Extra Condensed Medium"/>
                <a:sym typeface="Fira Sans Extra Condensed Medium"/>
              </a:endParaRPr>
            </a:p>
          </p:txBody>
        </p:sp>
        <p:sp>
          <p:nvSpPr>
            <p:cNvPr id="412" name="Google Shape;412;p20"/>
            <p:cNvSpPr txBox="1"/>
            <p:nvPr/>
          </p:nvSpPr>
          <p:spPr>
            <a:xfrm flipH="1">
              <a:off x="3797925" y="1715241"/>
              <a:ext cx="4338309" cy="641400"/>
            </a:xfrm>
            <a:prstGeom prst="rect">
              <a:avLst/>
            </a:prstGeom>
            <a:noFill/>
            <a:ln>
              <a:noFill/>
            </a:ln>
          </p:spPr>
          <p:txBody>
            <a:bodyPr spcFirstLastPara="1" wrap="square" lIns="121900" tIns="24367" rIns="121900" bIns="121900" anchor="t" anchorCtr="0">
              <a:noAutofit/>
            </a:bodyPr>
            <a:lstStyle/>
            <a:p>
              <a:pPr algn="r" defTabSz="1219170">
                <a:buClr>
                  <a:srgbClr val="000000"/>
                </a:buClr>
              </a:pPr>
              <a:r>
                <a:rPr lang="en-US" sz="1600" kern="0" dirty="0">
                  <a:solidFill>
                    <a:prstClr val="black"/>
                  </a:solidFill>
                  <a:latin typeface="Roboto"/>
                  <a:ea typeface="Roboto"/>
                  <a:cs typeface="Roboto"/>
                  <a:sym typeface="Roboto"/>
                </a:rPr>
                <a:t>The chairperson of the Nominations and Election Committee must receive in writing a nominating form (available online or at the Assembly) with the name of the nominee and the office to which s/he has been nominated and said form must be signed by at least three active members of the association </a:t>
              </a:r>
              <a:r>
                <a:rPr lang="en-US" sz="1600" kern="0" dirty="0">
                  <a:solidFill>
                    <a:srgbClr val="22924A"/>
                  </a:solidFill>
                  <a:latin typeface="Roboto"/>
                  <a:ea typeface="Roboto"/>
                  <a:cs typeface="Roboto"/>
                  <a:sym typeface="Roboto"/>
                </a:rPr>
                <a:t>(NEOA)</a:t>
              </a:r>
            </a:p>
            <a:p>
              <a:pPr algn="r" defTabSz="1219170">
                <a:buClr>
                  <a:srgbClr val="000000"/>
                </a:buClr>
              </a:pPr>
              <a:endParaRPr sz="1600" kern="0" dirty="0">
                <a:solidFill>
                  <a:prstClr val="black"/>
                </a:solidFill>
                <a:latin typeface="Roboto"/>
                <a:ea typeface="Roboto"/>
                <a:cs typeface="Roboto"/>
                <a:sym typeface="Roboto"/>
              </a:endParaRPr>
            </a:p>
          </p:txBody>
        </p:sp>
      </p:grpSp>
      <p:sp>
        <p:nvSpPr>
          <p:cNvPr id="413" name="Google Shape;413;p20"/>
          <p:cNvSpPr/>
          <p:nvPr/>
        </p:nvSpPr>
        <p:spPr>
          <a:xfrm flipH="1">
            <a:off x="10875509" y="1454469"/>
            <a:ext cx="1020214" cy="1024378"/>
          </a:xfrm>
          <a:prstGeom prst="ellipse">
            <a:avLst/>
          </a:prstGeom>
          <a:solidFill>
            <a:schemeClr val="accent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nvGrpSpPr>
          <p:cNvPr id="414" name="Google Shape;414;p20"/>
          <p:cNvGrpSpPr/>
          <p:nvPr/>
        </p:nvGrpSpPr>
        <p:grpSpPr>
          <a:xfrm>
            <a:off x="4984772" y="3688247"/>
            <a:ext cx="5902112" cy="1291990"/>
            <a:chOff x="3738579" y="2918585"/>
            <a:chExt cx="4426584" cy="968993"/>
          </a:xfrm>
        </p:grpSpPr>
        <p:sp>
          <p:nvSpPr>
            <p:cNvPr id="415" name="Google Shape;415;p20"/>
            <p:cNvSpPr txBox="1"/>
            <p:nvPr/>
          </p:nvSpPr>
          <p:spPr>
            <a:xfrm flipH="1">
              <a:off x="5301410" y="2918585"/>
              <a:ext cx="2818538" cy="252581"/>
            </a:xfrm>
            <a:prstGeom prst="rect">
              <a:avLst/>
            </a:prstGeom>
            <a:noFill/>
            <a:ln>
              <a:noFill/>
            </a:ln>
          </p:spPr>
          <p:txBody>
            <a:bodyPr spcFirstLastPara="1" wrap="square" lIns="121900" tIns="24367" rIns="121900" bIns="121900" anchor="t" anchorCtr="0">
              <a:noAutofit/>
            </a:bodyPr>
            <a:lstStyle/>
            <a:p>
              <a:pPr algn="r" defTabSz="1219170">
                <a:buClr>
                  <a:srgbClr val="000000"/>
                </a:buClr>
              </a:pPr>
              <a:r>
                <a:rPr lang="en" sz="2000" b="1" kern="0" dirty="0">
                  <a:solidFill>
                    <a:prstClr val="black"/>
                  </a:solidFill>
                  <a:latin typeface="Fira Sans Extra Condensed Medium"/>
                  <a:ea typeface="Fira Sans Extra Condensed Medium"/>
                  <a:cs typeface="Fira Sans Extra Condensed Medium"/>
                  <a:sym typeface="Fira Sans Extra Condensed Medium"/>
                </a:rPr>
                <a:t>Elections Phase </a:t>
              </a:r>
              <a:endParaRPr sz="2000" b="1" kern="0" dirty="0">
                <a:solidFill>
                  <a:prstClr val="black"/>
                </a:solidFill>
                <a:latin typeface="Fira Sans Extra Condensed Medium"/>
                <a:ea typeface="Fira Sans Extra Condensed Medium"/>
                <a:cs typeface="Fira Sans Extra Condensed Medium"/>
                <a:sym typeface="Fira Sans Extra Condensed Medium"/>
              </a:endParaRPr>
            </a:p>
          </p:txBody>
        </p:sp>
        <p:sp>
          <p:nvSpPr>
            <p:cNvPr id="416" name="Google Shape;416;p20"/>
            <p:cNvSpPr txBox="1"/>
            <p:nvPr/>
          </p:nvSpPr>
          <p:spPr>
            <a:xfrm flipH="1">
              <a:off x="3738579" y="3246178"/>
              <a:ext cx="4426584" cy="641400"/>
            </a:xfrm>
            <a:prstGeom prst="rect">
              <a:avLst/>
            </a:prstGeom>
            <a:noFill/>
            <a:ln>
              <a:noFill/>
            </a:ln>
          </p:spPr>
          <p:txBody>
            <a:bodyPr spcFirstLastPara="1" wrap="square" lIns="121900" tIns="24367" rIns="121900" bIns="121900" anchor="t" anchorCtr="0">
              <a:noAutofit/>
            </a:bodyPr>
            <a:lstStyle/>
            <a:p>
              <a:pPr algn="r" defTabSz="1219170">
                <a:buClr>
                  <a:srgbClr val="000000"/>
                </a:buClr>
              </a:pPr>
              <a:r>
                <a:rPr lang="en-US" sz="1600" kern="0" dirty="0">
                  <a:solidFill>
                    <a:prstClr val="black"/>
                  </a:solidFill>
                  <a:latin typeface="Roboto"/>
                  <a:ea typeface="Roboto"/>
                  <a:cs typeface="Roboto"/>
                  <a:sym typeface="Roboto"/>
                </a:rPr>
                <a:t>Officers are elected by the eligible </a:t>
              </a:r>
              <a:r>
                <a:rPr lang="en-US" sz="1600" kern="0" dirty="0">
                  <a:solidFill>
                    <a:srgbClr val="22924A"/>
                  </a:solidFill>
                  <a:latin typeface="Roboto"/>
                  <a:ea typeface="Roboto"/>
                  <a:cs typeface="Roboto"/>
                  <a:sym typeface="Roboto"/>
                </a:rPr>
                <a:t>NEOA</a:t>
              </a:r>
              <a:r>
                <a:rPr lang="en-US" sz="1600" kern="0" dirty="0">
                  <a:solidFill>
                    <a:prstClr val="black"/>
                  </a:solidFill>
                  <a:latin typeface="Roboto"/>
                  <a:ea typeface="Roboto"/>
                  <a:cs typeface="Roboto"/>
                  <a:sym typeface="Roboto"/>
                </a:rPr>
                <a:t> members and installed at the Delegate Assembly. All elected officers will assume their term starting September 1 of the current year. The election of officers will be accomplished through voting, either by absentee ballot (submitted to the Chairperson of the Nominations and Election Committee and postmarked at least ten days prior to the Delegate Assembly) or at the Delegate Assembly or, when necessary, through electronic means.</a:t>
              </a:r>
            </a:p>
          </p:txBody>
        </p:sp>
      </p:grpSp>
      <p:sp>
        <p:nvSpPr>
          <p:cNvPr id="417" name="Google Shape;417;p20"/>
          <p:cNvSpPr/>
          <p:nvPr/>
        </p:nvSpPr>
        <p:spPr>
          <a:xfrm flipH="1">
            <a:off x="10875509" y="3526474"/>
            <a:ext cx="1020214" cy="1024378"/>
          </a:xfrm>
          <a:prstGeom prst="ellipse">
            <a:avLst/>
          </a:prstGeom>
          <a:solidFill>
            <a:schemeClr val="accent2"/>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grpSp>
        <p:nvGrpSpPr>
          <p:cNvPr id="418" name="Google Shape;418;p20"/>
          <p:cNvGrpSpPr/>
          <p:nvPr/>
        </p:nvGrpSpPr>
        <p:grpSpPr>
          <a:xfrm>
            <a:off x="828089" y="3385547"/>
            <a:ext cx="526029" cy="586168"/>
            <a:chOff x="708527" y="3201756"/>
            <a:chExt cx="494847" cy="548647"/>
          </a:xfrm>
        </p:grpSpPr>
        <p:sp>
          <p:nvSpPr>
            <p:cNvPr id="419" name="Google Shape;419;p20"/>
            <p:cNvSpPr/>
            <p:nvPr/>
          </p:nvSpPr>
          <p:spPr>
            <a:xfrm>
              <a:off x="714311" y="3270369"/>
              <a:ext cx="145690" cy="177436"/>
            </a:xfrm>
            <a:custGeom>
              <a:avLst/>
              <a:gdLst/>
              <a:ahLst/>
              <a:cxnLst/>
              <a:rect l="l" t="t" r="r" b="b"/>
              <a:pathLst>
                <a:path w="4912" h="5997" extrusionOk="0">
                  <a:moveTo>
                    <a:pt x="3261" y="0"/>
                  </a:moveTo>
                  <a:cubicBezTo>
                    <a:pt x="3215" y="0"/>
                    <a:pt x="3168" y="9"/>
                    <a:pt x="3123" y="29"/>
                  </a:cubicBezTo>
                  <a:lnTo>
                    <a:pt x="424" y="744"/>
                  </a:lnTo>
                  <a:cubicBezTo>
                    <a:pt x="163" y="809"/>
                    <a:pt x="1" y="1069"/>
                    <a:pt x="98" y="1330"/>
                  </a:cubicBezTo>
                  <a:lnTo>
                    <a:pt x="1237" y="5655"/>
                  </a:lnTo>
                  <a:cubicBezTo>
                    <a:pt x="1290" y="5870"/>
                    <a:pt x="1501" y="5996"/>
                    <a:pt x="1701" y="5996"/>
                  </a:cubicBezTo>
                  <a:cubicBezTo>
                    <a:pt x="1742" y="5996"/>
                    <a:pt x="1783" y="5991"/>
                    <a:pt x="1822" y="5980"/>
                  </a:cubicBezTo>
                  <a:lnTo>
                    <a:pt x="4521" y="5264"/>
                  </a:lnTo>
                  <a:cubicBezTo>
                    <a:pt x="4781" y="5199"/>
                    <a:pt x="4911" y="4939"/>
                    <a:pt x="4846" y="4679"/>
                  </a:cubicBezTo>
                  <a:lnTo>
                    <a:pt x="3676" y="354"/>
                  </a:lnTo>
                  <a:cubicBezTo>
                    <a:pt x="3624" y="146"/>
                    <a:pt x="3447" y="0"/>
                    <a:pt x="3261" y="0"/>
                  </a:cubicBez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20" name="Google Shape;420;p20"/>
            <p:cNvSpPr/>
            <p:nvPr/>
          </p:nvSpPr>
          <p:spPr>
            <a:xfrm>
              <a:off x="750970" y="3318360"/>
              <a:ext cx="56947" cy="76277"/>
            </a:xfrm>
            <a:custGeom>
              <a:avLst/>
              <a:gdLst/>
              <a:ahLst/>
              <a:cxnLst/>
              <a:rect l="l" t="t" r="r" b="b"/>
              <a:pathLst>
                <a:path w="1920" h="2578" extrusionOk="0">
                  <a:moveTo>
                    <a:pt x="1659" y="0"/>
                  </a:moveTo>
                  <a:cubicBezTo>
                    <a:pt x="1497" y="0"/>
                    <a:pt x="1366" y="130"/>
                    <a:pt x="1366" y="260"/>
                  </a:cubicBezTo>
                  <a:lnTo>
                    <a:pt x="1301" y="1561"/>
                  </a:lnTo>
                  <a:lnTo>
                    <a:pt x="553" y="488"/>
                  </a:lnTo>
                  <a:cubicBezTo>
                    <a:pt x="514" y="409"/>
                    <a:pt x="427" y="366"/>
                    <a:pt x="336" y="366"/>
                  </a:cubicBezTo>
                  <a:cubicBezTo>
                    <a:pt x="276" y="366"/>
                    <a:pt x="215" y="385"/>
                    <a:pt x="163" y="423"/>
                  </a:cubicBezTo>
                  <a:cubicBezTo>
                    <a:pt x="66" y="488"/>
                    <a:pt x="1" y="651"/>
                    <a:pt x="98" y="781"/>
                  </a:cubicBezTo>
                  <a:lnTo>
                    <a:pt x="1204" y="2439"/>
                  </a:lnTo>
                  <a:cubicBezTo>
                    <a:pt x="1284" y="2519"/>
                    <a:pt x="1386" y="2578"/>
                    <a:pt x="1493" y="2578"/>
                  </a:cubicBezTo>
                  <a:cubicBezTo>
                    <a:pt x="1515" y="2578"/>
                    <a:pt x="1539" y="2575"/>
                    <a:pt x="1562" y="2569"/>
                  </a:cubicBezTo>
                  <a:cubicBezTo>
                    <a:pt x="1692" y="2537"/>
                    <a:pt x="1789" y="2407"/>
                    <a:pt x="1789" y="2277"/>
                  </a:cubicBezTo>
                  <a:lnTo>
                    <a:pt x="1919" y="293"/>
                  </a:lnTo>
                  <a:cubicBezTo>
                    <a:pt x="1919" y="163"/>
                    <a:pt x="1822" y="33"/>
                    <a:pt x="1659" y="0"/>
                  </a:cubicBezTo>
                  <a:close/>
                </a:path>
              </a:pathLst>
            </a:custGeom>
            <a:solidFill>
              <a:schemeClr val="l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21" name="Google Shape;421;p20"/>
            <p:cNvSpPr/>
            <p:nvPr/>
          </p:nvSpPr>
          <p:spPr>
            <a:xfrm>
              <a:off x="708527" y="3218650"/>
              <a:ext cx="27050" cy="47784"/>
            </a:xfrm>
            <a:custGeom>
              <a:avLst/>
              <a:gdLst/>
              <a:ahLst/>
              <a:cxnLst/>
              <a:rect l="l" t="t" r="r" b="b"/>
              <a:pathLst>
                <a:path w="912" h="1615" extrusionOk="0">
                  <a:moveTo>
                    <a:pt x="331" y="0"/>
                  </a:moveTo>
                  <a:cubicBezTo>
                    <a:pt x="298" y="0"/>
                    <a:pt x="263" y="7"/>
                    <a:pt x="228" y="21"/>
                  </a:cubicBezTo>
                  <a:cubicBezTo>
                    <a:pt x="98" y="53"/>
                    <a:pt x="1" y="216"/>
                    <a:pt x="66" y="346"/>
                  </a:cubicBezTo>
                  <a:lnTo>
                    <a:pt x="326" y="1419"/>
                  </a:lnTo>
                  <a:cubicBezTo>
                    <a:pt x="391" y="1549"/>
                    <a:pt x="489" y="1614"/>
                    <a:pt x="619" y="1614"/>
                  </a:cubicBezTo>
                  <a:lnTo>
                    <a:pt x="684" y="1614"/>
                  </a:lnTo>
                  <a:cubicBezTo>
                    <a:pt x="814" y="1582"/>
                    <a:pt x="911" y="1419"/>
                    <a:pt x="879" y="1289"/>
                  </a:cubicBezTo>
                  <a:lnTo>
                    <a:pt x="586" y="216"/>
                  </a:lnTo>
                  <a:cubicBezTo>
                    <a:pt x="561" y="88"/>
                    <a:pt x="455" y="0"/>
                    <a:pt x="331" y="0"/>
                  </a:cubicBezTo>
                  <a:close/>
                </a:path>
              </a:pathLst>
            </a:custGeom>
            <a:solidFill>
              <a:schemeClr val="l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22" name="Google Shape;422;p20"/>
            <p:cNvSpPr/>
            <p:nvPr/>
          </p:nvSpPr>
          <p:spPr>
            <a:xfrm>
              <a:off x="745187" y="3225811"/>
              <a:ext cx="22215" cy="31954"/>
            </a:xfrm>
            <a:custGeom>
              <a:avLst/>
              <a:gdLst/>
              <a:ahLst/>
              <a:cxnLst/>
              <a:rect l="l" t="t" r="r" b="b"/>
              <a:pathLst>
                <a:path w="749" h="1080" extrusionOk="0">
                  <a:moveTo>
                    <a:pt x="281" y="0"/>
                  </a:moveTo>
                  <a:cubicBezTo>
                    <a:pt x="263" y="0"/>
                    <a:pt x="245" y="2"/>
                    <a:pt x="228" y="6"/>
                  </a:cubicBezTo>
                  <a:cubicBezTo>
                    <a:pt x="66" y="39"/>
                    <a:pt x="0" y="201"/>
                    <a:pt x="33" y="364"/>
                  </a:cubicBezTo>
                  <a:lnTo>
                    <a:pt x="163" y="884"/>
                  </a:lnTo>
                  <a:cubicBezTo>
                    <a:pt x="196" y="1014"/>
                    <a:pt x="326" y="1080"/>
                    <a:pt x="456" y="1080"/>
                  </a:cubicBezTo>
                  <a:lnTo>
                    <a:pt x="521" y="1080"/>
                  </a:lnTo>
                  <a:cubicBezTo>
                    <a:pt x="651" y="1047"/>
                    <a:pt x="748" y="884"/>
                    <a:pt x="716" y="754"/>
                  </a:cubicBezTo>
                  <a:lnTo>
                    <a:pt x="553" y="201"/>
                  </a:lnTo>
                  <a:cubicBezTo>
                    <a:pt x="525" y="89"/>
                    <a:pt x="399" y="0"/>
                    <a:pt x="281" y="0"/>
                  </a:cubicBezTo>
                  <a:close/>
                </a:path>
              </a:pathLst>
            </a:custGeom>
            <a:solidFill>
              <a:schemeClr val="l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23" name="Google Shape;423;p20"/>
            <p:cNvSpPr/>
            <p:nvPr/>
          </p:nvSpPr>
          <p:spPr>
            <a:xfrm>
              <a:off x="772207" y="3201756"/>
              <a:ext cx="27020" cy="48316"/>
            </a:xfrm>
            <a:custGeom>
              <a:avLst/>
              <a:gdLst/>
              <a:ahLst/>
              <a:cxnLst/>
              <a:rect l="l" t="t" r="r" b="b"/>
              <a:pathLst>
                <a:path w="911" h="1633" extrusionOk="0">
                  <a:moveTo>
                    <a:pt x="290" y="0"/>
                  </a:moveTo>
                  <a:cubicBezTo>
                    <a:pt x="270" y="0"/>
                    <a:pt x="249" y="2"/>
                    <a:pt x="228" y="6"/>
                  </a:cubicBezTo>
                  <a:cubicBezTo>
                    <a:pt x="98" y="39"/>
                    <a:pt x="0" y="201"/>
                    <a:pt x="33" y="332"/>
                  </a:cubicBezTo>
                  <a:lnTo>
                    <a:pt x="325" y="1405"/>
                  </a:lnTo>
                  <a:cubicBezTo>
                    <a:pt x="358" y="1535"/>
                    <a:pt x="455" y="1632"/>
                    <a:pt x="585" y="1632"/>
                  </a:cubicBezTo>
                  <a:cubicBezTo>
                    <a:pt x="618" y="1632"/>
                    <a:pt x="650" y="1632"/>
                    <a:pt x="650" y="1600"/>
                  </a:cubicBezTo>
                  <a:cubicBezTo>
                    <a:pt x="813" y="1567"/>
                    <a:pt x="911" y="1437"/>
                    <a:pt x="846" y="1275"/>
                  </a:cubicBezTo>
                  <a:lnTo>
                    <a:pt x="585" y="201"/>
                  </a:lnTo>
                  <a:cubicBezTo>
                    <a:pt x="529" y="89"/>
                    <a:pt x="423" y="0"/>
                    <a:pt x="290" y="0"/>
                  </a:cubicBezTo>
                  <a:close/>
                </a:path>
              </a:pathLst>
            </a:custGeom>
            <a:solidFill>
              <a:schemeClr val="l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24" name="Google Shape;424;p20"/>
            <p:cNvSpPr/>
            <p:nvPr/>
          </p:nvSpPr>
          <p:spPr>
            <a:xfrm>
              <a:off x="1051901" y="3269807"/>
              <a:ext cx="145690" cy="177998"/>
            </a:xfrm>
            <a:custGeom>
              <a:avLst/>
              <a:gdLst/>
              <a:ahLst/>
              <a:cxnLst/>
              <a:rect l="l" t="t" r="r" b="b"/>
              <a:pathLst>
                <a:path w="4912" h="6016" extrusionOk="0">
                  <a:moveTo>
                    <a:pt x="1706" y="1"/>
                  </a:moveTo>
                  <a:cubicBezTo>
                    <a:pt x="1488" y="1"/>
                    <a:pt x="1292" y="152"/>
                    <a:pt x="1236" y="373"/>
                  </a:cubicBezTo>
                  <a:lnTo>
                    <a:pt x="66" y="4698"/>
                  </a:lnTo>
                  <a:cubicBezTo>
                    <a:pt x="1" y="4958"/>
                    <a:pt x="163" y="5218"/>
                    <a:pt x="423" y="5283"/>
                  </a:cubicBezTo>
                  <a:lnTo>
                    <a:pt x="3090" y="5999"/>
                  </a:lnTo>
                  <a:cubicBezTo>
                    <a:pt x="3135" y="6010"/>
                    <a:pt x="3179" y="6015"/>
                    <a:pt x="3223" y="6015"/>
                  </a:cubicBezTo>
                  <a:cubicBezTo>
                    <a:pt x="3434" y="6015"/>
                    <a:pt x="3622" y="5889"/>
                    <a:pt x="3675" y="5674"/>
                  </a:cubicBezTo>
                  <a:lnTo>
                    <a:pt x="4846" y="1316"/>
                  </a:lnTo>
                  <a:cubicBezTo>
                    <a:pt x="4911" y="1088"/>
                    <a:pt x="4749" y="828"/>
                    <a:pt x="4521" y="763"/>
                  </a:cubicBezTo>
                  <a:lnTo>
                    <a:pt x="1822" y="15"/>
                  </a:lnTo>
                  <a:cubicBezTo>
                    <a:pt x="1783" y="6"/>
                    <a:pt x="1744" y="1"/>
                    <a:pt x="1706" y="1"/>
                  </a:cubicBez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25" name="Google Shape;425;p20"/>
            <p:cNvSpPr/>
            <p:nvPr/>
          </p:nvSpPr>
          <p:spPr>
            <a:xfrm>
              <a:off x="1097251" y="3320994"/>
              <a:ext cx="54990" cy="76484"/>
            </a:xfrm>
            <a:custGeom>
              <a:avLst/>
              <a:gdLst/>
              <a:ahLst/>
              <a:cxnLst/>
              <a:rect l="l" t="t" r="r" b="b"/>
              <a:pathLst>
                <a:path w="1854" h="2585" extrusionOk="0">
                  <a:moveTo>
                    <a:pt x="797" y="1"/>
                  </a:moveTo>
                  <a:cubicBezTo>
                    <a:pt x="665" y="1"/>
                    <a:pt x="548" y="68"/>
                    <a:pt x="520" y="204"/>
                  </a:cubicBezTo>
                  <a:lnTo>
                    <a:pt x="293" y="1114"/>
                  </a:lnTo>
                  <a:lnTo>
                    <a:pt x="33" y="2025"/>
                  </a:lnTo>
                  <a:cubicBezTo>
                    <a:pt x="0" y="2155"/>
                    <a:pt x="98" y="2318"/>
                    <a:pt x="228" y="2350"/>
                  </a:cubicBezTo>
                  <a:lnTo>
                    <a:pt x="1008" y="2578"/>
                  </a:lnTo>
                  <a:cubicBezTo>
                    <a:pt x="1025" y="2582"/>
                    <a:pt x="1043" y="2584"/>
                    <a:pt x="1061" y="2584"/>
                  </a:cubicBezTo>
                  <a:cubicBezTo>
                    <a:pt x="1179" y="2584"/>
                    <a:pt x="1305" y="2496"/>
                    <a:pt x="1333" y="2383"/>
                  </a:cubicBezTo>
                  <a:cubicBezTo>
                    <a:pt x="1366" y="2220"/>
                    <a:pt x="1301" y="2090"/>
                    <a:pt x="1138" y="2025"/>
                  </a:cubicBezTo>
                  <a:lnTo>
                    <a:pt x="651" y="1895"/>
                  </a:lnTo>
                  <a:lnTo>
                    <a:pt x="748" y="1537"/>
                  </a:lnTo>
                  <a:lnTo>
                    <a:pt x="1203" y="1635"/>
                  </a:lnTo>
                  <a:cubicBezTo>
                    <a:pt x="1225" y="1640"/>
                    <a:pt x="1248" y="1643"/>
                    <a:pt x="1270" y="1643"/>
                  </a:cubicBezTo>
                  <a:cubicBezTo>
                    <a:pt x="1384" y="1643"/>
                    <a:pt x="1501" y="1575"/>
                    <a:pt x="1529" y="1440"/>
                  </a:cubicBezTo>
                  <a:cubicBezTo>
                    <a:pt x="1561" y="1310"/>
                    <a:pt x="1464" y="1147"/>
                    <a:pt x="1333" y="1114"/>
                  </a:cubicBezTo>
                  <a:lnTo>
                    <a:pt x="878" y="984"/>
                  </a:lnTo>
                  <a:lnTo>
                    <a:pt x="976" y="627"/>
                  </a:lnTo>
                  <a:lnTo>
                    <a:pt x="1496" y="757"/>
                  </a:lnTo>
                  <a:cubicBezTo>
                    <a:pt x="1513" y="761"/>
                    <a:pt x="1531" y="763"/>
                    <a:pt x="1549" y="763"/>
                  </a:cubicBezTo>
                  <a:cubicBezTo>
                    <a:pt x="1667" y="763"/>
                    <a:pt x="1793" y="675"/>
                    <a:pt x="1821" y="562"/>
                  </a:cubicBezTo>
                  <a:cubicBezTo>
                    <a:pt x="1854" y="399"/>
                    <a:pt x="1789" y="269"/>
                    <a:pt x="1626" y="204"/>
                  </a:cubicBezTo>
                  <a:lnTo>
                    <a:pt x="878" y="9"/>
                  </a:lnTo>
                  <a:cubicBezTo>
                    <a:pt x="851" y="3"/>
                    <a:pt x="824" y="1"/>
                    <a:pt x="797" y="1"/>
                  </a:cubicBezTo>
                  <a:close/>
                </a:path>
              </a:pathLst>
            </a:custGeom>
            <a:solidFill>
              <a:schemeClr val="l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26" name="Google Shape;426;p20"/>
            <p:cNvSpPr/>
            <p:nvPr/>
          </p:nvSpPr>
          <p:spPr>
            <a:xfrm>
              <a:off x="1113623" y="3201756"/>
              <a:ext cx="27050" cy="47961"/>
            </a:xfrm>
            <a:custGeom>
              <a:avLst/>
              <a:gdLst/>
              <a:ahLst/>
              <a:cxnLst/>
              <a:rect l="l" t="t" r="r" b="b"/>
              <a:pathLst>
                <a:path w="912" h="1621" extrusionOk="0">
                  <a:moveTo>
                    <a:pt x="599" y="0"/>
                  </a:moveTo>
                  <a:cubicBezTo>
                    <a:pt x="481" y="0"/>
                    <a:pt x="354" y="89"/>
                    <a:pt x="326" y="201"/>
                  </a:cubicBezTo>
                  <a:lnTo>
                    <a:pt x="34" y="1275"/>
                  </a:lnTo>
                  <a:cubicBezTo>
                    <a:pt x="1" y="1437"/>
                    <a:pt x="99" y="1567"/>
                    <a:pt x="229" y="1600"/>
                  </a:cubicBezTo>
                  <a:cubicBezTo>
                    <a:pt x="263" y="1614"/>
                    <a:pt x="297" y="1620"/>
                    <a:pt x="328" y="1620"/>
                  </a:cubicBezTo>
                  <a:cubicBezTo>
                    <a:pt x="442" y="1620"/>
                    <a:pt x="528" y="1533"/>
                    <a:pt x="554" y="1405"/>
                  </a:cubicBezTo>
                  <a:lnTo>
                    <a:pt x="847" y="332"/>
                  </a:lnTo>
                  <a:cubicBezTo>
                    <a:pt x="912" y="201"/>
                    <a:pt x="814" y="39"/>
                    <a:pt x="651" y="6"/>
                  </a:cubicBezTo>
                  <a:cubicBezTo>
                    <a:pt x="634" y="2"/>
                    <a:pt x="617" y="0"/>
                    <a:pt x="599" y="0"/>
                  </a:cubicBezTo>
                  <a:close/>
                </a:path>
              </a:pathLst>
            </a:custGeom>
            <a:solidFill>
              <a:schemeClr val="l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27" name="Google Shape;427;p20"/>
            <p:cNvSpPr/>
            <p:nvPr/>
          </p:nvSpPr>
          <p:spPr>
            <a:xfrm>
              <a:off x="1145478" y="3225811"/>
              <a:ext cx="22215" cy="32191"/>
            </a:xfrm>
            <a:custGeom>
              <a:avLst/>
              <a:gdLst/>
              <a:ahLst/>
              <a:cxnLst/>
              <a:rect l="l" t="t" r="r" b="b"/>
              <a:pathLst>
                <a:path w="749" h="1088" extrusionOk="0">
                  <a:moveTo>
                    <a:pt x="458" y="0"/>
                  </a:moveTo>
                  <a:cubicBezTo>
                    <a:pt x="325" y="0"/>
                    <a:pt x="219" y="89"/>
                    <a:pt x="163" y="201"/>
                  </a:cubicBezTo>
                  <a:lnTo>
                    <a:pt x="33" y="754"/>
                  </a:lnTo>
                  <a:cubicBezTo>
                    <a:pt x="0" y="884"/>
                    <a:pt x="65" y="1047"/>
                    <a:pt x="228" y="1080"/>
                  </a:cubicBezTo>
                  <a:cubicBezTo>
                    <a:pt x="249" y="1085"/>
                    <a:pt x="272" y="1088"/>
                    <a:pt x="295" y="1088"/>
                  </a:cubicBezTo>
                  <a:cubicBezTo>
                    <a:pt x="408" y="1088"/>
                    <a:pt x="526" y="1020"/>
                    <a:pt x="553" y="884"/>
                  </a:cubicBezTo>
                  <a:lnTo>
                    <a:pt x="716" y="364"/>
                  </a:lnTo>
                  <a:cubicBezTo>
                    <a:pt x="748" y="201"/>
                    <a:pt x="651" y="39"/>
                    <a:pt x="520" y="6"/>
                  </a:cubicBezTo>
                  <a:cubicBezTo>
                    <a:pt x="499" y="2"/>
                    <a:pt x="478" y="0"/>
                    <a:pt x="458" y="0"/>
                  </a:cubicBezTo>
                  <a:close/>
                </a:path>
              </a:pathLst>
            </a:custGeom>
            <a:solidFill>
              <a:schemeClr val="l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28" name="Google Shape;428;p20"/>
            <p:cNvSpPr/>
            <p:nvPr/>
          </p:nvSpPr>
          <p:spPr>
            <a:xfrm>
              <a:off x="1176324" y="3218650"/>
              <a:ext cx="27050" cy="48021"/>
            </a:xfrm>
            <a:custGeom>
              <a:avLst/>
              <a:gdLst/>
              <a:ahLst/>
              <a:cxnLst/>
              <a:rect l="l" t="t" r="r" b="b"/>
              <a:pathLst>
                <a:path w="912" h="1623" extrusionOk="0">
                  <a:moveTo>
                    <a:pt x="585" y="0"/>
                  </a:moveTo>
                  <a:cubicBezTo>
                    <a:pt x="470" y="0"/>
                    <a:pt x="384" y="88"/>
                    <a:pt x="358" y="216"/>
                  </a:cubicBezTo>
                  <a:lnTo>
                    <a:pt x="66" y="1289"/>
                  </a:lnTo>
                  <a:cubicBezTo>
                    <a:pt x="1" y="1419"/>
                    <a:pt x="98" y="1582"/>
                    <a:pt x="261" y="1614"/>
                  </a:cubicBezTo>
                  <a:cubicBezTo>
                    <a:pt x="283" y="1620"/>
                    <a:pt x="305" y="1622"/>
                    <a:pt x="328" y="1622"/>
                  </a:cubicBezTo>
                  <a:cubicBezTo>
                    <a:pt x="442" y="1622"/>
                    <a:pt x="559" y="1555"/>
                    <a:pt x="586" y="1419"/>
                  </a:cubicBezTo>
                  <a:lnTo>
                    <a:pt x="879" y="346"/>
                  </a:lnTo>
                  <a:cubicBezTo>
                    <a:pt x="911" y="183"/>
                    <a:pt x="814" y="53"/>
                    <a:pt x="684" y="21"/>
                  </a:cubicBezTo>
                  <a:cubicBezTo>
                    <a:pt x="649" y="7"/>
                    <a:pt x="616" y="0"/>
                    <a:pt x="585" y="0"/>
                  </a:cubicBezTo>
                  <a:close/>
                </a:path>
              </a:pathLst>
            </a:custGeom>
            <a:solidFill>
              <a:schemeClr val="l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29" name="Google Shape;429;p20"/>
            <p:cNvSpPr/>
            <p:nvPr/>
          </p:nvSpPr>
          <p:spPr>
            <a:xfrm>
              <a:off x="1003673" y="3291228"/>
              <a:ext cx="22215" cy="31954"/>
            </a:xfrm>
            <a:custGeom>
              <a:avLst/>
              <a:gdLst/>
              <a:ahLst/>
              <a:cxnLst/>
              <a:rect l="l" t="t" r="r" b="b"/>
              <a:pathLst>
                <a:path w="749" h="1080" extrusionOk="0">
                  <a:moveTo>
                    <a:pt x="459" y="0"/>
                  </a:moveTo>
                  <a:cubicBezTo>
                    <a:pt x="325" y="0"/>
                    <a:pt x="220" y="89"/>
                    <a:pt x="163" y="202"/>
                  </a:cubicBezTo>
                  <a:lnTo>
                    <a:pt x="33" y="755"/>
                  </a:lnTo>
                  <a:cubicBezTo>
                    <a:pt x="1" y="885"/>
                    <a:pt x="66" y="1047"/>
                    <a:pt x="228" y="1080"/>
                  </a:cubicBezTo>
                  <a:lnTo>
                    <a:pt x="293" y="1080"/>
                  </a:lnTo>
                  <a:cubicBezTo>
                    <a:pt x="424" y="1080"/>
                    <a:pt x="521" y="1015"/>
                    <a:pt x="554" y="885"/>
                  </a:cubicBezTo>
                  <a:lnTo>
                    <a:pt x="716" y="332"/>
                  </a:lnTo>
                  <a:cubicBezTo>
                    <a:pt x="749" y="202"/>
                    <a:pt x="651" y="39"/>
                    <a:pt x="521" y="7"/>
                  </a:cubicBezTo>
                  <a:cubicBezTo>
                    <a:pt x="500" y="2"/>
                    <a:pt x="479" y="0"/>
                    <a:pt x="459" y="0"/>
                  </a:cubicBezTo>
                  <a:close/>
                </a:path>
              </a:pathLst>
            </a:custGeom>
            <a:solidFill>
              <a:schemeClr val="l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30" name="Google Shape;430;p20"/>
            <p:cNvSpPr/>
            <p:nvPr/>
          </p:nvSpPr>
          <p:spPr>
            <a:xfrm>
              <a:off x="1034550" y="3284068"/>
              <a:ext cx="27020" cy="47784"/>
            </a:xfrm>
            <a:custGeom>
              <a:avLst/>
              <a:gdLst/>
              <a:ahLst/>
              <a:cxnLst/>
              <a:rect l="l" t="t" r="r" b="b"/>
              <a:pathLst>
                <a:path w="911" h="1615" extrusionOk="0">
                  <a:moveTo>
                    <a:pt x="584" y="1"/>
                  </a:moveTo>
                  <a:cubicBezTo>
                    <a:pt x="470" y="1"/>
                    <a:pt x="384" y="88"/>
                    <a:pt x="358" y="216"/>
                  </a:cubicBezTo>
                  <a:lnTo>
                    <a:pt x="65" y="1289"/>
                  </a:lnTo>
                  <a:cubicBezTo>
                    <a:pt x="0" y="1419"/>
                    <a:pt x="98" y="1582"/>
                    <a:pt x="261" y="1615"/>
                  </a:cubicBezTo>
                  <a:lnTo>
                    <a:pt x="326" y="1615"/>
                  </a:lnTo>
                  <a:cubicBezTo>
                    <a:pt x="456" y="1615"/>
                    <a:pt x="553" y="1549"/>
                    <a:pt x="586" y="1419"/>
                  </a:cubicBezTo>
                  <a:lnTo>
                    <a:pt x="878" y="346"/>
                  </a:lnTo>
                  <a:cubicBezTo>
                    <a:pt x="911" y="184"/>
                    <a:pt x="813" y="54"/>
                    <a:pt x="683" y="21"/>
                  </a:cubicBezTo>
                  <a:cubicBezTo>
                    <a:pt x="649" y="7"/>
                    <a:pt x="615" y="1"/>
                    <a:pt x="584" y="1"/>
                  </a:cubicBezTo>
                  <a:close/>
                </a:path>
              </a:pathLst>
            </a:custGeom>
            <a:solidFill>
              <a:schemeClr val="l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31" name="Google Shape;431;p20"/>
            <p:cNvSpPr/>
            <p:nvPr/>
          </p:nvSpPr>
          <p:spPr>
            <a:xfrm>
              <a:off x="887940" y="3291228"/>
              <a:ext cx="22215" cy="31954"/>
            </a:xfrm>
            <a:custGeom>
              <a:avLst/>
              <a:gdLst/>
              <a:ahLst/>
              <a:cxnLst/>
              <a:rect l="l" t="t" r="r" b="b"/>
              <a:pathLst>
                <a:path w="749" h="1080" extrusionOk="0">
                  <a:moveTo>
                    <a:pt x="281" y="0"/>
                  </a:moveTo>
                  <a:cubicBezTo>
                    <a:pt x="263" y="0"/>
                    <a:pt x="245" y="2"/>
                    <a:pt x="228" y="7"/>
                  </a:cubicBezTo>
                  <a:cubicBezTo>
                    <a:pt x="65" y="39"/>
                    <a:pt x="0" y="202"/>
                    <a:pt x="33" y="332"/>
                  </a:cubicBezTo>
                  <a:lnTo>
                    <a:pt x="163" y="885"/>
                  </a:lnTo>
                  <a:cubicBezTo>
                    <a:pt x="196" y="1015"/>
                    <a:pt x="326" y="1080"/>
                    <a:pt x="456" y="1080"/>
                  </a:cubicBezTo>
                  <a:lnTo>
                    <a:pt x="521" y="1080"/>
                  </a:lnTo>
                  <a:cubicBezTo>
                    <a:pt x="651" y="1047"/>
                    <a:pt x="748" y="885"/>
                    <a:pt x="716" y="755"/>
                  </a:cubicBezTo>
                  <a:lnTo>
                    <a:pt x="553" y="202"/>
                  </a:lnTo>
                  <a:cubicBezTo>
                    <a:pt x="525" y="89"/>
                    <a:pt x="399" y="0"/>
                    <a:pt x="281" y="0"/>
                  </a:cubicBezTo>
                  <a:close/>
                </a:path>
              </a:pathLst>
            </a:custGeom>
            <a:solidFill>
              <a:schemeClr val="l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32" name="Google Shape;432;p20"/>
            <p:cNvSpPr/>
            <p:nvPr/>
          </p:nvSpPr>
          <p:spPr>
            <a:xfrm>
              <a:off x="851280" y="3284068"/>
              <a:ext cx="27050" cy="47784"/>
            </a:xfrm>
            <a:custGeom>
              <a:avLst/>
              <a:gdLst/>
              <a:ahLst/>
              <a:cxnLst/>
              <a:rect l="l" t="t" r="r" b="b"/>
              <a:pathLst>
                <a:path w="912" h="1615" extrusionOk="0">
                  <a:moveTo>
                    <a:pt x="347" y="1"/>
                  </a:moveTo>
                  <a:cubicBezTo>
                    <a:pt x="318" y="1"/>
                    <a:pt x="289" y="7"/>
                    <a:pt x="261" y="21"/>
                  </a:cubicBezTo>
                  <a:cubicBezTo>
                    <a:pt x="98" y="54"/>
                    <a:pt x="1" y="184"/>
                    <a:pt x="66" y="346"/>
                  </a:cubicBezTo>
                  <a:lnTo>
                    <a:pt x="358" y="1419"/>
                  </a:lnTo>
                  <a:cubicBezTo>
                    <a:pt x="391" y="1549"/>
                    <a:pt x="488" y="1615"/>
                    <a:pt x="619" y="1615"/>
                  </a:cubicBezTo>
                  <a:lnTo>
                    <a:pt x="684" y="1615"/>
                  </a:lnTo>
                  <a:cubicBezTo>
                    <a:pt x="814" y="1582"/>
                    <a:pt x="911" y="1419"/>
                    <a:pt x="879" y="1289"/>
                  </a:cubicBezTo>
                  <a:lnTo>
                    <a:pt x="586" y="216"/>
                  </a:lnTo>
                  <a:cubicBezTo>
                    <a:pt x="560" y="88"/>
                    <a:pt x="454" y="1"/>
                    <a:pt x="347" y="1"/>
                  </a:cubicBezTo>
                  <a:close/>
                </a:path>
              </a:pathLst>
            </a:custGeom>
            <a:solidFill>
              <a:schemeClr val="l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33" name="Google Shape;433;p20"/>
            <p:cNvSpPr/>
            <p:nvPr/>
          </p:nvSpPr>
          <p:spPr>
            <a:xfrm>
              <a:off x="935189" y="3349693"/>
              <a:ext cx="145690" cy="177969"/>
            </a:xfrm>
            <a:custGeom>
              <a:avLst/>
              <a:gdLst/>
              <a:ahLst/>
              <a:cxnLst/>
              <a:rect l="l" t="t" r="r" b="b"/>
              <a:pathLst>
                <a:path w="4912" h="6015" extrusionOk="0">
                  <a:moveTo>
                    <a:pt x="1706" y="0"/>
                  </a:moveTo>
                  <a:cubicBezTo>
                    <a:pt x="1489" y="0"/>
                    <a:pt x="1292" y="151"/>
                    <a:pt x="1237" y="372"/>
                  </a:cubicBezTo>
                  <a:lnTo>
                    <a:pt x="66" y="4697"/>
                  </a:lnTo>
                  <a:cubicBezTo>
                    <a:pt x="1" y="4957"/>
                    <a:pt x="163" y="5218"/>
                    <a:pt x="424" y="5283"/>
                  </a:cubicBezTo>
                  <a:lnTo>
                    <a:pt x="3090" y="5998"/>
                  </a:lnTo>
                  <a:cubicBezTo>
                    <a:pt x="3135" y="6009"/>
                    <a:pt x="3179" y="6015"/>
                    <a:pt x="3223" y="6015"/>
                  </a:cubicBezTo>
                  <a:cubicBezTo>
                    <a:pt x="3434" y="6015"/>
                    <a:pt x="3622" y="5888"/>
                    <a:pt x="3676" y="5673"/>
                  </a:cubicBezTo>
                  <a:lnTo>
                    <a:pt x="4846" y="1315"/>
                  </a:lnTo>
                  <a:cubicBezTo>
                    <a:pt x="4911" y="1088"/>
                    <a:pt x="4749" y="827"/>
                    <a:pt x="4489" y="730"/>
                  </a:cubicBezTo>
                  <a:lnTo>
                    <a:pt x="1822" y="14"/>
                  </a:lnTo>
                  <a:cubicBezTo>
                    <a:pt x="1783" y="5"/>
                    <a:pt x="1744" y="0"/>
                    <a:pt x="1706" y="0"/>
                  </a:cubicBez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34" name="Google Shape;434;p20"/>
            <p:cNvSpPr/>
            <p:nvPr/>
          </p:nvSpPr>
          <p:spPr>
            <a:xfrm>
              <a:off x="991127" y="3399548"/>
              <a:ext cx="48257" cy="74886"/>
            </a:xfrm>
            <a:custGeom>
              <a:avLst/>
              <a:gdLst/>
              <a:ahLst/>
              <a:cxnLst/>
              <a:rect l="l" t="t" r="r" b="b"/>
              <a:pathLst>
                <a:path w="1627" h="2531" extrusionOk="0">
                  <a:moveTo>
                    <a:pt x="292" y="0"/>
                  </a:moveTo>
                  <a:cubicBezTo>
                    <a:pt x="176" y="0"/>
                    <a:pt x="85" y="88"/>
                    <a:pt x="34" y="216"/>
                  </a:cubicBezTo>
                  <a:cubicBezTo>
                    <a:pt x="1" y="346"/>
                    <a:pt x="99" y="508"/>
                    <a:pt x="229" y="541"/>
                  </a:cubicBezTo>
                  <a:lnTo>
                    <a:pt x="489" y="606"/>
                  </a:lnTo>
                  <a:lnTo>
                    <a:pt x="66" y="2167"/>
                  </a:lnTo>
                  <a:cubicBezTo>
                    <a:pt x="1" y="2329"/>
                    <a:pt x="99" y="2459"/>
                    <a:pt x="261" y="2524"/>
                  </a:cubicBezTo>
                  <a:cubicBezTo>
                    <a:pt x="278" y="2529"/>
                    <a:pt x="296" y="2531"/>
                    <a:pt x="314" y="2531"/>
                  </a:cubicBezTo>
                  <a:cubicBezTo>
                    <a:pt x="432" y="2531"/>
                    <a:pt x="558" y="2442"/>
                    <a:pt x="586" y="2329"/>
                  </a:cubicBezTo>
                  <a:lnTo>
                    <a:pt x="1009" y="736"/>
                  </a:lnTo>
                  <a:lnTo>
                    <a:pt x="1237" y="801"/>
                  </a:lnTo>
                  <a:cubicBezTo>
                    <a:pt x="1264" y="806"/>
                    <a:pt x="1291" y="809"/>
                    <a:pt x="1317" y="809"/>
                  </a:cubicBezTo>
                  <a:cubicBezTo>
                    <a:pt x="1450" y="809"/>
                    <a:pt x="1567" y="741"/>
                    <a:pt x="1594" y="606"/>
                  </a:cubicBezTo>
                  <a:cubicBezTo>
                    <a:pt x="1627" y="476"/>
                    <a:pt x="1529" y="313"/>
                    <a:pt x="1399" y="281"/>
                  </a:cubicBezTo>
                  <a:lnTo>
                    <a:pt x="391" y="20"/>
                  </a:lnTo>
                  <a:cubicBezTo>
                    <a:pt x="356" y="7"/>
                    <a:pt x="323" y="0"/>
                    <a:pt x="292" y="0"/>
                  </a:cubicBezTo>
                  <a:close/>
                </a:path>
              </a:pathLst>
            </a:custGeom>
            <a:solidFill>
              <a:schemeClr val="l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35" name="Google Shape;435;p20"/>
            <p:cNvSpPr/>
            <p:nvPr/>
          </p:nvSpPr>
          <p:spPr>
            <a:xfrm>
              <a:off x="832001" y="3349693"/>
              <a:ext cx="144711" cy="177969"/>
            </a:xfrm>
            <a:custGeom>
              <a:avLst/>
              <a:gdLst/>
              <a:ahLst/>
              <a:cxnLst/>
              <a:rect l="l" t="t" r="r" b="b"/>
              <a:pathLst>
                <a:path w="4879" h="6015" extrusionOk="0">
                  <a:moveTo>
                    <a:pt x="3205" y="0"/>
                  </a:moveTo>
                  <a:cubicBezTo>
                    <a:pt x="3167" y="0"/>
                    <a:pt x="3128" y="5"/>
                    <a:pt x="3090" y="14"/>
                  </a:cubicBezTo>
                  <a:lnTo>
                    <a:pt x="390" y="730"/>
                  </a:lnTo>
                  <a:cubicBezTo>
                    <a:pt x="130" y="795"/>
                    <a:pt x="0" y="1088"/>
                    <a:pt x="65" y="1315"/>
                  </a:cubicBezTo>
                  <a:lnTo>
                    <a:pt x="1236" y="5673"/>
                  </a:lnTo>
                  <a:cubicBezTo>
                    <a:pt x="1290" y="5888"/>
                    <a:pt x="1478" y="6015"/>
                    <a:pt x="1670" y="6015"/>
                  </a:cubicBezTo>
                  <a:cubicBezTo>
                    <a:pt x="1710" y="6015"/>
                    <a:pt x="1750" y="6009"/>
                    <a:pt x="1789" y="5998"/>
                  </a:cubicBezTo>
                  <a:lnTo>
                    <a:pt x="4488" y="5283"/>
                  </a:lnTo>
                  <a:cubicBezTo>
                    <a:pt x="4748" y="5218"/>
                    <a:pt x="4878" y="4957"/>
                    <a:pt x="4813" y="4697"/>
                  </a:cubicBezTo>
                  <a:lnTo>
                    <a:pt x="3675" y="372"/>
                  </a:lnTo>
                  <a:cubicBezTo>
                    <a:pt x="3620" y="151"/>
                    <a:pt x="3423" y="0"/>
                    <a:pt x="3205" y="0"/>
                  </a:cubicBez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36" name="Google Shape;436;p20"/>
            <p:cNvSpPr/>
            <p:nvPr/>
          </p:nvSpPr>
          <p:spPr>
            <a:xfrm>
              <a:off x="865754" y="3403868"/>
              <a:ext cx="77205" cy="69619"/>
            </a:xfrm>
            <a:custGeom>
              <a:avLst/>
              <a:gdLst/>
              <a:ahLst/>
              <a:cxnLst/>
              <a:rect l="l" t="t" r="r" b="b"/>
              <a:pathLst>
                <a:path w="2603" h="2353" extrusionOk="0">
                  <a:moveTo>
                    <a:pt x="1311" y="565"/>
                  </a:moveTo>
                  <a:cubicBezTo>
                    <a:pt x="1581" y="565"/>
                    <a:pt x="1839" y="744"/>
                    <a:pt x="1919" y="1013"/>
                  </a:cubicBezTo>
                  <a:cubicBezTo>
                    <a:pt x="1984" y="1370"/>
                    <a:pt x="1789" y="1696"/>
                    <a:pt x="1464" y="1793"/>
                  </a:cubicBezTo>
                  <a:cubicBezTo>
                    <a:pt x="1412" y="1809"/>
                    <a:pt x="1360" y="1816"/>
                    <a:pt x="1308" y="1816"/>
                  </a:cubicBezTo>
                  <a:cubicBezTo>
                    <a:pt x="1032" y="1816"/>
                    <a:pt x="765" y="1611"/>
                    <a:pt x="683" y="1338"/>
                  </a:cubicBezTo>
                  <a:cubicBezTo>
                    <a:pt x="618" y="1013"/>
                    <a:pt x="813" y="655"/>
                    <a:pt x="1139" y="590"/>
                  </a:cubicBezTo>
                  <a:cubicBezTo>
                    <a:pt x="1196" y="573"/>
                    <a:pt x="1254" y="565"/>
                    <a:pt x="1311" y="565"/>
                  </a:cubicBezTo>
                  <a:close/>
                  <a:moveTo>
                    <a:pt x="1294" y="0"/>
                  </a:moveTo>
                  <a:cubicBezTo>
                    <a:pt x="1200" y="0"/>
                    <a:pt x="1104" y="12"/>
                    <a:pt x="1009" y="37"/>
                  </a:cubicBezTo>
                  <a:cubicBezTo>
                    <a:pt x="358" y="232"/>
                    <a:pt x="0" y="850"/>
                    <a:pt x="163" y="1500"/>
                  </a:cubicBezTo>
                  <a:cubicBezTo>
                    <a:pt x="299" y="2018"/>
                    <a:pt x="777" y="2353"/>
                    <a:pt x="1292" y="2353"/>
                  </a:cubicBezTo>
                  <a:cubicBezTo>
                    <a:pt x="1392" y="2353"/>
                    <a:pt x="1493" y="2340"/>
                    <a:pt x="1594" y="2313"/>
                  </a:cubicBezTo>
                  <a:cubicBezTo>
                    <a:pt x="2244" y="2151"/>
                    <a:pt x="2602" y="1500"/>
                    <a:pt x="2439" y="883"/>
                  </a:cubicBezTo>
                  <a:cubicBezTo>
                    <a:pt x="2302" y="360"/>
                    <a:pt x="1815" y="0"/>
                    <a:pt x="1294" y="0"/>
                  </a:cubicBezTo>
                  <a:close/>
                </a:path>
              </a:pathLst>
            </a:custGeom>
            <a:solidFill>
              <a:schemeClr val="l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37" name="Google Shape;437;p20"/>
            <p:cNvSpPr/>
            <p:nvPr/>
          </p:nvSpPr>
          <p:spPr>
            <a:xfrm>
              <a:off x="774125" y="3534975"/>
              <a:ext cx="364610" cy="215428"/>
            </a:xfrm>
            <a:custGeom>
              <a:avLst/>
              <a:gdLst/>
              <a:ahLst/>
              <a:cxnLst/>
              <a:rect l="l" t="t" r="r" b="b"/>
              <a:pathLst>
                <a:path w="12293" h="7058" extrusionOk="0">
                  <a:moveTo>
                    <a:pt x="0" y="1"/>
                  </a:moveTo>
                  <a:lnTo>
                    <a:pt x="0" y="6635"/>
                  </a:lnTo>
                  <a:cubicBezTo>
                    <a:pt x="0" y="6862"/>
                    <a:pt x="195" y="7058"/>
                    <a:pt x="423" y="7058"/>
                  </a:cubicBezTo>
                  <a:lnTo>
                    <a:pt x="11740" y="7058"/>
                  </a:lnTo>
                  <a:cubicBezTo>
                    <a:pt x="12032" y="7058"/>
                    <a:pt x="12293" y="6830"/>
                    <a:pt x="12293" y="6505"/>
                  </a:cubicBezTo>
                  <a:lnTo>
                    <a:pt x="12293" y="1"/>
                  </a:lnTo>
                  <a:close/>
                </a:path>
              </a:pathLst>
            </a:custGeom>
            <a:solidFill>
              <a:schemeClr val="accen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38" name="Google Shape;438;p20"/>
            <p:cNvSpPr/>
            <p:nvPr/>
          </p:nvSpPr>
          <p:spPr>
            <a:xfrm>
              <a:off x="774135" y="3541568"/>
              <a:ext cx="364610" cy="43346"/>
            </a:xfrm>
            <a:custGeom>
              <a:avLst/>
              <a:gdLst/>
              <a:ahLst/>
              <a:cxnLst/>
              <a:rect l="l" t="t" r="r" b="b"/>
              <a:pathLst>
                <a:path w="12293" h="1465" extrusionOk="0">
                  <a:moveTo>
                    <a:pt x="0" y="1"/>
                  </a:moveTo>
                  <a:lnTo>
                    <a:pt x="0" y="358"/>
                  </a:lnTo>
                  <a:lnTo>
                    <a:pt x="12293" y="1464"/>
                  </a:lnTo>
                  <a:lnTo>
                    <a:pt x="12293" y="1"/>
                  </a:lnTo>
                  <a:close/>
                </a:path>
              </a:pathLst>
            </a:custGeom>
            <a:solidFill>
              <a:srgbClr val="000000">
                <a:alpha val="1453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39" name="Google Shape;439;p20"/>
            <p:cNvSpPr/>
            <p:nvPr/>
          </p:nvSpPr>
          <p:spPr>
            <a:xfrm>
              <a:off x="757733" y="3492512"/>
              <a:ext cx="397414" cy="49086"/>
            </a:xfrm>
            <a:custGeom>
              <a:avLst/>
              <a:gdLst/>
              <a:ahLst/>
              <a:cxnLst/>
              <a:rect l="l" t="t" r="r" b="b"/>
              <a:pathLst>
                <a:path w="13399" h="1659" extrusionOk="0">
                  <a:moveTo>
                    <a:pt x="358" y="0"/>
                  </a:moveTo>
                  <a:cubicBezTo>
                    <a:pt x="163" y="0"/>
                    <a:pt x="0" y="163"/>
                    <a:pt x="0" y="391"/>
                  </a:cubicBezTo>
                  <a:lnTo>
                    <a:pt x="0" y="1301"/>
                  </a:lnTo>
                  <a:cubicBezTo>
                    <a:pt x="0" y="1496"/>
                    <a:pt x="163" y="1659"/>
                    <a:pt x="358" y="1659"/>
                  </a:cubicBezTo>
                  <a:lnTo>
                    <a:pt x="13008" y="1659"/>
                  </a:lnTo>
                  <a:cubicBezTo>
                    <a:pt x="13236" y="1659"/>
                    <a:pt x="13398" y="1496"/>
                    <a:pt x="13398" y="1301"/>
                  </a:cubicBezTo>
                  <a:lnTo>
                    <a:pt x="13398" y="391"/>
                  </a:lnTo>
                  <a:cubicBezTo>
                    <a:pt x="13398" y="163"/>
                    <a:pt x="13236" y="0"/>
                    <a:pt x="13008" y="0"/>
                  </a:cubicBezTo>
                  <a:close/>
                </a:path>
              </a:pathLst>
            </a:custGeom>
            <a:solidFill>
              <a:schemeClr val="accen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40" name="Google Shape;440;p20"/>
            <p:cNvSpPr/>
            <p:nvPr/>
          </p:nvSpPr>
          <p:spPr>
            <a:xfrm>
              <a:off x="904342" y="3598820"/>
              <a:ext cx="104196" cy="95065"/>
            </a:xfrm>
            <a:custGeom>
              <a:avLst/>
              <a:gdLst/>
              <a:ahLst/>
              <a:cxnLst/>
              <a:rect l="l" t="t" r="r" b="b"/>
              <a:pathLst>
                <a:path w="3513" h="3213" extrusionOk="0">
                  <a:moveTo>
                    <a:pt x="1756" y="1"/>
                  </a:moveTo>
                  <a:cubicBezTo>
                    <a:pt x="1651" y="1"/>
                    <a:pt x="1545" y="49"/>
                    <a:pt x="1496" y="147"/>
                  </a:cubicBezTo>
                  <a:lnTo>
                    <a:pt x="1203" y="732"/>
                  </a:lnTo>
                  <a:cubicBezTo>
                    <a:pt x="1171" y="830"/>
                    <a:pt x="1073" y="895"/>
                    <a:pt x="976" y="895"/>
                  </a:cubicBezTo>
                  <a:lnTo>
                    <a:pt x="358" y="993"/>
                  </a:lnTo>
                  <a:cubicBezTo>
                    <a:pt x="98" y="1025"/>
                    <a:pt x="0" y="1318"/>
                    <a:pt x="163" y="1513"/>
                  </a:cubicBezTo>
                  <a:lnTo>
                    <a:pt x="651" y="1968"/>
                  </a:lnTo>
                  <a:cubicBezTo>
                    <a:pt x="716" y="2033"/>
                    <a:pt x="748" y="2131"/>
                    <a:pt x="716" y="2228"/>
                  </a:cubicBezTo>
                  <a:lnTo>
                    <a:pt x="618" y="2846"/>
                  </a:lnTo>
                  <a:cubicBezTo>
                    <a:pt x="592" y="3054"/>
                    <a:pt x="733" y="3200"/>
                    <a:pt x="906" y="3200"/>
                  </a:cubicBezTo>
                  <a:cubicBezTo>
                    <a:pt x="950" y="3200"/>
                    <a:pt x="995" y="3191"/>
                    <a:pt x="1041" y="3171"/>
                  </a:cubicBezTo>
                  <a:lnTo>
                    <a:pt x="1626" y="2879"/>
                  </a:lnTo>
                  <a:cubicBezTo>
                    <a:pt x="1659" y="2846"/>
                    <a:pt x="1708" y="2830"/>
                    <a:pt x="1756" y="2830"/>
                  </a:cubicBezTo>
                  <a:cubicBezTo>
                    <a:pt x="1805" y="2830"/>
                    <a:pt x="1854" y="2846"/>
                    <a:pt x="1886" y="2879"/>
                  </a:cubicBezTo>
                  <a:lnTo>
                    <a:pt x="2472" y="3171"/>
                  </a:lnTo>
                  <a:cubicBezTo>
                    <a:pt x="2522" y="3200"/>
                    <a:pt x="2572" y="3213"/>
                    <a:pt x="2619" y="3213"/>
                  </a:cubicBezTo>
                  <a:cubicBezTo>
                    <a:pt x="2787" y="3213"/>
                    <a:pt x="2920" y="3049"/>
                    <a:pt x="2894" y="2846"/>
                  </a:cubicBezTo>
                  <a:lnTo>
                    <a:pt x="2797" y="2228"/>
                  </a:lnTo>
                  <a:cubicBezTo>
                    <a:pt x="2764" y="2131"/>
                    <a:pt x="2797" y="2033"/>
                    <a:pt x="2862" y="1968"/>
                  </a:cubicBezTo>
                  <a:lnTo>
                    <a:pt x="3350" y="1513"/>
                  </a:lnTo>
                  <a:cubicBezTo>
                    <a:pt x="3512" y="1318"/>
                    <a:pt x="3415" y="1025"/>
                    <a:pt x="3187" y="993"/>
                  </a:cubicBezTo>
                  <a:lnTo>
                    <a:pt x="2537" y="895"/>
                  </a:lnTo>
                  <a:cubicBezTo>
                    <a:pt x="2439" y="895"/>
                    <a:pt x="2342" y="830"/>
                    <a:pt x="2309" y="732"/>
                  </a:cubicBezTo>
                  <a:lnTo>
                    <a:pt x="2016" y="147"/>
                  </a:lnTo>
                  <a:cubicBezTo>
                    <a:pt x="1968" y="49"/>
                    <a:pt x="1862" y="1"/>
                    <a:pt x="1756" y="1"/>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41" name="Google Shape;441;p20"/>
            <p:cNvSpPr/>
            <p:nvPr/>
          </p:nvSpPr>
          <p:spPr>
            <a:xfrm>
              <a:off x="942930" y="3598820"/>
              <a:ext cx="65608" cy="95094"/>
            </a:xfrm>
            <a:custGeom>
              <a:avLst/>
              <a:gdLst/>
              <a:ahLst/>
              <a:cxnLst/>
              <a:rect l="l" t="t" r="r" b="b"/>
              <a:pathLst>
                <a:path w="2212" h="3214" extrusionOk="0">
                  <a:moveTo>
                    <a:pt x="439" y="1"/>
                  </a:moveTo>
                  <a:cubicBezTo>
                    <a:pt x="333" y="1"/>
                    <a:pt x="228" y="49"/>
                    <a:pt x="163" y="147"/>
                  </a:cubicBezTo>
                  <a:lnTo>
                    <a:pt x="0" y="537"/>
                  </a:lnTo>
                  <a:lnTo>
                    <a:pt x="260" y="1123"/>
                  </a:lnTo>
                  <a:cubicBezTo>
                    <a:pt x="293" y="1188"/>
                    <a:pt x="390" y="1253"/>
                    <a:pt x="488" y="1285"/>
                  </a:cubicBezTo>
                  <a:cubicBezTo>
                    <a:pt x="1008" y="1350"/>
                    <a:pt x="1203" y="1968"/>
                    <a:pt x="813" y="2326"/>
                  </a:cubicBezTo>
                  <a:cubicBezTo>
                    <a:pt x="748" y="2391"/>
                    <a:pt x="715" y="2488"/>
                    <a:pt x="748" y="2586"/>
                  </a:cubicBezTo>
                  <a:lnTo>
                    <a:pt x="813" y="3009"/>
                  </a:lnTo>
                  <a:lnTo>
                    <a:pt x="1138" y="3171"/>
                  </a:lnTo>
                  <a:cubicBezTo>
                    <a:pt x="1189" y="3200"/>
                    <a:pt x="1241" y="3213"/>
                    <a:pt x="1291" y="3213"/>
                  </a:cubicBezTo>
                  <a:cubicBezTo>
                    <a:pt x="1467" y="3213"/>
                    <a:pt x="1619" y="3056"/>
                    <a:pt x="1593" y="2879"/>
                  </a:cubicBezTo>
                  <a:lnTo>
                    <a:pt x="1463" y="2228"/>
                  </a:lnTo>
                  <a:cubicBezTo>
                    <a:pt x="1463" y="2131"/>
                    <a:pt x="1496" y="2033"/>
                    <a:pt x="1561" y="1968"/>
                  </a:cubicBezTo>
                  <a:lnTo>
                    <a:pt x="2049" y="1513"/>
                  </a:lnTo>
                  <a:cubicBezTo>
                    <a:pt x="2211" y="1318"/>
                    <a:pt x="2114" y="1025"/>
                    <a:pt x="1854" y="993"/>
                  </a:cubicBezTo>
                  <a:lnTo>
                    <a:pt x="1236" y="895"/>
                  </a:lnTo>
                  <a:cubicBezTo>
                    <a:pt x="1138" y="895"/>
                    <a:pt x="1041" y="830"/>
                    <a:pt x="1008" y="732"/>
                  </a:cubicBezTo>
                  <a:lnTo>
                    <a:pt x="715" y="147"/>
                  </a:lnTo>
                  <a:cubicBezTo>
                    <a:pt x="650" y="49"/>
                    <a:pt x="545" y="1"/>
                    <a:pt x="439" y="1"/>
                  </a:cubicBezTo>
                  <a:close/>
                </a:path>
              </a:pathLst>
            </a:custGeom>
            <a:solidFill>
              <a:srgbClr val="000000">
                <a:alpha val="1453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442" name="Google Shape;442;p20"/>
          <p:cNvGrpSpPr/>
          <p:nvPr/>
        </p:nvGrpSpPr>
        <p:grpSpPr>
          <a:xfrm>
            <a:off x="11164504" y="1652744"/>
            <a:ext cx="550140" cy="563435"/>
            <a:chOff x="7919103" y="2442738"/>
            <a:chExt cx="537892" cy="548651"/>
          </a:xfrm>
        </p:grpSpPr>
        <p:sp>
          <p:nvSpPr>
            <p:cNvPr id="443" name="Google Shape;443;p20"/>
            <p:cNvSpPr/>
            <p:nvPr/>
          </p:nvSpPr>
          <p:spPr>
            <a:xfrm>
              <a:off x="8022461" y="2549395"/>
              <a:ext cx="43086" cy="50936"/>
            </a:xfrm>
            <a:custGeom>
              <a:avLst/>
              <a:gdLst/>
              <a:ahLst/>
              <a:cxnLst/>
              <a:rect l="l" t="t" r="r" b="b"/>
              <a:pathLst>
                <a:path w="1464" h="1724" extrusionOk="0">
                  <a:moveTo>
                    <a:pt x="488" y="0"/>
                  </a:moveTo>
                  <a:cubicBezTo>
                    <a:pt x="228" y="0"/>
                    <a:pt x="0" y="228"/>
                    <a:pt x="0" y="488"/>
                  </a:cubicBezTo>
                  <a:lnTo>
                    <a:pt x="0" y="1236"/>
                  </a:lnTo>
                  <a:cubicBezTo>
                    <a:pt x="0" y="1496"/>
                    <a:pt x="228" y="1724"/>
                    <a:pt x="488" y="1724"/>
                  </a:cubicBezTo>
                  <a:lnTo>
                    <a:pt x="1464" y="1724"/>
                  </a:lnTo>
                  <a:lnTo>
                    <a:pt x="1464" y="0"/>
                  </a:lnTo>
                  <a:close/>
                </a:path>
              </a:pathLst>
            </a:custGeom>
            <a:solidFill>
              <a:srgbClr val="FFB09E"/>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44" name="Google Shape;444;p20"/>
            <p:cNvSpPr/>
            <p:nvPr/>
          </p:nvSpPr>
          <p:spPr>
            <a:xfrm>
              <a:off x="8189947" y="2549395"/>
              <a:ext cx="44057" cy="50936"/>
            </a:xfrm>
            <a:custGeom>
              <a:avLst/>
              <a:gdLst/>
              <a:ahLst/>
              <a:cxnLst/>
              <a:rect l="l" t="t" r="r" b="b"/>
              <a:pathLst>
                <a:path w="1497" h="1724" extrusionOk="0">
                  <a:moveTo>
                    <a:pt x="0" y="0"/>
                  </a:moveTo>
                  <a:lnTo>
                    <a:pt x="0" y="1724"/>
                  </a:lnTo>
                  <a:lnTo>
                    <a:pt x="1008" y="1724"/>
                  </a:lnTo>
                  <a:cubicBezTo>
                    <a:pt x="1269" y="1724"/>
                    <a:pt x="1496" y="1496"/>
                    <a:pt x="1496" y="1236"/>
                  </a:cubicBezTo>
                  <a:lnTo>
                    <a:pt x="1496" y="488"/>
                  </a:lnTo>
                  <a:cubicBezTo>
                    <a:pt x="1496" y="228"/>
                    <a:pt x="1269" y="0"/>
                    <a:pt x="1008" y="0"/>
                  </a:cubicBezTo>
                  <a:close/>
                </a:path>
              </a:pathLst>
            </a:custGeom>
            <a:solidFill>
              <a:srgbClr val="FFB09E"/>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45" name="Google Shape;445;p20"/>
            <p:cNvSpPr/>
            <p:nvPr/>
          </p:nvSpPr>
          <p:spPr>
            <a:xfrm>
              <a:off x="8055010" y="2442738"/>
              <a:ext cx="146444" cy="118210"/>
            </a:xfrm>
            <a:custGeom>
              <a:avLst/>
              <a:gdLst/>
              <a:ahLst/>
              <a:cxnLst/>
              <a:rect l="l" t="t" r="r" b="b"/>
              <a:pathLst>
                <a:path w="4976" h="4001" extrusionOk="0">
                  <a:moveTo>
                    <a:pt x="1561" y="1"/>
                  </a:moveTo>
                  <a:cubicBezTo>
                    <a:pt x="683" y="1"/>
                    <a:pt x="0" y="716"/>
                    <a:pt x="0" y="1594"/>
                  </a:cubicBezTo>
                  <a:lnTo>
                    <a:pt x="0" y="4000"/>
                  </a:lnTo>
                  <a:lnTo>
                    <a:pt x="4976" y="3610"/>
                  </a:lnTo>
                  <a:lnTo>
                    <a:pt x="4976" y="1594"/>
                  </a:lnTo>
                  <a:cubicBezTo>
                    <a:pt x="4976" y="716"/>
                    <a:pt x="4260" y="1"/>
                    <a:pt x="3382" y="1"/>
                  </a:cubicBezTo>
                  <a:close/>
                </a:path>
              </a:pathLst>
            </a:custGeom>
            <a:solidFill>
              <a:schemeClr val="accent5"/>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46" name="Google Shape;446;p20"/>
            <p:cNvSpPr/>
            <p:nvPr/>
          </p:nvSpPr>
          <p:spPr>
            <a:xfrm>
              <a:off x="7963130" y="2634898"/>
              <a:ext cx="330205" cy="200847"/>
            </a:xfrm>
            <a:custGeom>
              <a:avLst/>
              <a:gdLst/>
              <a:ahLst/>
              <a:cxnLst/>
              <a:rect l="l" t="t" r="r" b="b"/>
              <a:pathLst>
                <a:path w="11220" h="6798" extrusionOk="0">
                  <a:moveTo>
                    <a:pt x="4520" y="0"/>
                  </a:moveTo>
                  <a:lnTo>
                    <a:pt x="4520" y="976"/>
                  </a:lnTo>
                  <a:cubicBezTo>
                    <a:pt x="4520" y="1301"/>
                    <a:pt x="4293" y="1626"/>
                    <a:pt x="3935" y="1724"/>
                  </a:cubicBezTo>
                  <a:lnTo>
                    <a:pt x="2244" y="2179"/>
                  </a:lnTo>
                  <a:cubicBezTo>
                    <a:pt x="943" y="2439"/>
                    <a:pt x="0" y="3610"/>
                    <a:pt x="0" y="4911"/>
                  </a:cubicBezTo>
                  <a:lnTo>
                    <a:pt x="0" y="6797"/>
                  </a:lnTo>
                  <a:lnTo>
                    <a:pt x="11220" y="6797"/>
                  </a:lnTo>
                  <a:lnTo>
                    <a:pt x="11220" y="4911"/>
                  </a:lnTo>
                  <a:cubicBezTo>
                    <a:pt x="11220" y="3610"/>
                    <a:pt x="10276" y="2439"/>
                    <a:pt x="8943" y="2179"/>
                  </a:cubicBezTo>
                  <a:lnTo>
                    <a:pt x="7252" y="1724"/>
                  </a:lnTo>
                  <a:cubicBezTo>
                    <a:pt x="6927" y="1626"/>
                    <a:pt x="6699" y="1301"/>
                    <a:pt x="6699" y="976"/>
                  </a:cubicBezTo>
                  <a:lnTo>
                    <a:pt x="6699" y="0"/>
                  </a:ln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47" name="Google Shape;447;p20"/>
            <p:cNvSpPr/>
            <p:nvPr/>
          </p:nvSpPr>
          <p:spPr>
            <a:xfrm>
              <a:off x="8223438" y="2803984"/>
              <a:ext cx="16304" cy="40388"/>
            </a:xfrm>
            <a:custGeom>
              <a:avLst/>
              <a:gdLst/>
              <a:ahLst/>
              <a:cxnLst/>
              <a:rect l="l" t="t" r="r" b="b"/>
              <a:pathLst>
                <a:path w="554" h="1367" extrusionOk="0">
                  <a:moveTo>
                    <a:pt x="293" y="1"/>
                  </a:moveTo>
                  <a:cubicBezTo>
                    <a:pt x="131" y="1"/>
                    <a:pt x="1" y="98"/>
                    <a:pt x="1" y="261"/>
                  </a:cubicBezTo>
                  <a:lnTo>
                    <a:pt x="1" y="1074"/>
                  </a:lnTo>
                  <a:cubicBezTo>
                    <a:pt x="1" y="1237"/>
                    <a:pt x="131" y="1367"/>
                    <a:pt x="293" y="1367"/>
                  </a:cubicBezTo>
                  <a:cubicBezTo>
                    <a:pt x="456" y="1367"/>
                    <a:pt x="553" y="1237"/>
                    <a:pt x="553" y="1074"/>
                  </a:cubicBezTo>
                  <a:lnTo>
                    <a:pt x="553" y="261"/>
                  </a:lnTo>
                  <a:cubicBezTo>
                    <a:pt x="553" y="98"/>
                    <a:pt x="456" y="1"/>
                    <a:pt x="293" y="1"/>
                  </a:cubicBezTo>
                  <a:close/>
                </a:path>
              </a:pathLst>
            </a:custGeom>
            <a:solidFill>
              <a:srgbClr val="000000">
                <a:alpha val="1453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48" name="Google Shape;448;p20"/>
            <p:cNvSpPr/>
            <p:nvPr/>
          </p:nvSpPr>
          <p:spPr>
            <a:xfrm>
              <a:off x="8015751" y="2803984"/>
              <a:ext cx="16304" cy="40388"/>
            </a:xfrm>
            <a:custGeom>
              <a:avLst/>
              <a:gdLst/>
              <a:ahLst/>
              <a:cxnLst/>
              <a:rect l="l" t="t" r="r" b="b"/>
              <a:pathLst>
                <a:path w="554" h="1367" extrusionOk="0">
                  <a:moveTo>
                    <a:pt x="293" y="1"/>
                  </a:moveTo>
                  <a:cubicBezTo>
                    <a:pt x="131" y="1"/>
                    <a:pt x="1" y="98"/>
                    <a:pt x="1" y="261"/>
                  </a:cubicBezTo>
                  <a:lnTo>
                    <a:pt x="1" y="1074"/>
                  </a:lnTo>
                  <a:cubicBezTo>
                    <a:pt x="1" y="1237"/>
                    <a:pt x="131" y="1367"/>
                    <a:pt x="293" y="1367"/>
                  </a:cubicBezTo>
                  <a:cubicBezTo>
                    <a:pt x="424" y="1367"/>
                    <a:pt x="554" y="1237"/>
                    <a:pt x="554" y="1074"/>
                  </a:cubicBezTo>
                  <a:lnTo>
                    <a:pt x="554" y="261"/>
                  </a:lnTo>
                  <a:cubicBezTo>
                    <a:pt x="554" y="98"/>
                    <a:pt x="424" y="1"/>
                    <a:pt x="293" y="1"/>
                  </a:cubicBezTo>
                  <a:close/>
                </a:path>
              </a:pathLst>
            </a:custGeom>
            <a:solidFill>
              <a:srgbClr val="000000">
                <a:alpha val="1453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49" name="Google Shape;449;p20"/>
            <p:cNvSpPr/>
            <p:nvPr/>
          </p:nvSpPr>
          <p:spPr>
            <a:xfrm>
              <a:off x="8078937" y="2634898"/>
              <a:ext cx="97649" cy="64467"/>
            </a:xfrm>
            <a:custGeom>
              <a:avLst/>
              <a:gdLst/>
              <a:ahLst/>
              <a:cxnLst/>
              <a:rect l="l" t="t" r="r" b="b"/>
              <a:pathLst>
                <a:path w="3318" h="2182" extrusionOk="0">
                  <a:moveTo>
                    <a:pt x="585" y="0"/>
                  </a:moveTo>
                  <a:lnTo>
                    <a:pt x="585" y="944"/>
                  </a:lnTo>
                  <a:cubicBezTo>
                    <a:pt x="585" y="1301"/>
                    <a:pt x="358" y="1626"/>
                    <a:pt x="0" y="1724"/>
                  </a:cubicBezTo>
                  <a:cubicBezTo>
                    <a:pt x="249" y="1848"/>
                    <a:pt x="855" y="2181"/>
                    <a:pt x="1676" y="2181"/>
                  </a:cubicBezTo>
                  <a:cubicBezTo>
                    <a:pt x="1713" y="2181"/>
                    <a:pt x="1751" y="2181"/>
                    <a:pt x="1789" y="2179"/>
                  </a:cubicBezTo>
                  <a:cubicBezTo>
                    <a:pt x="2537" y="2147"/>
                    <a:pt x="3089" y="1854"/>
                    <a:pt x="3317" y="1724"/>
                  </a:cubicBezTo>
                  <a:cubicBezTo>
                    <a:pt x="2992" y="1626"/>
                    <a:pt x="2764" y="1301"/>
                    <a:pt x="2764" y="944"/>
                  </a:cubicBezTo>
                  <a:lnTo>
                    <a:pt x="2764" y="0"/>
                  </a:lnTo>
                  <a:close/>
                </a:path>
              </a:pathLst>
            </a:custGeom>
            <a:solidFill>
              <a:srgbClr val="FFCEBF"/>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50" name="Google Shape;450;p20"/>
            <p:cNvSpPr/>
            <p:nvPr/>
          </p:nvSpPr>
          <p:spPr>
            <a:xfrm>
              <a:off x="8095182" y="2634898"/>
              <a:ext cx="81403" cy="50965"/>
            </a:xfrm>
            <a:custGeom>
              <a:avLst/>
              <a:gdLst/>
              <a:ahLst/>
              <a:cxnLst/>
              <a:rect l="l" t="t" r="r" b="b"/>
              <a:pathLst>
                <a:path w="2766" h="1725" extrusionOk="0">
                  <a:moveTo>
                    <a:pt x="33" y="0"/>
                  </a:moveTo>
                  <a:lnTo>
                    <a:pt x="33" y="944"/>
                  </a:lnTo>
                  <a:cubicBezTo>
                    <a:pt x="33" y="1041"/>
                    <a:pt x="1" y="1106"/>
                    <a:pt x="1" y="1171"/>
                  </a:cubicBezTo>
                  <a:lnTo>
                    <a:pt x="131" y="1301"/>
                  </a:lnTo>
                  <a:cubicBezTo>
                    <a:pt x="391" y="1561"/>
                    <a:pt x="749" y="1724"/>
                    <a:pt x="1139" y="1724"/>
                  </a:cubicBezTo>
                  <a:lnTo>
                    <a:pt x="2570" y="1724"/>
                  </a:lnTo>
                  <a:cubicBezTo>
                    <a:pt x="2635" y="1724"/>
                    <a:pt x="2700" y="1724"/>
                    <a:pt x="2765" y="1691"/>
                  </a:cubicBezTo>
                  <a:cubicBezTo>
                    <a:pt x="2440" y="1594"/>
                    <a:pt x="2212" y="1301"/>
                    <a:pt x="2212" y="944"/>
                  </a:cubicBezTo>
                  <a:lnTo>
                    <a:pt x="2212" y="0"/>
                  </a:lnTo>
                  <a:close/>
                </a:path>
              </a:pathLst>
            </a:custGeom>
            <a:solidFill>
              <a:srgbClr val="FFB09E"/>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51" name="Google Shape;451;p20"/>
            <p:cNvSpPr/>
            <p:nvPr/>
          </p:nvSpPr>
          <p:spPr>
            <a:xfrm>
              <a:off x="8055010" y="2521534"/>
              <a:ext cx="146444" cy="142230"/>
            </a:xfrm>
            <a:custGeom>
              <a:avLst/>
              <a:gdLst/>
              <a:ahLst/>
              <a:cxnLst/>
              <a:rect l="l" t="t" r="r" b="b"/>
              <a:pathLst>
                <a:path w="4976" h="4814" extrusionOk="0">
                  <a:moveTo>
                    <a:pt x="3415" y="0"/>
                  </a:moveTo>
                  <a:cubicBezTo>
                    <a:pt x="3187" y="228"/>
                    <a:pt x="2699" y="683"/>
                    <a:pt x="1919" y="911"/>
                  </a:cubicBezTo>
                  <a:cubicBezTo>
                    <a:pt x="1535" y="1024"/>
                    <a:pt x="1183" y="1063"/>
                    <a:pt x="881" y="1063"/>
                  </a:cubicBezTo>
                  <a:cubicBezTo>
                    <a:pt x="490" y="1063"/>
                    <a:pt x="183" y="998"/>
                    <a:pt x="0" y="943"/>
                  </a:cubicBezTo>
                  <a:lnTo>
                    <a:pt x="0" y="2894"/>
                  </a:lnTo>
                  <a:cubicBezTo>
                    <a:pt x="0" y="3350"/>
                    <a:pt x="163" y="3805"/>
                    <a:pt x="520" y="4163"/>
                  </a:cubicBezTo>
                  <a:lnTo>
                    <a:pt x="748" y="4390"/>
                  </a:lnTo>
                  <a:cubicBezTo>
                    <a:pt x="1041" y="4683"/>
                    <a:pt x="1398" y="4813"/>
                    <a:pt x="1756" y="4813"/>
                  </a:cubicBezTo>
                  <a:lnTo>
                    <a:pt x="3187" y="4813"/>
                  </a:lnTo>
                  <a:cubicBezTo>
                    <a:pt x="3577" y="4813"/>
                    <a:pt x="3935" y="4683"/>
                    <a:pt x="4195" y="4390"/>
                  </a:cubicBezTo>
                  <a:lnTo>
                    <a:pt x="4455" y="4163"/>
                  </a:lnTo>
                  <a:cubicBezTo>
                    <a:pt x="4781" y="3805"/>
                    <a:pt x="4976" y="3350"/>
                    <a:pt x="4976" y="2894"/>
                  </a:cubicBezTo>
                  <a:lnTo>
                    <a:pt x="4976" y="943"/>
                  </a:lnTo>
                  <a:cubicBezTo>
                    <a:pt x="4813" y="943"/>
                    <a:pt x="4423" y="943"/>
                    <a:pt x="4000" y="716"/>
                  </a:cubicBezTo>
                  <a:cubicBezTo>
                    <a:pt x="3642" y="455"/>
                    <a:pt x="3480" y="130"/>
                    <a:pt x="3415" y="0"/>
                  </a:cubicBezTo>
                  <a:close/>
                </a:path>
              </a:pathLst>
            </a:custGeom>
            <a:solidFill>
              <a:srgbClr val="FFCEBF"/>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52" name="Google Shape;452;p20"/>
            <p:cNvSpPr/>
            <p:nvPr/>
          </p:nvSpPr>
          <p:spPr>
            <a:xfrm>
              <a:off x="8293305" y="2685568"/>
              <a:ext cx="42144" cy="169381"/>
            </a:xfrm>
            <a:custGeom>
              <a:avLst/>
              <a:gdLst/>
              <a:ahLst/>
              <a:cxnLst/>
              <a:rect l="l" t="t" r="r" b="b"/>
              <a:pathLst>
                <a:path w="1432" h="5733" extrusionOk="0">
                  <a:moveTo>
                    <a:pt x="305" y="1"/>
                  </a:moveTo>
                  <a:cubicBezTo>
                    <a:pt x="236" y="1"/>
                    <a:pt x="163" y="25"/>
                    <a:pt x="98" y="74"/>
                  </a:cubicBezTo>
                  <a:cubicBezTo>
                    <a:pt x="1" y="204"/>
                    <a:pt x="1" y="367"/>
                    <a:pt x="98" y="464"/>
                  </a:cubicBezTo>
                  <a:lnTo>
                    <a:pt x="683" y="1050"/>
                  </a:lnTo>
                  <a:cubicBezTo>
                    <a:pt x="814" y="1180"/>
                    <a:pt x="879" y="1342"/>
                    <a:pt x="879" y="1505"/>
                  </a:cubicBezTo>
                  <a:lnTo>
                    <a:pt x="879" y="5472"/>
                  </a:lnTo>
                  <a:cubicBezTo>
                    <a:pt x="879" y="5602"/>
                    <a:pt x="1009" y="5732"/>
                    <a:pt x="1139" y="5732"/>
                  </a:cubicBezTo>
                  <a:cubicBezTo>
                    <a:pt x="1301" y="5732"/>
                    <a:pt x="1431" y="5602"/>
                    <a:pt x="1431" y="5472"/>
                  </a:cubicBezTo>
                  <a:lnTo>
                    <a:pt x="1431" y="1505"/>
                  </a:lnTo>
                  <a:cubicBezTo>
                    <a:pt x="1431" y="1180"/>
                    <a:pt x="1301" y="887"/>
                    <a:pt x="1074" y="659"/>
                  </a:cubicBezTo>
                  <a:lnTo>
                    <a:pt x="488" y="74"/>
                  </a:lnTo>
                  <a:cubicBezTo>
                    <a:pt x="440" y="25"/>
                    <a:pt x="374" y="1"/>
                    <a:pt x="305" y="1"/>
                  </a:cubicBezTo>
                  <a:close/>
                </a:path>
              </a:pathLst>
            </a:custGeom>
            <a:solidFill>
              <a:schemeClr val="accent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53" name="Google Shape;453;p20"/>
            <p:cNvSpPr/>
            <p:nvPr/>
          </p:nvSpPr>
          <p:spPr>
            <a:xfrm>
              <a:off x="8249278" y="2642107"/>
              <a:ext cx="59360" cy="56460"/>
            </a:xfrm>
            <a:custGeom>
              <a:avLst/>
              <a:gdLst/>
              <a:ahLst/>
              <a:cxnLst/>
              <a:rect l="l" t="t" r="r" b="b"/>
              <a:pathLst>
                <a:path w="2017" h="1911" extrusionOk="0">
                  <a:moveTo>
                    <a:pt x="606" y="0"/>
                  </a:moveTo>
                  <a:cubicBezTo>
                    <a:pt x="464" y="0"/>
                    <a:pt x="326" y="49"/>
                    <a:pt x="228" y="147"/>
                  </a:cubicBezTo>
                  <a:cubicBezTo>
                    <a:pt x="1" y="374"/>
                    <a:pt x="1" y="732"/>
                    <a:pt x="228" y="927"/>
                  </a:cubicBezTo>
                  <a:lnTo>
                    <a:pt x="1041" y="1740"/>
                  </a:lnTo>
                  <a:cubicBezTo>
                    <a:pt x="1139" y="1854"/>
                    <a:pt x="1277" y="1911"/>
                    <a:pt x="1419" y="1911"/>
                  </a:cubicBezTo>
                  <a:cubicBezTo>
                    <a:pt x="1562" y="1911"/>
                    <a:pt x="1708" y="1854"/>
                    <a:pt x="1822" y="1740"/>
                  </a:cubicBezTo>
                  <a:cubicBezTo>
                    <a:pt x="2017" y="1545"/>
                    <a:pt x="2017" y="1187"/>
                    <a:pt x="1822" y="960"/>
                  </a:cubicBezTo>
                  <a:lnTo>
                    <a:pt x="1009" y="147"/>
                  </a:lnTo>
                  <a:cubicBezTo>
                    <a:pt x="895" y="49"/>
                    <a:pt x="749" y="0"/>
                    <a:pt x="606" y="0"/>
                  </a:cubicBezTo>
                  <a:close/>
                </a:path>
              </a:pathLst>
            </a:custGeom>
            <a:solidFill>
              <a:schemeClr val="accen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54" name="Google Shape;454;p20"/>
            <p:cNvSpPr/>
            <p:nvPr/>
          </p:nvSpPr>
          <p:spPr>
            <a:xfrm>
              <a:off x="7919103" y="2685568"/>
              <a:ext cx="42144" cy="185720"/>
            </a:xfrm>
            <a:custGeom>
              <a:avLst/>
              <a:gdLst/>
              <a:ahLst/>
              <a:cxnLst/>
              <a:rect l="l" t="t" r="r" b="b"/>
              <a:pathLst>
                <a:path w="1432" h="6286" extrusionOk="0">
                  <a:moveTo>
                    <a:pt x="1126" y="1"/>
                  </a:moveTo>
                  <a:cubicBezTo>
                    <a:pt x="1057" y="1"/>
                    <a:pt x="992" y="25"/>
                    <a:pt x="943" y="74"/>
                  </a:cubicBezTo>
                  <a:lnTo>
                    <a:pt x="358" y="659"/>
                  </a:lnTo>
                  <a:cubicBezTo>
                    <a:pt x="130" y="887"/>
                    <a:pt x="0" y="1180"/>
                    <a:pt x="0" y="1505"/>
                  </a:cubicBezTo>
                  <a:lnTo>
                    <a:pt x="0" y="6025"/>
                  </a:lnTo>
                  <a:cubicBezTo>
                    <a:pt x="0" y="6155"/>
                    <a:pt x="130" y="6285"/>
                    <a:pt x="293" y="6285"/>
                  </a:cubicBezTo>
                  <a:cubicBezTo>
                    <a:pt x="423" y="6285"/>
                    <a:pt x="553" y="6155"/>
                    <a:pt x="553" y="6025"/>
                  </a:cubicBezTo>
                  <a:lnTo>
                    <a:pt x="553" y="1505"/>
                  </a:lnTo>
                  <a:cubicBezTo>
                    <a:pt x="553" y="1342"/>
                    <a:pt x="618" y="1180"/>
                    <a:pt x="748" y="1050"/>
                  </a:cubicBezTo>
                  <a:lnTo>
                    <a:pt x="1334" y="464"/>
                  </a:lnTo>
                  <a:cubicBezTo>
                    <a:pt x="1431" y="367"/>
                    <a:pt x="1431" y="204"/>
                    <a:pt x="1334" y="74"/>
                  </a:cubicBezTo>
                  <a:cubicBezTo>
                    <a:pt x="1269" y="25"/>
                    <a:pt x="1195" y="1"/>
                    <a:pt x="1126" y="1"/>
                  </a:cubicBezTo>
                  <a:close/>
                </a:path>
              </a:pathLst>
            </a:custGeom>
            <a:solidFill>
              <a:schemeClr val="accent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55" name="Google Shape;455;p20"/>
            <p:cNvSpPr/>
            <p:nvPr/>
          </p:nvSpPr>
          <p:spPr>
            <a:xfrm>
              <a:off x="7945884" y="2642107"/>
              <a:ext cx="59390" cy="56460"/>
            </a:xfrm>
            <a:custGeom>
              <a:avLst/>
              <a:gdLst/>
              <a:ahLst/>
              <a:cxnLst/>
              <a:rect l="l" t="t" r="r" b="b"/>
              <a:pathLst>
                <a:path w="2018" h="1911" extrusionOk="0">
                  <a:moveTo>
                    <a:pt x="1415" y="0"/>
                  </a:moveTo>
                  <a:cubicBezTo>
                    <a:pt x="1277" y="0"/>
                    <a:pt x="1139" y="49"/>
                    <a:pt x="1042" y="147"/>
                  </a:cubicBezTo>
                  <a:lnTo>
                    <a:pt x="229" y="960"/>
                  </a:lnTo>
                  <a:cubicBezTo>
                    <a:pt x="1" y="1187"/>
                    <a:pt x="1" y="1545"/>
                    <a:pt x="229" y="1740"/>
                  </a:cubicBezTo>
                  <a:cubicBezTo>
                    <a:pt x="326" y="1854"/>
                    <a:pt x="464" y="1911"/>
                    <a:pt x="602" y="1911"/>
                  </a:cubicBezTo>
                  <a:cubicBezTo>
                    <a:pt x="741" y="1911"/>
                    <a:pt x="879" y="1854"/>
                    <a:pt x="976" y="1740"/>
                  </a:cubicBezTo>
                  <a:lnTo>
                    <a:pt x="1789" y="927"/>
                  </a:lnTo>
                  <a:cubicBezTo>
                    <a:pt x="2017" y="732"/>
                    <a:pt x="2017" y="374"/>
                    <a:pt x="1789" y="147"/>
                  </a:cubicBezTo>
                  <a:cubicBezTo>
                    <a:pt x="1692" y="49"/>
                    <a:pt x="1554" y="0"/>
                    <a:pt x="1415" y="0"/>
                  </a:cubicBezTo>
                  <a:close/>
                </a:path>
              </a:pathLst>
            </a:custGeom>
            <a:solidFill>
              <a:schemeClr val="accen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56" name="Google Shape;456;p20"/>
            <p:cNvSpPr/>
            <p:nvPr/>
          </p:nvSpPr>
          <p:spPr>
            <a:xfrm>
              <a:off x="7955478" y="2883756"/>
              <a:ext cx="345508" cy="107632"/>
            </a:xfrm>
            <a:custGeom>
              <a:avLst/>
              <a:gdLst/>
              <a:ahLst/>
              <a:cxnLst/>
              <a:rect l="l" t="t" r="r" b="b"/>
              <a:pathLst>
                <a:path w="11740" h="3643" extrusionOk="0">
                  <a:moveTo>
                    <a:pt x="0" y="0"/>
                  </a:moveTo>
                  <a:lnTo>
                    <a:pt x="0" y="3285"/>
                  </a:lnTo>
                  <a:cubicBezTo>
                    <a:pt x="0" y="3480"/>
                    <a:pt x="163" y="3642"/>
                    <a:pt x="358" y="3642"/>
                  </a:cubicBezTo>
                  <a:lnTo>
                    <a:pt x="11382" y="3642"/>
                  </a:lnTo>
                  <a:cubicBezTo>
                    <a:pt x="11577" y="3642"/>
                    <a:pt x="11740" y="3480"/>
                    <a:pt x="11740" y="3285"/>
                  </a:cubicBezTo>
                  <a:lnTo>
                    <a:pt x="11740" y="0"/>
                  </a:ln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57" name="Google Shape;457;p20"/>
            <p:cNvSpPr/>
            <p:nvPr/>
          </p:nvSpPr>
          <p:spPr>
            <a:xfrm>
              <a:off x="7955478" y="2883756"/>
              <a:ext cx="345508" cy="74956"/>
            </a:xfrm>
            <a:custGeom>
              <a:avLst/>
              <a:gdLst/>
              <a:ahLst/>
              <a:cxnLst/>
              <a:rect l="l" t="t" r="r" b="b"/>
              <a:pathLst>
                <a:path w="11740" h="2537" extrusionOk="0">
                  <a:moveTo>
                    <a:pt x="0" y="0"/>
                  </a:moveTo>
                  <a:lnTo>
                    <a:pt x="0" y="1398"/>
                  </a:lnTo>
                  <a:lnTo>
                    <a:pt x="11740" y="2537"/>
                  </a:lnTo>
                  <a:lnTo>
                    <a:pt x="11740" y="0"/>
                  </a:lnTo>
                  <a:close/>
                </a:path>
              </a:pathLst>
            </a:custGeom>
            <a:solidFill>
              <a:srgbClr val="000000">
                <a:alpha val="1453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58" name="Google Shape;458;p20"/>
            <p:cNvSpPr/>
            <p:nvPr/>
          </p:nvSpPr>
          <p:spPr>
            <a:xfrm>
              <a:off x="7919103" y="2835716"/>
              <a:ext cx="417288" cy="80717"/>
            </a:xfrm>
            <a:custGeom>
              <a:avLst/>
              <a:gdLst/>
              <a:ahLst/>
              <a:cxnLst/>
              <a:rect l="l" t="t" r="r" b="b"/>
              <a:pathLst>
                <a:path w="14179" h="2732" extrusionOk="0">
                  <a:moveTo>
                    <a:pt x="553" y="0"/>
                  </a:moveTo>
                  <a:cubicBezTo>
                    <a:pt x="260" y="0"/>
                    <a:pt x="0" y="260"/>
                    <a:pt x="0" y="553"/>
                  </a:cubicBezTo>
                  <a:lnTo>
                    <a:pt x="0" y="2179"/>
                  </a:lnTo>
                  <a:cubicBezTo>
                    <a:pt x="0" y="2472"/>
                    <a:pt x="260" y="2732"/>
                    <a:pt x="553" y="2732"/>
                  </a:cubicBezTo>
                  <a:lnTo>
                    <a:pt x="13626" y="2732"/>
                  </a:lnTo>
                  <a:cubicBezTo>
                    <a:pt x="13951" y="2732"/>
                    <a:pt x="14179" y="2472"/>
                    <a:pt x="14179" y="2179"/>
                  </a:cubicBezTo>
                  <a:lnTo>
                    <a:pt x="14179" y="553"/>
                  </a:lnTo>
                  <a:cubicBezTo>
                    <a:pt x="14179" y="260"/>
                    <a:pt x="13951" y="0"/>
                    <a:pt x="13626" y="0"/>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59" name="Google Shape;459;p20"/>
            <p:cNvSpPr/>
            <p:nvPr/>
          </p:nvSpPr>
          <p:spPr>
            <a:xfrm>
              <a:off x="8267466" y="2442738"/>
              <a:ext cx="189529" cy="136882"/>
            </a:xfrm>
            <a:custGeom>
              <a:avLst/>
              <a:gdLst/>
              <a:ahLst/>
              <a:cxnLst/>
              <a:rect l="l" t="t" r="r" b="b"/>
              <a:pathLst>
                <a:path w="6440" h="4633" extrusionOk="0">
                  <a:moveTo>
                    <a:pt x="1106" y="1"/>
                  </a:moveTo>
                  <a:cubicBezTo>
                    <a:pt x="521" y="1"/>
                    <a:pt x="0" y="521"/>
                    <a:pt x="0" y="1106"/>
                  </a:cubicBezTo>
                  <a:lnTo>
                    <a:pt x="0" y="2602"/>
                  </a:lnTo>
                  <a:cubicBezTo>
                    <a:pt x="0" y="3187"/>
                    <a:pt x="521" y="3675"/>
                    <a:pt x="1106" y="3675"/>
                  </a:cubicBezTo>
                  <a:lnTo>
                    <a:pt x="1269" y="3675"/>
                  </a:lnTo>
                  <a:cubicBezTo>
                    <a:pt x="1464" y="3675"/>
                    <a:pt x="1594" y="3838"/>
                    <a:pt x="1594" y="4033"/>
                  </a:cubicBezTo>
                  <a:lnTo>
                    <a:pt x="1594" y="4488"/>
                  </a:lnTo>
                  <a:cubicBezTo>
                    <a:pt x="1594" y="4575"/>
                    <a:pt x="1666" y="4633"/>
                    <a:pt x="1743" y="4633"/>
                  </a:cubicBezTo>
                  <a:cubicBezTo>
                    <a:pt x="1782" y="4633"/>
                    <a:pt x="1822" y="4618"/>
                    <a:pt x="1854" y="4586"/>
                  </a:cubicBezTo>
                  <a:lnTo>
                    <a:pt x="2570" y="3805"/>
                  </a:lnTo>
                  <a:cubicBezTo>
                    <a:pt x="2635" y="3740"/>
                    <a:pt x="2732" y="3675"/>
                    <a:pt x="2830" y="3675"/>
                  </a:cubicBezTo>
                  <a:lnTo>
                    <a:pt x="5334" y="3675"/>
                  </a:lnTo>
                  <a:cubicBezTo>
                    <a:pt x="5952" y="3675"/>
                    <a:pt x="6439" y="3187"/>
                    <a:pt x="6439" y="2570"/>
                  </a:cubicBezTo>
                  <a:lnTo>
                    <a:pt x="6439" y="1106"/>
                  </a:lnTo>
                  <a:cubicBezTo>
                    <a:pt x="6439" y="488"/>
                    <a:pt x="5952" y="1"/>
                    <a:pt x="5334" y="1"/>
                  </a:cubicBezTo>
                  <a:close/>
                </a:path>
              </a:pathLst>
            </a:custGeom>
            <a:solidFill>
              <a:schemeClr val="l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60" name="Google Shape;460;p20"/>
            <p:cNvSpPr/>
            <p:nvPr/>
          </p:nvSpPr>
          <p:spPr>
            <a:xfrm>
              <a:off x="8329681" y="2473494"/>
              <a:ext cx="72751" cy="16368"/>
            </a:xfrm>
            <a:custGeom>
              <a:avLst/>
              <a:gdLst/>
              <a:ahLst/>
              <a:cxnLst/>
              <a:rect l="l" t="t" r="r" b="b"/>
              <a:pathLst>
                <a:path w="2472" h="554" extrusionOk="0">
                  <a:moveTo>
                    <a:pt x="260" y="0"/>
                  </a:moveTo>
                  <a:cubicBezTo>
                    <a:pt x="98" y="0"/>
                    <a:pt x="0" y="130"/>
                    <a:pt x="0" y="260"/>
                  </a:cubicBezTo>
                  <a:cubicBezTo>
                    <a:pt x="0" y="423"/>
                    <a:pt x="98" y="553"/>
                    <a:pt x="260" y="553"/>
                  </a:cubicBezTo>
                  <a:lnTo>
                    <a:pt x="2179" y="553"/>
                  </a:lnTo>
                  <a:cubicBezTo>
                    <a:pt x="2342" y="553"/>
                    <a:pt x="2472" y="423"/>
                    <a:pt x="2472" y="260"/>
                  </a:cubicBezTo>
                  <a:cubicBezTo>
                    <a:pt x="2472" y="130"/>
                    <a:pt x="2342" y="0"/>
                    <a:pt x="2179" y="0"/>
                  </a:cubicBez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61" name="Google Shape;461;p20"/>
            <p:cNvSpPr/>
            <p:nvPr/>
          </p:nvSpPr>
          <p:spPr>
            <a:xfrm>
              <a:off x="8329681" y="2506141"/>
              <a:ext cx="72751" cy="16368"/>
            </a:xfrm>
            <a:custGeom>
              <a:avLst/>
              <a:gdLst/>
              <a:ahLst/>
              <a:cxnLst/>
              <a:rect l="l" t="t" r="r" b="b"/>
              <a:pathLst>
                <a:path w="2472" h="554" extrusionOk="0">
                  <a:moveTo>
                    <a:pt x="260" y="1"/>
                  </a:moveTo>
                  <a:cubicBezTo>
                    <a:pt x="98" y="1"/>
                    <a:pt x="0" y="131"/>
                    <a:pt x="0" y="261"/>
                  </a:cubicBezTo>
                  <a:cubicBezTo>
                    <a:pt x="0" y="424"/>
                    <a:pt x="98" y="554"/>
                    <a:pt x="260" y="554"/>
                  </a:cubicBezTo>
                  <a:lnTo>
                    <a:pt x="2179" y="554"/>
                  </a:lnTo>
                  <a:cubicBezTo>
                    <a:pt x="2342" y="554"/>
                    <a:pt x="2472" y="424"/>
                    <a:pt x="2472" y="261"/>
                  </a:cubicBezTo>
                  <a:cubicBezTo>
                    <a:pt x="2472" y="131"/>
                    <a:pt x="2342" y="1"/>
                    <a:pt x="2179" y="1"/>
                  </a:cubicBez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462" name="Google Shape;462;p20"/>
          <p:cNvGrpSpPr/>
          <p:nvPr/>
        </p:nvGrpSpPr>
        <p:grpSpPr>
          <a:xfrm>
            <a:off x="11118388" y="3710833"/>
            <a:ext cx="561114" cy="541336"/>
            <a:chOff x="7913731" y="3971534"/>
            <a:chExt cx="548621" cy="527132"/>
          </a:xfrm>
        </p:grpSpPr>
        <p:sp>
          <p:nvSpPr>
            <p:cNvPr id="463" name="Google Shape;463;p20"/>
            <p:cNvSpPr/>
            <p:nvPr/>
          </p:nvSpPr>
          <p:spPr>
            <a:xfrm>
              <a:off x="8274978" y="4131397"/>
              <a:ext cx="38468" cy="181748"/>
            </a:xfrm>
            <a:custGeom>
              <a:avLst/>
              <a:gdLst/>
              <a:ahLst/>
              <a:cxnLst/>
              <a:rect l="l" t="t" r="r" b="b"/>
              <a:pathLst>
                <a:path w="1302" h="6212" extrusionOk="0">
                  <a:moveTo>
                    <a:pt x="0" y="0"/>
                  </a:moveTo>
                  <a:lnTo>
                    <a:pt x="0" y="6211"/>
                  </a:lnTo>
                  <a:lnTo>
                    <a:pt x="1301" y="6211"/>
                  </a:lnTo>
                  <a:lnTo>
                    <a:pt x="1301" y="0"/>
                  </a:ln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64" name="Google Shape;464;p20"/>
            <p:cNvSpPr/>
            <p:nvPr/>
          </p:nvSpPr>
          <p:spPr>
            <a:xfrm>
              <a:off x="8274978" y="4131397"/>
              <a:ext cx="38468" cy="36162"/>
            </a:xfrm>
            <a:custGeom>
              <a:avLst/>
              <a:gdLst/>
              <a:ahLst/>
              <a:cxnLst/>
              <a:rect l="l" t="t" r="r" b="b"/>
              <a:pathLst>
                <a:path w="1302" h="1236" extrusionOk="0">
                  <a:moveTo>
                    <a:pt x="0" y="0"/>
                  </a:moveTo>
                  <a:lnTo>
                    <a:pt x="0" y="1073"/>
                  </a:lnTo>
                  <a:cubicBezTo>
                    <a:pt x="326" y="1171"/>
                    <a:pt x="651" y="1236"/>
                    <a:pt x="1009" y="1236"/>
                  </a:cubicBezTo>
                  <a:lnTo>
                    <a:pt x="1301" y="1236"/>
                  </a:lnTo>
                  <a:lnTo>
                    <a:pt x="1301" y="0"/>
                  </a:lnTo>
                  <a:close/>
                </a:path>
              </a:pathLst>
            </a:custGeom>
            <a:solidFill>
              <a:srgbClr val="000000">
                <a:alpha val="1453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65" name="Google Shape;465;p20"/>
            <p:cNvSpPr/>
            <p:nvPr/>
          </p:nvSpPr>
          <p:spPr>
            <a:xfrm>
              <a:off x="8205813" y="3971534"/>
              <a:ext cx="176797" cy="175106"/>
            </a:xfrm>
            <a:custGeom>
              <a:avLst/>
              <a:gdLst/>
              <a:ahLst/>
              <a:cxnLst/>
              <a:rect l="l" t="t" r="r" b="b"/>
              <a:pathLst>
                <a:path w="5984" h="5985" extrusionOk="0">
                  <a:moveTo>
                    <a:pt x="2992" y="1"/>
                  </a:moveTo>
                  <a:cubicBezTo>
                    <a:pt x="1333" y="1"/>
                    <a:pt x="0" y="1334"/>
                    <a:pt x="0" y="2993"/>
                  </a:cubicBezTo>
                  <a:cubicBezTo>
                    <a:pt x="0" y="4651"/>
                    <a:pt x="1333" y="5985"/>
                    <a:pt x="2992" y="5985"/>
                  </a:cubicBezTo>
                  <a:cubicBezTo>
                    <a:pt x="4650" y="5985"/>
                    <a:pt x="5984" y="4651"/>
                    <a:pt x="5984" y="2993"/>
                  </a:cubicBezTo>
                  <a:cubicBezTo>
                    <a:pt x="5984" y="1334"/>
                    <a:pt x="4650" y="1"/>
                    <a:pt x="2992" y="1"/>
                  </a:cubicBezTo>
                  <a:close/>
                </a:path>
              </a:pathLst>
            </a:custGeom>
            <a:solidFill>
              <a:schemeClr val="accent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66" name="Google Shape;466;p20"/>
            <p:cNvSpPr/>
            <p:nvPr/>
          </p:nvSpPr>
          <p:spPr>
            <a:xfrm>
              <a:off x="8245197" y="4031483"/>
              <a:ext cx="98030" cy="67585"/>
            </a:xfrm>
            <a:custGeom>
              <a:avLst/>
              <a:gdLst/>
              <a:ahLst/>
              <a:cxnLst/>
              <a:rect l="l" t="t" r="r" b="b"/>
              <a:pathLst>
                <a:path w="3318" h="2310" extrusionOk="0">
                  <a:moveTo>
                    <a:pt x="3025" y="1"/>
                  </a:moveTo>
                  <a:cubicBezTo>
                    <a:pt x="2951" y="1"/>
                    <a:pt x="2878" y="33"/>
                    <a:pt x="2830" y="98"/>
                  </a:cubicBezTo>
                  <a:lnTo>
                    <a:pt x="1171" y="1757"/>
                  </a:lnTo>
                  <a:lnTo>
                    <a:pt x="1139" y="1757"/>
                  </a:lnTo>
                  <a:lnTo>
                    <a:pt x="488" y="1106"/>
                  </a:lnTo>
                  <a:cubicBezTo>
                    <a:pt x="439" y="1058"/>
                    <a:pt x="366" y="1033"/>
                    <a:pt x="293" y="1033"/>
                  </a:cubicBezTo>
                  <a:cubicBezTo>
                    <a:pt x="220" y="1033"/>
                    <a:pt x="147" y="1058"/>
                    <a:pt x="98" y="1106"/>
                  </a:cubicBezTo>
                  <a:cubicBezTo>
                    <a:pt x="0" y="1204"/>
                    <a:pt x="0" y="1399"/>
                    <a:pt x="98" y="1497"/>
                  </a:cubicBezTo>
                  <a:lnTo>
                    <a:pt x="748" y="2147"/>
                  </a:lnTo>
                  <a:cubicBezTo>
                    <a:pt x="846" y="2244"/>
                    <a:pt x="1008" y="2310"/>
                    <a:pt x="1139" y="2310"/>
                  </a:cubicBezTo>
                  <a:cubicBezTo>
                    <a:pt x="1301" y="2310"/>
                    <a:pt x="1431" y="2244"/>
                    <a:pt x="1561" y="2147"/>
                  </a:cubicBezTo>
                  <a:lnTo>
                    <a:pt x="3220" y="488"/>
                  </a:lnTo>
                  <a:cubicBezTo>
                    <a:pt x="3317" y="358"/>
                    <a:pt x="3317" y="196"/>
                    <a:pt x="3220" y="98"/>
                  </a:cubicBezTo>
                  <a:cubicBezTo>
                    <a:pt x="3171" y="33"/>
                    <a:pt x="3098" y="1"/>
                    <a:pt x="3025" y="1"/>
                  </a:cubicBezTo>
                  <a:close/>
                </a:path>
              </a:pathLst>
            </a:custGeom>
            <a:solidFill>
              <a:schemeClr val="l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67" name="Google Shape;467;p20"/>
            <p:cNvSpPr/>
            <p:nvPr/>
          </p:nvSpPr>
          <p:spPr>
            <a:xfrm>
              <a:off x="8062638" y="4131397"/>
              <a:ext cx="38468" cy="181748"/>
            </a:xfrm>
            <a:custGeom>
              <a:avLst/>
              <a:gdLst/>
              <a:ahLst/>
              <a:cxnLst/>
              <a:rect l="l" t="t" r="r" b="b"/>
              <a:pathLst>
                <a:path w="1302" h="6212" extrusionOk="0">
                  <a:moveTo>
                    <a:pt x="1" y="0"/>
                  </a:moveTo>
                  <a:lnTo>
                    <a:pt x="1" y="6211"/>
                  </a:lnTo>
                  <a:lnTo>
                    <a:pt x="1301" y="6211"/>
                  </a:lnTo>
                  <a:lnTo>
                    <a:pt x="1301" y="0"/>
                  </a:lnTo>
                  <a:close/>
                </a:path>
              </a:pathLst>
            </a:custGeom>
            <a:solidFill>
              <a:schemeClr val="accent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68" name="Google Shape;468;p20"/>
            <p:cNvSpPr/>
            <p:nvPr/>
          </p:nvSpPr>
          <p:spPr>
            <a:xfrm>
              <a:off x="8062638" y="4131397"/>
              <a:ext cx="38468" cy="36162"/>
            </a:xfrm>
            <a:custGeom>
              <a:avLst/>
              <a:gdLst/>
              <a:ahLst/>
              <a:cxnLst/>
              <a:rect l="l" t="t" r="r" b="b"/>
              <a:pathLst>
                <a:path w="1302" h="1236" extrusionOk="0">
                  <a:moveTo>
                    <a:pt x="1" y="0"/>
                  </a:moveTo>
                  <a:lnTo>
                    <a:pt x="1" y="1073"/>
                  </a:lnTo>
                  <a:cubicBezTo>
                    <a:pt x="326" y="1171"/>
                    <a:pt x="651" y="1236"/>
                    <a:pt x="1009" y="1236"/>
                  </a:cubicBezTo>
                  <a:lnTo>
                    <a:pt x="1301" y="1236"/>
                  </a:lnTo>
                  <a:lnTo>
                    <a:pt x="1301" y="0"/>
                  </a:lnTo>
                  <a:close/>
                </a:path>
              </a:pathLst>
            </a:custGeom>
            <a:solidFill>
              <a:srgbClr val="000000">
                <a:alpha val="1453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69" name="Google Shape;469;p20"/>
            <p:cNvSpPr/>
            <p:nvPr/>
          </p:nvSpPr>
          <p:spPr>
            <a:xfrm>
              <a:off x="8102022" y="4374000"/>
              <a:ext cx="69224" cy="38093"/>
            </a:xfrm>
            <a:custGeom>
              <a:avLst/>
              <a:gdLst/>
              <a:ahLst/>
              <a:cxnLst/>
              <a:rect l="l" t="t" r="r" b="b"/>
              <a:pathLst>
                <a:path w="2343" h="1302" extrusionOk="0">
                  <a:moveTo>
                    <a:pt x="651" y="1"/>
                  </a:moveTo>
                  <a:cubicBezTo>
                    <a:pt x="294" y="1"/>
                    <a:pt x="1" y="293"/>
                    <a:pt x="1" y="651"/>
                  </a:cubicBezTo>
                  <a:cubicBezTo>
                    <a:pt x="1" y="1009"/>
                    <a:pt x="261" y="1301"/>
                    <a:pt x="651" y="1301"/>
                  </a:cubicBezTo>
                  <a:lnTo>
                    <a:pt x="1692" y="1301"/>
                  </a:lnTo>
                  <a:cubicBezTo>
                    <a:pt x="2050" y="1301"/>
                    <a:pt x="2342" y="1009"/>
                    <a:pt x="2342" y="651"/>
                  </a:cubicBezTo>
                  <a:cubicBezTo>
                    <a:pt x="2342" y="293"/>
                    <a:pt x="2050" y="1"/>
                    <a:pt x="1692" y="1"/>
                  </a:cubicBezTo>
                  <a:close/>
                </a:path>
              </a:pathLst>
            </a:custGeom>
            <a:solidFill>
              <a:srgbClr val="FFCEBF"/>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70" name="Google Shape;470;p20"/>
            <p:cNvSpPr/>
            <p:nvPr/>
          </p:nvSpPr>
          <p:spPr>
            <a:xfrm>
              <a:off x="8085713" y="4335936"/>
              <a:ext cx="85533" cy="38093"/>
            </a:xfrm>
            <a:custGeom>
              <a:avLst/>
              <a:gdLst/>
              <a:ahLst/>
              <a:cxnLst/>
              <a:rect l="l" t="t" r="r" b="b"/>
              <a:pathLst>
                <a:path w="2895" h="1302" extrusionOk="0">
                  <a:moveTo>
                    <a:pt x="650" y="1"/>
                  </a:moveTo>
                  <a:cubicBezTo>
                    <a:pt x="293" y="1"/>
                    <a:pt x="0" y="294"/>
                    <a:pt x="0" y="651"/>
                  </a:cubicBezTo>
                  <a:cubicBezTo>
                    <a:pt x="0" y="1009"/>
                    <a:pt x="293" y="1302"/>
                    <a:pt x="650" y="1302"/>
                  </a:cubicBezTo>
                  <a:lnTo>
                    <a:pt x="2244" y="1302"/>
                  </a:lnTo>
                  <a:cubicBezTo>
                    <a:pt x="2602" y="1302"/>
                    <a:pt x="2894" y="1009"/>
                    <a:pt x="2894" y="651"/>
                  </a:cubicBezTo>
                  <a:cubicBezTo>
                    <a:pt x="2894" y="294"/>
                    <a:pt x="2602" y="1"/>
                    <a:pt x="2244" y="1"/>
                  </a:cubicBezTo>
                  <a:close/>
                </a:path>
              </a:pathLst>
            </a:custGeom>
            <a:solidFill>
              <a:srgbClr val="FFCEBF"/>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71" name="Google Shape;471;p20"/>
            <p:cNvSpPr/>
            <p:nvPr/>
          </p:nvSpPr>
          <p:spPr>
            <a:xfrm>
              <a:off x="8085713" y="4335936"/>
              <a:ext cx="84558" cy="38093"/>
            </a:xfrm>
            <a:custGeom>
              <a:avLst/>
              <a:gdLst/>
              <a:ahLst/>
              <a:cxnLst/>
              <a:rect l="l" t="t" r="r" b="b"/>
              <a:pathLst>
                <a:path w="2862" h="1302" extrusionOk="0">
                  <a:moveTo>
                    <a:pt x="650" y="1"/>
                  </a:moveTo>
                  <a:cubicBezTo>
                    <a:pt x="293" y="1"/>
                    <a:pt x="0" y="294"/>
                    <a:pt x="0" y="651"/>
                  </a:cubicBezTo>
                  <a:cubicBezTo>
                    <a:pt x="0" y="1009"/>
                    <a:pt x="293" y="1302"/>
                    <a:pt x="650" y="1302"/>
                  </a:cubicBezTo>
                  <a:lnTo>
                    <a:pt x="2244" y="1302"/>
                  </a:lnTo>
                  <a:cubicBezTo>
                    <a:pt x="2569" y="1302"/>
                    <a:pt x="2829" y="1074"/>
                    <a:pt x="2862" y="749"/>
                  </a:cubicBezTo>
                  <a:lnTo>
                    <a:pt x="2276" y="749"/>
                  </a:lnTo>
                  <a:cubicBezTo>
                    <a:pt x="1919" y="749"/>
                    <a:pt x="1626" y="456"/>
                    <a:pt x="1626" y="98"/>
                  </a:cubicBezTo>
                  <a:cubicBezTo>
                    <a:pt x="1626" y="66"/>
                    <a:pt x="1626" y="33"/>
                    <a:pt x="1626" y="1"/>
                  </a:cubicBezTo>
                  <a:close/>
                </a:path>
              </a:pathLst>
            </a:custGeom>
            <a:solidFill>
              <a:srgbClr val="FFB09E"/>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72" name="Google Shape;472;p20"/>
            <p:cNvSpPr/>
            <p:nvPr/>
          </p:nvSpPr>
          <p:spPr>
            <a:xfrm>
              <a:off x="8085713" y="4374000"/>
              <a:ext cx="84558" cy="38093"/>
            </a:xfrm>
            <a:custGeom>
              <a:avLst/>
              <a:gdLst/>
              <a:ahLst/>
              <a:cxnLst/>
              <a:rect l="l" t="t" r="r" b="b"/>
              <a:pathLst>
                <a:path w="2862" h="1302" extrusionOk="0">
                  <a:moveTo>
                    <a:pt x="650" y="1"/>
                  </a:moveTo>
                  <a:cubicBezTo>
                    <a:pt x="293" y="1"/>
                    <a:pt x="0" y="293"/>
                    <a:pt x="0" y="651"/>
                  </a:cubicBezTo>
                  <a:cubicBezTo>
                    <a:pt x="0" y="1009"/>
                    <a:pt x="293" y="1301"/>
                    <a:pt x="650" y="1301"/>
                  </a:cubicBezTo>
                  <a:lnTo>
                    <a:pt x="2244" y="1301"/>
                  </a:lnTo>
                  <a:cubicBezTo>
                    <a:pt x="2569" y="1301"/>
                    <a:pt x="2829" y="1074"/>
                    <a:pt x="2862" y="749"/>
                  </a:cubicBezTo>
                  <a:lnTo>
                    <a:pt x="2276" y="749"/>
                  </a:lnTo>
                  <a:cubicBezTo>
                    <a:pt x="1919" y="749"/>
                    <a:pt x="1626" y="456"/>
                    <a:pt x="1626" y="98"/>
                  </a:cubicBezTo>
                  <a:cubicBezTo>
                    <a:pt x="1626" y="66"/>
                    <a:pt x="1626" y="33"/>
                    <a:pt x="1626" y="1"/>
                  </a:cubicBezTo>
                  <a:close/>
                </a:path>
              </a:pathLst>
            </a:custGeom>
            <a:solidFill>
              <a:srgbClr val="FFB09E"/>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73" name="Google Shape;473;p20"/>
            <p:cNvSpPr/>
            <p:nvPr/>
          </p:nvSpPr>
          <p:spPr>
            <a:xfrm>
              <a:off x="7959851" y="4302641"/>
              <a:ext cx="199872" cy="185580"/>
            </a:xfrm>
            <a:custGeom>
              <a:avLst/>
              <a:gdLst/>
              <a:ahLst/>
              <a:cxnLst/>
              <a:rect l="l" t="t" r="r" b="b"/>
              <a:pathLst>
                <a:path w="6765" h="6343" extrusionOk="0">
                  <a:moveTo>
                    <a:pt x="3024" y="1"/>
                  </a:moveTo>
                  <a:cubicBezTo>
                    <a:pt x="2732" y="1"/>
                    <a:pt x="2406" y="131"/>
                    <a:pt x="2179" y="358"/>
                  </a:cubicBezTo>
                  <a:lnTo>
                    <a:pt x="293" y="2245"/>
                  </a:lnTo>
                  <a:cubicBezTo>
                    <a:pt x="98" y="2440"/>
                    <a:pt x="0" y="2732"/>
                    <a:pt x="0" y="3025"/>
                  </a:cubicBezTo>
                  <a:lnTo>
                    <a:pt x="0" y="5822"/>
                  </a:lnTo>
                  <a:cubicBezTo>
                    <a:pt x="0" y="6114"/>
                    <a:pt x="228" y="6342"/>
                    <a:pt x="520" y="6342"/>
                  </a:cubicBezTo>
                  <a:lnTo>
                    <a:pt x="4910" y="6342"/>
                  </a:lnTo>
                  <a:lnTo>
                    <a:pt x="6764" y="5627"/>
                  </a:lnTo>
                  <a:lnTo>
                    <a:pt x="5008" y="4066"/>
                  </a:lnTo>
                  <a:lnTo>
                    <a:pt x="4881" y="3729"/>
                  </a:lnTo>
                  <a:lnTo>
                    <a:pt x="4881" y="3729"/>
                  </a:lnTo>
                  <a:cubicBezTo>
                    <a:pt x="5243" y="3663"/>
                    <a:pt x="5528" y="3338"/>
                    <a:pt x="5528" y="2960"/>
                  </a:cubicBezTo>
                  <a:lnTo>
                    <a:pt x="5528" y="1106"/>
                  </a:lnTo>
                  <a:cubicBezTo>
                    <a:pt x="5528" y="489"/>
                    <a:pt x="5041" y="1"/>
                    <a:pt x="4423" y="1"/>
                  </a:cubicBezTo>
                  <a:close/>
                </a:path>
              </a:pathLst>
            </a:custGeom>
            <a:solidFill>
              <a:srgbClr val="FFCEBF"/>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74" name="Google Shape;474;p20"/>
            <p:cNvSpPr/>
            <p:nvPr/>
          </p:nvSpPr>
          <p:spPr>
            <a:xfrm>
              <a:off x="8023462" y="4335936"/>
              <a:ext cx="83406" cy="77094"/>
            </a:xfrm>
            <a:custGeom>
              <a:avLst/>
              <a:gdLst/>
              <a:ahLst/>
              <a:cxnLst/>
              <a:rect l="l" t="t" r="r" b="b"/>
              <a:pathLst>
                <a:path w="2823" h="2635" extrusionOk="0">
                  <a:moveTo>
                    <a:pt x="1522" y="1"/>
                  </a:moveTo>
                  <a:cubicBezTo>
                    <a:pt x="1457" y="33"/>
                    <a:pt x="1392" y="66"/>
                    <a:pt x="1294" y="131"/>
                  </a:cubicBezTo>
                  <a:cubicBezTo>
                    <a:pt x="936" y="391"/>
                    <a:pt x="936" y="879"/>
                    <a:pt x="871" y="1139"/>
                  </a:cubicBezTo>
                  <a:cubicBezTo>
                    <a:pt x="806" y="1464"/>
                    <a:pt x="644" y="1887"/>
                    <a:pt x="58" y="2375"/>
                  </a:cubicBezTo>
                  <a:cubicBezTo>
                    <a:pt x="0" y="2433"/>
                    <a:pt x="46" y="2543"/>
                    <a:pt x="125" y="2543"/>
                  </a:cubicBezTo>
                  <a:cubicBezTo>
                    <a:pt x="135" y="2543"/>
                    <a:pt x="145" y="2541"/>
                    <a:pt x="156" y="2537"/>
                  </a:cubicBezTo>
                  <a:cubicBezTo>
                    <a:pt x="253" y="2505"/>
                    <a:pt x="351" y="2440"/>
                    <a:pt x="481" y="2407"/>
                  </a:cubicBezTo>
                  <a:cubicBezTo>
                    <a:pt x="1164" y="2050"/>
                    <a:pt x="1457" y="1464"/>
                    <a:pt x="1587" y="1237"/>
                  </a:cubicBezTo>
                  <a:cubicBezTo>
                    <a:pt x="1879" y="1692"/>
                    <a:pt x="2172" y="2147"/>
                    <a:pt x="2465" y="2635"/>
                  </a:cubicBezTo>
                  <a:cubicBezTo>
                    <a:pt x="2660" y="2635"/>
                    <a:pt x="2823" y="2472"/>
                    <a:pt x="2823" y="2277"/>
                  </a:cubicBezTo>
                  <a:lnTo>
                    <a:pt x="2823" y="1"/>
                  </a:lnTo>
                  <a:close/>
                </a:path>
              </a:pathLst>
            </a:custGeom>
            <a:solidFill>
              <a:srgbClr val="FFB09E"/>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75" name="Google Shape;475;p20"/>
            <p:cNvSpPr/>
            <p:nvPr/>
          </p:nvSpPr>
          <p:spPr>
            <a:xfrm>
              <a:off x="8051116" y="4335936"/>
              <a:ext cx="86508" cy="152285"/>
            </a:xfrm>
            <a:custGeom>
              <a:avLst/>
              <a:gdLst/>
              <a:ahLst/>
              <a:cxnLst/>
              <a:rect l="l" t="t" r="r" b="b"/>
              <a:pathLst>
                <a:path w="2928" h="5205" extrusionOk="0">
                  <a:moveTo>
                    <a:pt x="683" y="1"/>
                  </a:moveTo>
                  <a:cubicBezTo>
                    <a:pt x="293" y="1"/>
                    <a:pt x="0" y="294"/>
                    <a:pt x="0" y="651"/>
                  </a:cubicBezTo>
                  <a:cubicBezTo>
                    <a:pt x="0" y="716"/>
                    <a:pt x="33" y="781"/>
                    <a:pt x="65" y="814"/>
                  </a:cubicBezTo>
                  <a:cubicBezTo>
                    <a:pt x="195" y="1074"/>
                    <a:pt x="228" y="1399"/>
                    <a:pt x="98" y="1627"/>
                  </a:cubicBezTo>
                  <a:cubicBezTo>
                    <a:pt x="33" y="1724"/>
                    <a:pt x="0" y="1855"/>
                    <a:pt x="0" y="1952"/>
                  </a:cubicBezTo>
                  <a:cubicBezTo>
                    <a:pt x="0" y="2017"/>
                    <a:pt x="33" y="2082"/>
                    <a:pt x="65" y="2147"/>
                  </a:cubicBezTo>
                  <a:cubicBezTo>
                    <a:pt x="195" y="2375"/>
                    <a:pt x="228" y="2700"/>
                    <a:pt x="98" y="2960"/>
                  </a:cubicBezTo>
                  <a:cubicBezTo>
                    <a:pt x="33" y="3025"/>
                    <a:pt x="0" y="3155"/>
                    <a:pt x="0" y="3253"/>
                  </a:cubicBezTo>
                  <a:cubicBezTo>
                    <a:pt x="0" y="3350"/>
                    <a:pt x="33" y="3448"/>
                    <a:pt x="65" y="3546"/>
                  </a:cubicBezTo>
                  <a:cubicBezTo>
                    <a:pt x="195" y="3773"/>
                    <a:pt x="195" y="4033"/>
                    <a:pt x="65" y="4261"/>
                  </a:cubicBezTo>
                  <a:cubicBezTo>
                    <a:pt x="33" y="4359"/>
                    <a:pt x="0" y="4489"/>
                    <a:pt x="0" y="4586"/>
                  </a:cubicBezTo>
                  <a:cubicBezTo>
                    <a:pt x="33" y="4944"/>
                    <a:pt x="326" y="5204"/>
                    <a:pt x="683" y="5204"/>
                  </a:cubicBezTo>
                  <a:lnTo>
                    <a:pt x="2244" y="5204"/>
                  </a:lnTo>
                  <a:cubicBezTo>
                    <a:pt x="2602" y="5204"/>
                    <a:pt x="2895" y="4944"/>
                    <a:pt x="2927" y="4586"/>
                  </a:cubicBezTo>
                  <a:cubicBezTo>
                    <a:pt x="2927" y="4228"/>
                    <a:pt x="2634" y="3903"/>
                    <a:pt x="2277" y="3903"/>
                  </a:cubicBezTo>
                  <a:cubicBezTo>
                    <a:pt x="2634" y="3903"/>
                    <a:pt x="2927" y="3611"/>
                    <a:pt x="2927" y="3253"/>
                  </a:cubicBezTo>
                  <a:cubicBezTo>
                    <a:pt x="2927" y="2895"/>
                    <a:pt x="2634" y="2602"/>
                    <a:pt x="2277" y="2602"/>
                  </a:cubicBezTo>
                  <a:cubicBezTo>
                    <a:pt x="2634" y="2602"/>
                    <a:pt x="2927" y="2310"/>
                    <a:pt x="2927" y="1952"/>
                  </a:cubicBezTo>
                  <a:cubicBezTo>
                    <a:pt x="2927" y="1594"/>
                    <a:pt x="2634" y="1302"/>
                    <a:pt x="2277" y="1302"/>
                  </a:cubicBezTo>
                  <a:cubicBezTo>
                    <a:pt x="2634" y="1302"/>
                    <a:pt x="2927" y="1009"/>
                    <a:pt x="2927" y="619"/>
                  </a:cubicBezTo>
                  <a:cubicBezTo>
                    <a:pt x="2895" y="261"/>
                    <a:pt x="2602" y="1"/>
                    <a:pt x="2244" y="1"/>
                  </a:cubicBezTo>
                  <a:close/>
                </a:path>
              </a:pathLst>
            </a:custGeom>
            <a:solidFill>
              <a:srgbClr val="FFB09E"/>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76" name="Google Shape;476;p20"/>
            <p:cNvSpPr/>
            <p:nvPr/>
          </p:nvSpPr>
          <p:spPr>
            <a:xfrm>
              <a:off x="8078002" y="4302641"/>
              <a:ext cx="45204" cy="109452"/>
            </a:xfrm>
            <a:custGeom>
              <a:avLst/>
              <a:gdLst/>
              <a:ahLst/>
              <a:cxnLst/>
              <a:rect l="l" t="t" r="r" b="b"/>
              <a:pathLst>
                <a:path w="1530" h="3741" extrusionOk="0">
                  <a:moveTo>
                    <a:pt x="424" y="1"/>
                  </a:moveTo>
                  <a:lnTo>
                    <a:pt x="1" y="1139"/>
                  </a:lnTo>
                  <a:lnTo>
                    <a:pt x="1" y="2960"/>
                  </a:lnTo>
                  <a:cubicBezTo>
                    <a:pt x="1" y="3383"/>
                    <a:pt x="326" y="3740"/>
                    <a:pt x="749" y="3740"/>
                  </a:cubicBezTo>
                  <a:cubicBezTo>
                    <a:pt x="1172" y="3740"/>
                    <a:pt x="1529" y="3383"/>
                    <a:pt x="1529" y="2960"/>
                  </a:cubicBezTo>
                  <a:lnTo>
                    <a:pt x="1529" y="1106"/>
                  </a:lnTo>
                  <a:cubicBezTo>
                    <a:pt x="1529" y="489"/>
                    <a:pt x="1042" y="1"/>
                    <a:pt x="424" y="1"/>
                  </a:cubicBezTo>
                  <a:close/>
                </a:path>
              </a:pathLst>
            </a:custGeom>
            <a:solidFill>
              <a:srgbClr val="FFCEBF"/>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77" name="Google Shape;477;p20"/>
            <p:cNvSpPr/>
            <p:nvPr/>
          </p:nvSpPr>
          <p:spPr>
            <a:xfrm>
              <a:off x="7913731" y="4363526"/>
              <a:ext cx="45174" cy="135140"/>
            </a:xfrm>
            <a:custGeom>
              <a:avLst/>
              <a:gdLst/>
              <a:ahLst/>
              <a:cxnLst/>
              <a:rect l="l" t="t" r="r" b="b"/>
              <a:pathLst>
                <a:path w="1529" h="4619" extrusionOk="0">
                  <a:moveTo>
                    <a:pt x="358" y="1"/>
                  </a:moveTo>
                  <a:cubicBezTo>
                    <a:pt x="163" y="1"/>
                    <a:pt x="0" y="164"/>
                    <a:pt x="0" y="391"/>
                  </a:cubicBezTo>
                  <a:lnTo>
                    <a:pt x="0" y="4261"/>
                  </a:lnTo>
                  <a:cubicBezTo>
                    <a:pt x="0" y="4456"/>
                    <a:pt x="163" y="4619"/>
                    <a:pt x="358" y="4619"/>
                  </a:cubicBezTo>
                  <a:lnTo>
                    <a:pt x="1171" y="4619"/>
                  </a:lnTo>
                  <a:cubicBezTo>
                    <a:pt x="1366" y="4619"/>
                    <a:pt x="1528" y="4456"/>
                    <a:pt x="1528" y="4229"/>
                  </a:cubicBezTo>
                  <a:lnTo>
                    <a:pt x="1528" y="391"/>
                  </a:lnTo>
                  <a:cubicBezTo>
                    <a:pt x="1528" y="196"/>
                    <a:pt x="1366" y="1"/>
                    <a:pt x="1171" y="1"/>
                  </a:cubicBezTo>
                  <a:close/>
                </a:path>
              </a:pathLst>
            </a:custGeom>
            <a:solidFill>
              <a:schemeClr val="accent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78" name="Google Shape;478;p20"/>
            <p:cNvSpPr/>
            <p:nvPr/>
          </p:nvSpPr>
          <p:spPr>
            <a:xfrm>
              <a:off x="8085713" y="4412064"/>
              <a:ext cx="85533" cy="38093"/>
            </a:xfrm>
            <a:custGeom>
              <a:avLst/>
              <a:gdLst/>
              <a:ahLst/>
              <a:cxnLst/>
              <a:rect l="l" t="t" r="r" b="b"/>
              <a:pathLst>
                <a:path w="2895" h="1302" extrusionOk="0">
                  <a:moveTo>
                    <a:pt x="650" y="0"/>
                  </a:moveTo>
                  <a:cubicBezTo>
                    <a:pt x="293" y="0"/>
                    <a:pt x="0" y="293"/>
                    <a:pt x="0" y="651"/>
                  </a:cubicBezTo>
                  <a:cubicBezTo>
                    <a:pt x="0" y="1009"/>
                    <a:pt x="293" y="1301"/>
                    <a:pt x="650" y="1301"/>
                  </a:cubicBezTo>
                  <a:lnTo>
                    <a:pt x="2244" y="1301"/>
                  </a:lnTo>
                  <a:cubicBezTo>
                    <a:pt x="2602" y="1301"/>
                    <a:pt x="2894" y="1009"/>
                    <a:pt x="2894" y="651"/>
                  </a:cubicBezTo>
                  <a:cubicBezTo>
                    <a:pt x="2894" y="293"/>
                    <a:pt x="2602" y="0"/>
                    <a:pt x="2244" y="0"/>
                  </a:cubicBezTo>
                  <a:close/>
                </a:path>
              </a:pathLst>
            </a:custGeom>
            <a:solidFill>
              <a:srgbClr val="FFCEBF"/>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79" name="Google Shape;479;p20"/>
            <p:cNvSpPr/>
            <p:nvPr/>
          </p:nvSpPr>
          <p:spPr>
            <a:xfrm>
              <a:off x="8085713" y="4450128"/>
              <a:ext cx="85533" cy="38093"/>
            </a:xfrm>
            <a:custGeom>
              <a:avLst/>
              <a:gdLst/>
              <a:ahLst/>
              <a:cxnLst/>
              <a:rect l="l" t="t" r="r" b="b"/>
              <a:pathLst>
                <a:path w="2895" h="1302" extrusionOk="0">
                  <a:moveTo>
                    <a:pt x="650" y="0"/>
                  </a:moveTo>
                  <a:cubicBezTo>
                    <a:pt x="293" y="0"/>
                    <a:pt x="0" y="293"/>
                    <a:pt x="0" y="651"/>
                  </a:cubicBezTo>
                  <a:cubicBezTo>
                    <a:pt x="0" y="1008"/>
                    <a:pt x="293" y="1301"/>
                    <a:pt x="650" y="1301"/>
                  </a:cubicBezTo>
                  <a:lnTo>
                    <a:pt x="2244" y="1301"/>
                  </a:lnTo>
                  <a:cubicBezTo>
                    <a:pt x="2602" y="1301"/>
                    <a:pt x="2894" y="1008"/>
                    <a:pt x="2894" y="651"/>
                  </a:cubicBezTo>
                  <a:cubicBezTo>
                    <a:pt x="2894" y="293"/>
                    <a:pt x="2602" y="0"/>
                    <a:pt x="2244" y="0"/>
                  </a:cubicBezTo>
                  <a:close/>
                </a:path>
              </a:pathLst>
            </a:custGeom>
            <a:solidFill>
              <a:srgbClr val="FFCEBF"/>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80" name="Google Shape;480;p20"/>
            <p:cNvSpPr/>
            <p:nvPr/>
          </p:nvSpPr>
          <p:spPr>
            <a:xfrm>
              <a:off x="8085713" y="4412064"/>
              <a:ext cx="84558" cy="38093"/>
            </a:xfrm>
            <a:custGeom>
              <a:avLst/>
              <a:gdLst/>
              <a:ahLst/>
              <a:cxnLst/>
              <a:rect l="l" t="t" r="r" b="b"/>
              <a:pathLst>
                <a:path w="2862" h="1302" extrusionOk="0">
                  <a:moveTo>
                    <a:pt x="650" y="0"/>
                  </a:moveTo>
                  <a:cubicBezTo>
                    <a:pt x="293" y="0"/>
                    <a:pt x="0" y="293"/>
                    <a:pt x="0" y="651"/>
                  </a:cubicBezTo>
                  <a:cubicBezTo>
                    <a:pt x="0" y="1009"/>
                    <a:pt x="293" y="1301"/>
                    <a:pt x="650" y="1301"/>
                  </a:cubicBezTo>
                  <a:lnTo>
                    <a:pt x="2244" y="1301"/>
                  </a:lnTo>
                  <a:cubicBezTo>
                    <a:pt x="2569" y="1301"/>
                    <a:pt x="2829" y="1074"/>
                    <a:pt x="2862" y="748"/>
                  </a:cubicBezTo>
                  <a:lnTo>
                    <a:pt x="2276" y="748"/>
                  </a:lnTo>
                  <a:cubicBezTo>
                    <a:pt x="1919" y="748"/>
                    <a:pt x="1626" y="488"/>
                    <a:pt x="1626" y="131"/>
                  </a:cubicBezTo>
                  <a:cubicBezTo>
                    <a:pt x="1626" y="66"/>
                    <a:pt x="1626" y="33"/>
                    <a:pt x="1626" y="0"/>
                  </a:cubicBezTo>
                  <a:close/>
                </a:path>
              </a:pathLst>
            </a:custGeom>
            <a:solidFill>
              <a:srgbClr val="FFB09E"/>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81" name="Google Shape;481;p20"/>
            <p:cNvSpPr/>
            <p:nvPr/>
          </p:nvSpPr>
          <p:spPr>
            <a:xfrm>
              <a:off x="8085713" y="4450128"/>
              <a:ext cx="84558" cy="38093"/>
            </a:xfrm>
            <a:custGeom>
              <a:avLst/>
              <a:gdLst/>
              <a:ahLst/>
              <a:cxnLst/>
              <a:rect l="l" t="t" r="r" b="b"/>
              <a:pathLst>
                <a:path w="2862" h="1302" extrusionOk="0">
                  <a:moveTo>
                    <a:pt x="650" y="0"/>
                  </a:moveTo>
                  <a:cubicBezTo>
                    <a:pt x="293" y="0"/>
                    <a:pt x="0" y="293"/>
                    <a:pt x="0" y="651"/>
                  </a:cubicBezTo>
                  <a:cubicBezTo>
                    <a:pt x="0" y="1041"/>
                    <a:pt x="293" y="1301"/>
                    <a:pt x="650" y="1301"/>
                  </a:cubicBezTo>
                  <a:lnTo>
                    <a:pt x="2244" y="1301"/>
                  </a:lnTo>
                  <a:cubicBezTo>
                    <a:pt x="2569" y="1301"/>
                    <a:pt x="2829" y="1073"/>
                    <a:pt x="2862" y="781"/>
                  </a:cubicBezTo>
                  <a:lnTo>
                    <a:pt x="2276" y="781"/>
                  </a:lnTo>
                  <a:cubicBezTo>
                    <a:pt x="1919" y="781"/>
                    <a:pt x="1626" y="488"/>
                    <a:pt x="1626" y="130"/>
                  </a:cubicBezTo>
                  <a:cubicBezTo>
                    <a:pt x="1626" y="98"/>
                    <a:pt x="1626" y="33"/>
                    <a:pt x="1626" y="0"/>
                  </a:cubicBezTo>
                  <a:close/>
                </a:path>
              </a:pathLst>
            </a:custGeom>
            <a:solidFill>
              <a:srgbClr val="FFB09E"/>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82" name="Google Shape;482;p20"/>
            <p:cNvSpPr/>
            <p:nvPr/>
          </p:nvSpPr>
          <p:spPr>
            <a:xfrm>
              <a:off x="8204838" y="4374000"/>
              <a:ext cx="70169" cy="38093"/>
            </a:xfrm>
            <a:custGeom>
              <a:avLst/>
              <a:gdLst/>
              <a:ahLst/>
              <a:cxnLst/>
              <a:rect l="l" t="t" r="r" b="b"/>
              <a:pathLst>
                <a:path w="2375" h="1302" extrusionOk="0">
                  <a:moveTo>
                    <a:pt x="651" y="1"/>
                  </a:moveTo>
                  <a:cubicBezTo>
                    <a:pt x="293" y="1"/>
                    <a:pt x="1" y="293"/>
                    <a:pt x="1" y="651"/>
                  </a:cubicBezTo>
                  <a:cubicBezTo>
                    <a:pt x="1" y="1009"/>
                    <a:pt x="293" y="1301"/>
                    <a:pt x="651" y="1301"/>
                  </a:cubicBezTo>
                  <a:lnTo>
                    <a:pt x="1724" y="1301"/>
                  </a:lnTo>
                  <a:cubicBezTo>
                    <a:pt x="2082" y="1301"/>
                    <a:pt x="2374" y="1009"/>
                    <a:pt x="2374" y="651"/>
                  </a:cubicBezTo>
                  <a:cubicBezTo>
                    <a:pt x="2374" y="293"/>
                    <a:pt x="2049" y="1"/>
                    <a:pt x="1724" y="1"/>
                  </a:cubicBezTo>
                  <a:close/>
                </a:path>
              </a:pathLst>
            </a:custGeom>
            <a:solidFill>
              <a:srgbClr val="FFCEBF"/>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83" name="Google Shape;483;p20"/>
            <p:cNvSpPr/>
            <p:nvPr/>
          </p:nvSpPr>
          <p:spPr>
            <a:xfrm>
              <a:off x="8204838" y="4335936"/>
              <a:ext cx="85533" cy="38093"/>
            </a:xfrm>
            <a:custGeom>
              <a:avLst/>
              <a:gdLst/>
              <a:ahLst/>
              <a:cxnLst/>
              <a:rect l="l" t="t" r="r" b="b"/>
              <a:pathLst>
                <a:path w="2895" h="1302" extrusionOk="0">
                  <a:moveTo>
                    <a:pt x="651" y="1"/>
                  </a:moveTo>
                  <a:cubicBezTo>
                    <a:pt x="293" y="1"/>
                    <a:pt x="1" y="294"/>
                    <a:pt x="1" y="651"/>
                  </a:cubicBezTo>
                  <a:cubicBezTo>
                    <a:pt x="1" y="1009"/>
                    <a:pt x="293" y="1302"/>
                    <a:pt x="651" y="1302"/>
                  </a:cubicBezTo>
                  <a:lnTo>
                    <a:pt x="2244" y="1302"/>
                  </a:lnTo>
                  <a:cubicBezTo>
                    <a:pt x="2602" y="1302"/>
                    <a:pt x="2895" y="1009"/>
                    <a:pt x="2895" y="651"/>
                  </a:cubicBezTo>
                  <a:cubicBezTo>
                    <a:pt x="2895" y="294"/>
                    <a:pt x="2602" y="1"/>
                    <a:pt x="2244" y="1"/>
                  </a:cubicBezTo>
                  <a:close/>
                </a:path>
              </a:pathLst>
            </a:custGeom>
            <a:solidFill>
              <a:srgbClr val="FFCEBF"/>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84" name="Google Shape;484;p20"/>
            <p:cNvSpPr/>
            <p:nvPr/>
          </p:nvSpPr>
          <p:spPr>
            <a:xfrm>
              <a:off x="8205813" y="4335936"/>
              <a:ext cx="84558" cy="38093"/>
            </a:xfrm>
            <a:custGeom>
              <a:avLst/>
              <a:gdLst/>
              <a:ahLst/>
              <a:cxnLst/>
              <a:rect l="l" t="t" r="r" b="b"/>
              <a:pathLst>
                <a:path w="2862" h="1302" extrusionOk="0">
                  <a:moveTo>
                    <a:pt x="1236" y="1"/>
                  </a:moveTo>
                  <a:cubicBezTo>
                    <a:pt x="1236" y="33"/>
                    <a:pt x="1236" y="66"/>
                    <a:pt x="1236" y="98"/>
                  </a:cubicBezTo>
                  <a:cubicBezTo>
                    <a:pt x="1236" y="456"/>
                    <a:pt x="943" y="749"/>
                    <a:pt x="585" y="749"/>
                  </a:cubicBezTo>
                  <a:lnTo>
                    <a:pt x="0" y="749"/>
                  </a:lnTo>
                  <a:cubicBezTo>
                    <a:pt x="33" y="1074"/>
                    <a:pt x="293" y="1302"/>
                    <a:pt x="618" y="1302"/>
                  </a:cubicBezTo>
                  <a:lnTo>
                    <a:pt x="2211" y="1302"/>
                  </a:lnTo>
                  <a:cubicBezTo>
                    <a:pt x="2569" y="1302"/>
                    <a:pt x="2862" y="1009"/>
                    <a:pt x="2862" y="651"/>
                  </a:cubicBezTo>
                  <a:cubicBezTo>
                    <a:pt x="2862" y="294"/>
                    <a:pt x="2569" y="1"/>
                    <a:pt x="2211" y="1"/>
                  </a:cubicBezTo>
                  <a:close/>
                </a:path>
              </a:pathLst>
            </a:custGeom>
            <a:solidFill>
              <a:srgbClr val="FFB09E"/>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85" name="Google Shape;485;p20"/>
            <p:cNvSpPr/>
            <p:nvPr/>
          </p:nvSpPr>
          <p:spPr>
            <a:xfrm>
              <a:off x="8205813" y="4374000"/>
              <a:ext cx="84558" cy="38093"/>
            </a:xfrm>
            <a:custGeom>
              <a:avLst/>
              <a:gdLst/>
              <a:ahLst/>
              <a:cxnLst/>
              <a:rect l="l" t="t" r="r" b="b"/>
              <a:pathLst>
                <a:path w="2862" h="1302" extrusionOk="0">
                  <a:moveTo>
                    <a:pt x="1236" y="1"/>
                  </a:moveTo>
                  <a:cubicBezTo>
                    <a:pt x="1236" y="33"/>
                    <a:pt x="1236" y="66"/>
                    <a:pt x="1236" y="98"/>
                  </a:cubicBezTo>
                  <a:cubicBezTo>
                    <a:pt x="1236" y="456"/>
                    <a:pt x="943" y="749"/>
                    <a:pt x="585" y="749"/>
                  </a:cubicBezTo>
                  <a:lnTo>
                    <a:pt x="0" y="749"/>
                  </a:lnTo>
                  <a:cubicBezTo>
                    <a:pt x="33" y="1074"/>
                    <a:pt x="293" y="1301"/>
                    <a:pt x="618" y="1301"/>
                  </a:cubicBezTo>
                  <a:lnTo>
                    <a:pt x="2211" y="1301"/>
                  </a:lnTo>
                  <a:cubicBezTo>
                    <a:pt x="2569" y="1301"/>
                    <a:pt x="2862" y="1009"/>
                    <a:pt x="2862" y="651"/>
                  </a:cubicBezTo>
                  <a:cubicBezTo>
                    <a:pt x="2862" y="293"/>
                    <a:pt x="2569" y="1"/>
                    <a:pt x="2211" y="1"/>
                  </a:cubicBezTo>
                  <a:close/>
                </a:path>
              </a:pathLst>
            </a:custGeom>
            <a:solidFill>
              <a:srgbClr val="FFB09E"/>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86" name="Google Shape;486;p20"/>
            <p:cNvSpPr/>
            <p:nvPr/>
          </p:nvSpPr>
          <p:spPr>
            <a:xfrm>
              <a:off x="8216361" y="4302641"/>
              <a:ext cx="199872" cy="185580"/>
            </a:xfrm>
            <a:custGeom>
              <a:avLst/>
              <a:gdLst/>
              <a:ahLst/>
              <a:cxnLst/>
              <a:rect l="l" t="t" r="r" b="b"/>
              <a:pathLst>
                <a:path w="6765" h="6343" extrusionOk="0">
                  <a:moveTo>
                    <a:pt x="2342" y="1"/>
                  </a:moveTo>
                  <a:cubicBezTo>
                    <a:pt x="1724" y="1"/>
                    <a:pt x="1236" y="489"/>
                    <a:pt x="1236" y="1106"/>
                  </a:cubicBezTo>
                  <a:lnTo>
                    <a:pt x="1236" y="2960"/>
                  </a:lnTo>
                  <a:cubicBezTo>
                    <a:pt x="1236" y="3338"/>
                    <a:pt x="1522" y="3663"/>
                    <a:pt x="1884" y="3729"/>
                  </a:cubicBezTo>
                  <a:lnTo>
                    <a:pt x="1884" y="3729"/>
                  </a:lnTo>
                  <a:lnTo>
                    <a:pt x="1757" y="4066"/>
                  </a:lnTo>
                  <a:lnTo>
                    <a:pt x="1" y="5627"/>
                  </a:lnTo>
                  <a:lnTo>
                    <a:pt x="1854" y="6342"/>
                  </a:lnTo>
                  <a:lnTo>
                    <a:pt x="6245" y="6342"/>
                  </a:lnTo>
                  <a:cubicBezTo>
                    <a:pt x="6537" y="6342"/>
                    <a:pt x="6765" y="6114"/>
                    <a:pt x="6765" y="5822"/>
                  </a:cubicBezTo>
                  <a:lnTo>
                    <a:pt x="6765" y="3025"/>
                  </a:lnTo>
                  <a:cubicBezTo>
                    <a:pt x="6765" y="2732"/>
                    <a:pt x="6667" y="2440"/>
                    <a:pt x="6472" y="2245"/>
                  </a:cubicBezTo>
                  <a:lnTo>
                    <a:pt x="4586" y="358"/>
                  </a:lnTo>
                  <a:cubicBezTo>
                    <a:pt x="4358" y="131"/>
                    <a:pt x="4033" y="1"/>
                    <a:pt x="3741" y="1"/>
                  </a:cubicBezTo>
                  <a:close/>
                </a:path>
              </a:pathLst>
            </a:custGeom>
            <a:solidFill>
              <a:srgbClr val="FFCEBF"/>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87" name="Google Shape;487;p20"/>
            <p:cNvSpPr/>
            <p:nvPr/>
          </p:nvSpPr>
          <p:spPr>
            <a:xfrm>
              <a:off x="8269217" y="4335936"/>
              <a:ext cx="83406" cy="77094"/>
            </a:xfrm>
            <a:custGeom>
              <a:avLst/>
              <a:gdLst/>
              <a:ahLst/>
              <a:cxnLst/>
              <a:rect l="l" t="t" r="r" b="b"/>
              <a:pathLst>
                <a:path w="2823" h="2635" extrusionOk="0">
                  <a:moveTo>
                    <a:pt x="0" y="1"/>
                  </a:moveTo>
                  <a:lnTo>
                    <a:pt x="0" y="2277"/>
                  </a:lnTo>
                  <a:cubicBezTo>
                    <a:pt x="0" y="2472"/>
                    <a:pt x="163" y="2635"/>
                    <a:pt x="358" y="2635"/>
                  </a:cubicBezTo>
                  <a:cubicBezTo>
                    <a:pt x="651" y="2147"/>
                    <a:pt x="943" y="1692"/>
                    <a:pt x="1236" y="1237"/>
                  </a:cubicBezTo>
                  <a:cubicBezTo>
                    <a:pt x="1366" y="1464"/>
                    <a:pt x="1659" y="2050"/>
                    <a:pt x="2342" y="2407"/>
                  </a:cubicBezTo>
                  <a:cubicBezTo>
                    <a:pt x="2472" y="2440"/>
                    <a:pt x="2569" y="2505"/>
                    <a:pt x="2667" y="2537"/>
                  </a:cubicBezTo>
                  <a:cubicBezTo>
                    <a:pt x="2677" y="2541"/>
                    <a:pt x="2688" y="2543"/>
                    <a:pt x="2697" y="2543"/>
                  </a:cubicBezTo>
                  <a:cubicBezTo>
                    <a:pt x="2777" y="2543"/>
                    <a:pt x="2822" y="2433"/>
                    <a:pt x="2764" y="2375"/>
                  </a:cubicBezTo>
                  <a:cubicBezTo>
                    <a:pt x="2179" y="1887"/>
                    <a:pt x="2017" y="1464"/>
                    <a:pt x="1952" y="1139"/>
                  </a:cubicBezTo>
                  <a:cubicBezTo>
                    <a:pt x="1886" y="879"/>
                    <a:pt x="1886" y="391"/>
                    <a:pt x="1529" y="131"/>
                  </a:cubicBezTo>
                  <a:cubicBezTo>
                    <a:pt x="1431" y="66"/>
                    <a:pt x="1366" y="33"/>
                    <a:pt x="1301" y="1"/>
                  </a:cubicBezTo>
                  <a:close/>
                </a:path>
              </a:pathLst>
            </a:custGeom>
            <a:solidFill>
              <a:srgbClr val="FFB09E"/>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88" name="Google Shape;488;p20"/>
            <p:cNvSpPr/>
            <p:nvPr/>
          </p:nvSpPr>
          <p:spPr>
            <a:xfrm>
              <a:off x="8238461" y="4335936"/>
              <a:ext cx="86508" cy="152285"/>
            </a:xfrm>
            <a:custGeom>
              <a:avLst/>
              <a:gdLst/>
              <a:ahLst/>
              <a:cxnLst/>
              <a:rect l="l" t="t" r="r" b="b"/>
              <a:pathLst>
                <a:path w="2928" h="5205" extrusionOk="0">
                  <a:moveTo>
                    <a:pt x="684" y="1"/>
                  </a:moveTo>
                  <a:cubicBezTo>
                    <a:pt x="326" y="1"/>
                    <a:pt x="33" y="261"/>
                    <a:pt x="1" y="619"/>
                  </a:cubicBezTo>
                  <a:cubicBezTo>
                    <a:pt x="1" y="1009"/>
                    <a:pt x="293" y="1302"/>
                    <a:pt x="684" y="1302"/>
                  </a:cubicBezTo>
                  <a:cubicBezTo>
                    <a:pt x="293" y="1302"/>
                    <a:pt x="1" y="1594"/>
                    <a:pt x="1" y="1952"/>
                  </a:cubicBezTo>
                  <a:cubicBezTo>
                    <a:pt x="1" y="2310"/>
                    <a:pt x="293" y="2602"/>
                    <a:pt x="651" y="2602"/>
                  </a:cubicBezTo>
                  <a:cubicBezTo>
                    <a:pt x="293" y="2602"/>
                    <a:pt x="1" y="2895"/>
                    <a:pt x="1" y="3253"/>
                  </a:cubicBezTo>
                  <a:cubicBezTo>
                    <a:pt x="1" y="3611"/>
                    <a:pt x="293" y="3903"/>
                    <a:pt x="651" y="3903"/>
                  </a:cubicBezTo>
                  <a:cubicBezTo>
                    <a:pt x="293" y="3903"/>
                    <a:pt x="1" y="4228"/>
                    <a:pt x="1" y="4586"/>
                  </a:cubicBezTo>
                  <a:cubicBezTo>
                    <a:pt x="33" y="4944"/>
                    <a:pt x="326" y="5204"/>
                    <a:pt x="684" y="5204"/>
                  </a:cubicBezTo>
                  <a:lnTo>
                    <a:pt x="2245" y="5204"/>
                  </a:lnTo>
                  <a:cubicBezTo>
                    <a:pt x="2602" y="5204"/>
                    <a:pt x="2895" y="4944"/>
                    <a:pt x="2895" y="4586"/>
                  </a:cubicBezTo>
                  <a:cubicBezTo>
                    <a:pt x="2927" y="4489"/>
                    <a:pt x="2895" y="4359"/>
                    <a:pt x="2830" y="4261"/>
                  </a:cubicBezTo>
                  <a:cubicBezTo>
                    <a:pt x="2732" y="4033"/>
                    <a:pt x="2732" y="3773"/>
                    <a:pt x="2830" y="3546"/>
                  </a:cubicBezTo>
                  <a:cubicBezTo>
                    <a:pt x="2895" y="3448"/>
                    <a:pt x="2895" y="3350"/>
                    <a:pt x="2895" y="3253"/>
                  </a:cubicBezTo>
                  <a:cubicBezTo>
                    <a:pt x="2895" y="3155"/>
                    <a:pt x="2895" y="3025"/>
                    <a:pt x="2830" y="2960"/>
                  </a:cubicBezTo>
                  <a:cubicBezTo>
                    <a:pt x="2700" y="2700"/>
                    <a:pt x="2700" y="2375"/>
                    <a:pt x="2862" y="2147"/>
                  </a:cubicBezTo>
                  <a:cubicBezTo>
                    <a:pt x="2895" y="2082"/>
                    <a:pt x="2895" y="2017"/>
                    <a:pt x="2895" y="1952"/>
                  </a:cubicBezTo>
                  <a:cubicBezTo>
                    <a:pt x="2895" y="1855"/>
                    <a:pt x="2895" y="1724"/>
                    <a:pt x="2830" y="1627"/>
                  </a:cubicBezTo>
                  <a:cubicBezTo>
                    <a:pt x="2700" y="1399"/>
                    <a:pt x="2700" y="1074"/>
                    <a:pt x="2862" y="814"/>
                  </a:cubicBezTo>
                  <a:cubicBezTo>
                    <a:pt x="2895" y="781"/>
                    <a:pt x="2895" y="716"/>
                    <a:pt x="2895" y="651"/>
                  </a:cubicBezTo>
                  <a:cubicBezTo>
                    <a:pt x="2895" y="294"/>
                    <a:pt x="2635" y="1"/>
                    <a:pt x="2245" y="1"/>
                  </a:cubicBezTo>
                  <a:close/>
                </a:path>
              </a:pathLst>
            </a:custGeom>
            <a:solidFill>
              <a:srgbClr val="FFB09E"/>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89" name="Google Shape;489;p20"/>
            <p:cNvSpPr/>
            <p:nvPr/>
          </p:nvSpPr>
          <p:spPr>
            <a:xfrm>
              <a:off x="8252879" y="4302641"/>
              <a:ext cx="45174" cy="109452"/>
            </a:xfrm>
            <a:custGeom>
              <a:avLst/>
              <a:gdLst/>
              <a:ahLst/>
              <a:cxnLst/>
              <a:rect l="l" t="t" r="r" b="b"/>
              <a:pathLst>
                <a:path w="1529" h="3741" extrusionOk="0">
                  <a:moveTo>
                    <a:pt x="1106" y="1"/>
                  </a:moveTo>
                  <a:cubicBezTo>
                    <a:pt x="488" y="1"/>
                    <a:pt x="0" y="489"/>
                    <a:pt x="0" y="1106"/>
                  </a:cubicBezTo>
                  <a:lnTo>
                    <a:pt x="0" y="2960"/>
                  </a:lnTo>
                  <a:cubicBezTo>
                    <a:pt x="0" y="3383"/>
                    <a:pt x="358" y="3740"/>
                    <a:pt x="781" y="3740"/>
                  </a:cubicBezTo>
                  <a:cubicBezTo>
                    <a:pt x="1204" y="3740"/>
                    <a:pt x="1529" y="3383"/>
                    <a:pt x="1529" y="2960"/>
                  </a:cubicBezTo>
                  <a:lnTo>
                    <a:pt x="1529" y="1139"/>
                  </a:lnTo>
                  <a:lnTo>
                    <a:pt x="1106" y="1"/>
                  </a:lnTo>
                  <a:close/>
                </a:path>
              </a:pathLst>
            </a:custGeom>
            <a:solidFill>
              <a:srgbClr val="FFCEBF"/>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90" name="Google Shape;490;p20"/>
            <p:cNvSpPr/>
            <p:nvPr/>
          </p:nvSpPr>
          <p:spPr>
            <a:xfrm>
              <a:off x="8417178" y="4363526"/>
              <a:ext cx="45174" cy="135140"/>
            </a:xfrm>
            <a:custGeom>
              <a:avLst/>
              <a:gdLst/>
              <a:ahLst/>
              <a:cxnLst/>
              <a:rect l="l" t="t" r="r" b="b"/>
              <a:pathLst>
                <a:path w="1529" h="4619" extrusionOk="0">
                  <a:moveTo>
                    <a:pt x="358" y="1"/>
                  </a:moveTo>
                  <a:cubicBezTo>
                    <a:pt x="163" y="1"/>
                    <a:pt x="0" y="196"/>
                    <a:pt x="0" y="391"/>
                  </a:cubicBezTo>
                  <a:lnTo>
                    <a:pt x="0" y="4229"/>
                  </a:lnTo>
                  <a:cubicBezTo>
                    <a:pt x="0" y="4456"/>
                    <a:pt x="163" y="4619"/>
                    <a:pt x="358" y="4619"/>
                  </a:cubicBezTo>
                  <a:lnTo>
                    <a:pt x="1171" y="4619"/>
                  </a:lnTo>
                  <a:cubicBezTo>
                    <a:pt x="1366" y="4619"/>
                    <a:pt x="1529" y="4456"/>
                    <a:pt x="1529" y="4261"/>
                  </a:cubicBezTo>
                  <a:lnTo>
                    <a:pt x="1529" y="391"/>
                  </a:lnTo>
                  <a:cubicBezTo>
                    <a:pt x="1529" y="164"/>
                    <a:pt x="1366" y="1"/>
                    <a:pt x="1171" y="1"/>
                  </a:cubicBez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91" name="Google Shape;491;p20"/>
            <p:cNvSpPr/>
            <p:nvPr/>
          </p:nvSpPr>
          <p:spPr>
            <a:xfrm>
              <a:off x="8204838" y="4412064"/>
              <a:ext cx="85533" cy="38093"/>
            </a:xfrm>
            <a:custGeom>
              <a:avLst/>
              <a:gdLst/>
              <a:ahLst/>
              <a:cxnLst/>
              <a:rect l="l" t="t" r="r" b="b"/>
              <a:pathLst>
                <a:path w="2895" h="1302" extrusionOk="0">
                  <a:moveTo>
                    <a:pt x="651" y="0"/>
                  </a:moveTo>
                  <a:cubicBezTo>
                    <a:pt x="293" y="0"/>
                    <a:pt x="1" y="293"/>
                    <a:pt x="1" y="651"/>
                  </a:cubicBezTo>
                  <a:cubicBezTo>
                    <a:pt x="1" y="1009"/>
                    <a:pt x="293" y="1301"/>
                    <a:pt x="651" y="1301"/>
                  </a:cubicBezTo>
                  <a:lnTo>
                    <a:pt x="2244" y="1301"/>
                  </a:lnTo>
                  <a:cubicBezTo>
                    <a:pt x="2602" y="1301"/>
                    <a:pt x="2895" y="1009"/>
                    <a:pt x="2895" y="651"/>
                  </a:cubicBezTo>
                  <a:cubicBezTo>
                    <a:pt x="2895" y="293"/>
                    <a:pt x="2602" y="0"/>
                    <a:pt x="2244" y="0"/>
                  </a:cubicBezTo>
                  <a:close/>
                </a:path>
              </a:pathLst>
            </a:custGeom>
            <a:solidFill>
              <a:srgbClr val="FFCEBF"/>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92" name="Google Shape;492;p20"/>
            <p:cNvSpPr/>
            <p:nvPr/>
          </p:nvSpPr>
          <p:spPr>
            <a:xfrm>
              <a:off x="8204838" y="4450128"/>
              <a:ext cx="85533" cy="38093"/>
            </a:xfrm>
            <a:custGeom>
              <a:avLst/>
              <a:gdLst/>
              <a:ahLst/>
              <a:cxnLst/>
              <a:rect l="l" t="t" r="r" b="b"/>
              <a:pathLst>
                <a:path w="2895" h="1302" extrusionOk="0">
                  <a:moveTo>
                    <a:pt x="651" y="0"/>
                  </a:moveTo>
                  <a:cubicBezTo>
                    <a:pt x="293" y="0"/>
                    <a:pt x="1" y="293"/>
                    <a:pt x="1" y="651"/>
                  </a:cubicBezTo>
                  <a:cubicBezTo>
                    <a:pt x="1" y="1008"/>
                    <a:pt x="293" y="1301"/>
                    <a:pt x="651" y="1301"/>
                  </a:cubicBezTo>
                  <a:lnTo>
                    <a:pt x="2244" y="1301"/>
                  </a:lnTo>
                  <a:cubicBezTo>
                    <a:pt x="2602" y="1301"/>
                    <a:pt x="2895" y="1008"/>
                    <a:pt x="2895" y="651"/>
                  </a:cubicBezTo>
                  <a:cubicBezTo>
                    <a:pt x="2895" y="293"/>
                    <a:pt x="2602" y="0"/>
                    <a:pt x="2244" y="0"/>
                  </a:cubicBezTo>
                  <a:close/>
                </a:path>
              </a:pathLst>
            </a:custGeom>
            <a:solidFill>
              <a:srgbClr val="FFCEBF"/>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93" name="Google Shape;493;p20"/>
            <p:cNvSpPr/>
            <p:nvPr/>
          </p:nvSpPr>
          <p:spPr>
            <a:xfrm>
              <a:off x="8205813" y="4412064"/>
              <a:ext cx="84558" cy="38093"/>
            </a:xfrm>
            <a:custGeom>
              <a:avLst/>
              <a:gdLst/>
              <a:ahLst/>
              <a:cxnLst/>
              <a:rect l="l" t="t" r="r" b="b"/>
              <a:pathLst>
                <a:path w="2862" h="1302" extrusionOk="0">
                  <a:moveTo>
                    <a:pt x="1236" y="0"/>
                  </a:moveTo>
                  <a:cubicBezTo>
                    <a:pt x="1236" y="33"/>
                    <a:pt x="1236" y="66"/>
                    <a:pt x="1236" y="131"/>
                  </a:cubicBezTo>
                  <a:cubicBezTo>
                    <a:pt x="1236" y="488"/>
                    <a:pt x="943" y="748"/>
                    <a:pt x="585" y="748"/>
                  </a:cubicBezTo>
                  <a:lnTo>
                    <a:pt x="0" y="748"/>
                  </a:lnTo>
                  <a:cubicBezTo>
                    <a:pt x="33" y="1074"/>
                    <a:pt x="293" y="1301"/>
                    <a:pt x="618" y="1301"/>
                  </a:cubicBezTo>
                  <a:lnTo>
                    <a:pt x="2211" y="1301"/>
                  </a:lnTo>
                  <a:cubicBezTo>
                    <a:pt x="2569" y="1301"/>
                    <a:pt x="2862" y="1009"/>
                    <a:pt x="2862" y="651"/>
                  </a:cubicBezTo>
                  <a:cubicBezTo>
                    <a:pt x="2862" y="293"/>
                    <a:pt x="2569" y="0"/>
                    <a:pt x="2211" y="0"/>
                  </a:cubicBezTo>
                  <a:close/>
                </a:path>
              </a:pathLst>
            </a:custGeom>
            <a:solidFill>
              <a:srgbClr val="FFB09E"/>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94" name="Google Shape;494;p20"/>
            <p:cNvSpPr/>
            <p:nvPr/>
          </p:nvSpPr>
          <p:spPr>
            <a:xfrm>
              <a:off x="8205813" y="4450128"/>
              <a:ext cx="84558" cy="38093"/>
            </a:xfrm>
            <a:custGeom>
              <a:avLst/>
              <a:gdLst/>
              <a:ahLst/>
              <a:cxnLst/>
              <a:rect l="l" t="t" r="r" b="b"/>
              <a:pathLst>
                <a:path w="2862" h="1302" extrusionOk="0">
                  <a:moveTo>
                    <a:pt x="1236" y="0"/>
                  </a:moveTo>
                  <a:cubicBezTo>
                    <a:pt x="1236" y="33"/>
                    <a:pt x="1236" y="98"/>
                    <a:pt x="1236" y="130"/>
                  </a:cubicBezTo>
                  <a:cubicBezTo>
                    <a:pt x="1236" y="488"/>
                    <a:pt x="943" y="781"/>
                    <a:pt x="585" y="781"/>
                  </a:cubicBezTo>
                  <a:lnTo>
                    <a:pt x="0" y="781"/>
                  </a:lnTo>
                  <a:cubicBezTo>
                    <a:pt x="33" y="1073"/>
                    <a:pt x="293" y="1301"/>
                    <a:pt x="618" y="1301"/>
                  </a:cubicBezTo>
                  <a:lnTo>
                    <a:pt x="2211" y="1301"/>
                  </a:lnTo>
                  <a:cubicBezTo>
                    <a:pt x="2569" y="1301"/>
                    <a:pt x="2862" y="1041"/>
                    <a:pt x="2862" y="651"/>
                  </a:cubicBezTo>
                  <a:cubicBezTo>
                    <a:pt x="2862" y="293"/>
                    <a:pt x="2569" y="0"/>
                    <a:pt x="2211" y="0"/>
                  </a:cubicBezTo>
                  <a:close/>
                </a:path>
              </a:pathLst>
            </a:custGeom>
            <a:solidFill>
              <a:srgbClr val="FFB09E"/>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95" name="Google Shape;495;p20"/>
            <p:cNvSpPr/>
            <p:nvPr/>
          </p:nvSpPr>
          <p:spPr>
            <a:xfrm>
              <a:off x="7993473" y="3971534"/>
              <a:ext cx="176797" cy="175106"/>
            </a:xfrm>
            <a:custGeom>
              <a:avLst/>
              <a:gdLst/>
              <a:ahLst/>
              <a:cxnLst/>
              <a:rect l="l" t="t" r="r" b="b"/>
              <a:pathLst>
                <a:path w="5984" h="5985" extrusionOk="0">
                  <a:moveTo>
                    <a:pt x="2992" y="1"/>
                  </a:moveTo>
                  <a:cubicBezTo>
                    <a:pt x="1333" y="1"/>
                    <a:pt x="0" y="1334"/>
                    <a:pt x="0" y="2993"/>
                  </a:cubicBezTo>
                  <a:cubicBezTo>
                    <a:pt x="0" y="4651"/>
                    <a:pt x="1333" y="5985"/>
                    <a:pt x="2992" y="5985"/>
                  </a:cubicBezTo>
                  <a:cubicBezTo>
                    <a:pt x="4651" y="5985"/>
                    <a:pt x="5984" y="4651"/>
                    <a:pt x="5984" y="2993"/>
                  </a:cubicBezTo>
                  <a:cubicBezTo>
                    <a:pt x="5984" y="2212"/>
                    <a:pt x="5659" y="1432"/>
                    <a:pt x="5106" y="879"/>
                  </a:cubicBezTo>
                  <a:cubicBezTo>
                    <a:pt x="4553" y="326"/>
                    <a:pt x="3772" y="1"/>
                    <a:pt x="2992" y="1"/>
                  </a:cubicBezTo>
                  <a:close/>
                </a:path>
              </a:pathLst>
            </a:custGeom>
            <a:solidFill>
              <a:schemeClr val="accent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96" name="Google Shape;496;p20"/>
            <p:cNvSpPr/>
            <p:nvPr/>
          </p:nvSpPr>
          <p:spPr>
            <a:xfrm>
              <a:off x="8037673" y="4016035"/>
              <a:ext cx="88399" cy="85900"/>
            </a:xfrm>
            <a:custGeom>
              <a:avLst/>
              <a:gdLst/>
              <a:ahLst/>
              <a:cxnLst/>
              <a:rect l="l" t="t" r="r" b="b"/>
              <a:pathLst>
                <a:path w="2992" h="2936" extrusionOk="0">
                  <a:moveTo>
                    <a:pt x="305" y="0"/>
                  </a:moveTo>
                  <a:cubicBezTo>
                    <a:pt x="236" y="0"/>
                    <a:pt x="163" y="25"/>
                    <a:pt x="98" y="73"/>
                  </a:cubicBezTo>
                  <a:cubicBezTo>
                    <a:pt x="0" y="203"/>
                    <a:pt x="0" y="366"/>
                    <a:pt x="98" y="464"/>
                  </a:cubicBezTo>
                  <a:lnTo>
                    <a:pt x="1106" y="1472"/>
                  </a:lnTo>
                  <a:lnTo>
                    <a:pt x="98" y="2480"/>
                  </a:lnTo>
                  <a:cubicBezTo>
                    <a:pt x="0" y="2577"/>
                    <a:pt x="0" y="2740"/>
                    <a:pt x="98" y="2838"/>
                  </a:cubicBezTo>
                  <a:cubicBezTo>
                    <a:pt x="163" y="2903"/>
                    <a:pt x="228" y="2935"/>
                    <a:pt x="293" y="2935"/>
                  </a:cubicBezTo>
                  <a:cubicBezTo>
                    <a:pt x="358" y="2935"/>
                    <a:pt x="455" y="2903"/>
                    <a:pt x="488" y="2838"/>
                  </a:cubicBezTo>
                  <a:lnTo>
                    <a:pt x="1496" y="1862"/>
                  </a:lnTo>
                  <a:lnTo>
                    <a:pt x="2472" y="2838"/>
                  </a:lnTo>
                  <a:cubicBezTo>
                    <a:pt x="2537" y="2903"/>
                    <a:pt x="2602" y="2935"/>
                    <a:pt x="2667" y="2935"/>
                  </a:cubicBezTo>
                  <a:cubicBezTo>
                    <a:pt x="2732" y="2935"/>
                    <a:pt x="2829" y="2903"/>
                    <a:pt x="2862" y="2838"/>
                  </a:cubicBezTo>
                  <a:cubicBezTo>
                    <a:pt x="2959" y="2740"/>
                    <a:pt x="2959" y="2577"/>
                    <a:pt x="2862" y="2480"/>
                  </a:cubicBezTo>
                  <a:lnTo>
                    <a:pt x="1886" y="1472"/>
                  </a:lnTo>
                  <a:lnTo>
                    <a:pt x="2862" y="464"/>
                  </a:lnTo>
                  <a:cubicBezTo>
                    <a:pt x="2992" y="366"/>
                    <a:pt x="2992" y="203"/>
                    <a:pt x="2862" y="73"/>
                  </a:cubicBezTo>
                  <a:cubicBezTo>
                    <a:pt x="2813" y="25"/>
                    <a:pt x="2748" y="0"/>
                    <a:pt x="2683" y="0"/>
                  </a:cubicBezTo>
                  <a:cubicBezTo>
                    <a:pt x="2618" y="0"/>
                    <a:pt x="2553" y="25"/>
                    <a:pt x="2504" y="73"/>
                  </a:cubicBezTo>
                  <a:lnTo>
                    <a:pt x="1496" y="1081"/>
                  </a:lnTo>
                  <a:lnTo>
                    <a:pt x="488" y="73"/>
                  </a:lnTo>
                  <a:cubicBezTo>
                    <a:pt x="439" y="25"/>
                    <a:pt x="374" y="0"/>
                    <a:pt x="305" y="0"/>
                  </a:cubicBezTo>
                  <a:close/>
                </a:path>
              </a:pathLst>
            </a:custGeom>
            <a:solidFill>
              <a:schemeClr val="l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497" name="Google Shape;497;p20"/>
          <p:cNvGrpSpPr/>
          <p:nvPr/>
        </p:nvGrpSpPr>
        <p:grpSpPr>
          <a:xfrm>
            <a:off x="874940" y="1341652"/>
            <a:ext cx="583191" cy="586140"/>
            <a:chOff x="681639" y="1683739"/>
            <a:chExt cx="548621" cy="548621"/>
          </a:xfrm>
        </p:grpSpPr>
        <p:sp>
          <p:nvSpPr>
            <p:cNvPr id="498" name="Google Shape;498;p20"/>
            <p:cNvSpPr/>
            <p:nvPr/>
          </p:nvSpPr>
          <p:spPr>
            <a:xfrm>
              <a:off x="851700" y="1873005"/>
              <a:ext cx="208499" cy="70169"/>
            </a:xfrm>
            <a:custGeom>
              <a:avLst/>
              <a:gdLst/>
              <a:ahLst/>
              <a:cxnLst/>
              <a:rect l="l" t="t" r="r" b="b"/>
              <a:pathLst>
                <a:path w="7057" h="2375" extrusionOk="0">
                  <a:moveTo>
                    <a:pt x="0" y="1"/>
                  </a:moveTo>
                  <a:lnTo>
                    <a:pt x="0" y="2374"/>
                  </a:lnTo>
                  <a:lnTo>
                    <a:pt x="7057" y="2374"/>
                  </a:lnTo>
                  <a:lnTo>
                    <a:pt x="7057" y="1"/>
                  </a:ln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99" name="Google Shape;499;p20"/>
            <p:cNvSpPr/>
            <p:nvPr/>
          </p:nvSpPr>
          <p:spPr>
            <a:xfrm>
              <a:off x="829601" y="1910468"/>
              <a:ext cx="253673" cy="83612"/>
            </a:xfrm>
            <a:custGeom>
              <a:avLst/>
              <a:gdLst/>
              <a:ahLst/>
              <a:cxnLst/>
              <a:rect l="l" t="t" r="r" b="b"/>
              <a:pathLst>
                <a:path w="8586" h="2830" extrusionOk="0">
                  <a:moveTo>
                    <a:pt x="4293" y="1"/>
                  </a:moveTo>
                  <a:lnTo>
                    <a:pt x="0" y="1367"/>
                  </a:lnTo>
                  <a:lnTo>
                    <a:pt x="0" y="2830"/>
                  </a:lnTo>
                  <a:lnTo>
                    <a:pt x="8585" y="2830"/>
                  </a:lnTo>
                  <a:lnTo>
                    <a:pt x="8585" y="1367"/>
                  </a:lnTo>
                  <a:lnTo>
                    <a:pt x="4293" y="1"/>
                  </a:ln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00" name="Google Shape;500;p20"/>
            <p:cNvSpPr/>
            <p:nvPr/>
          </p:nvSpPr>
          <p:spPr>
            <a:xfrm>
              <a:off x="956408" y="1692367"/>
              <a:ext cx="83642" cy="52886"/>
            </a:xfrm>
            <a:custGeom>
              <a:avLst/>
              <a:gdLst/>
              <a:ahLst/>
              <a:cxnLst/>
              <a:rect l="l" t="t" r="r" b="b"/>
              <a:pathLst>
                <a:path w="2831" h="1790" extrusionOk="0">
                  <a:moveTo>
                    <a:pt x="1" y="1"/>
                  </a:moveTo>
                  <a:lnTo>
                    <a:pt x="1" y="1789"/>
                  </a:lnTo>
                  <a:lnTo>
                    <a:pt x="2472" y="1789"/>
                  </a:lnTo>
                  <a:cubicBezTo>
                    <a:pt x="2667" y="1789"/>
                    <a:pt x="2830" y="1627"/>
                    <a:pt x="2830" y="1432"/>
                  </a:cubicBezTo>
                  <a:lnTo>
                    <a:pt x="2830" y="359"/>
                  </a:lnTo>
                  <a:cubicBezTo>
                    <a:pt x="2830" y="163"/>
                    <a:pt x="2667" y="1"/>
                    <a:pt x="2472" y="1"/>
                  </a:cubicBez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01" name="Google Shape;501;p20"/>
            <p:cNvSpPr/>
            <p:nvPr/>
          </p:nvSpPr>
          <p:spPr>
            <a:xfrm>
              <a:off x="956408" y="1692367"/>
              <a:ext cx="83642" cy="52886"/>
            </a:xfrm>
            <a:custGeom>
              <a:avLst/>
              <a:gdLst/>
              <a:ahLst/>
              <a:cxnLst/>
              <a:rect l="l" t="t" r="r" b="b"/>
              <a:pathLst>
                <a:path w="2831" h="1790" extrusionOk="0">
                  <a:moveTo>
                    <a:pt x="2082" y="1"/>
                  </a:moveTo>
                  <a:cubicBezTo>
                    <a:pt x="2082" y="781"/>
                    <a:pt x="1432" y="1432"/>
                    <a:pt x="651" y="1432"/>
                  </a:cubicBezTo>
                  <a:lnTo>
                    <a:pt x="1" y="1432"/>
                  </a:lnTo>
                  <a:lnTo>
                    <a:pt x="1" y="1789"/>
                  </a:lnTo>
                  <a:lnTo>
                    <a:pt x="2472" y="1789"/>
                  </a:lnTo>
                  <a:cubicBezTo>
                    <a:pt x="2667" y="1789"/>
                    <a:pt x="2830" y="1627"/>
                    <a:pt x="2830" y="1432"/>
                  </a:cubicBezTo>
                  <a:lnTo>
                    <a:pt x="2830" y="359"/>
                  </a:lnTo>
                  <a:cubicBezTo>
                    <a:pt x="2830" y="163"/>
                    <a:pt x="2667" y="1"/>
                    <a:pt x="2472" y="1"/>
                  </a:cubicBezTo>
                  <a:close/>
                </a:path>
              </a:pathLst>
            </a:custGeom>
            <a:solidFill>
              <a:srgbClr val="000000">
                <a:alpha val="1453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02" name="Google Shape;502;p20"/>
            <p:cNvSpPr/>
            <p:nvPr/>
          </p:nvSpPr>
          <p:spPr>
            <a:xfrm>
              <a:off x="947781" y="1683739"/>
              <a:ext cx="16338" cy="97055"/>
            </a:xfrm>
            <a:custGeom>
              <a:avLst/>
              <a:gdLst/>
              <a:ahLst/>
              <a:cxnLst/>
              <a:rect l="l" t="t" r="r" b="b"/>
              <a:pathLst>
                <a:path w="553" h="3285" extrusionOk="0">
                  <a:moveTo>
                    <a:pt x="293" y="0"/>
                  </a:moveTo>
                  <a:cubicBezTo>
                    <a:pt x="130" y="0"/>
                    <a:pt x="0" y="130"/>
                    <a:pt x="0" y="260"/>
                  </a:cubicBezTo>
                  <a:lnTo>
                    <a:pt x="0" y="3024"/>
                  </a:lnTo>
                  <a:cubicBezTo>
                    <a:pt x="0" y="3155"/>
                    <a:pt x="130" y="3285"/>
                    <a:pt x="293" y="3285"/>
                  </a:cubicBezTo>
                  <a:cubicBezTo>
                    <a:pt x="423" y="3285"/>
                    <a:pt x="553" y="3155"/>
                    <a:pt x="553" y="3024"/>
                  </a:cubicBezTo>
                  <a:lnTo>
                    <a:pt x="553" y="260"/>
                  </a:lnTo>
                  <a:cubicBezTo>
                    <a:pt x="553" y="130"/>
                    <a:pt x="423" y="0"/>
                    <a:pt x="293" y="0"/>
                  </a:cubicBez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03" name="Google Shape;503;p20"/>
            <p:cNvSpPr/>
            <p:nvPr/>
          </p:nvSpPr>
          <p:spPr>
            <a:xfrm>
              <a:off x="705660" y="1994051"/>
              <a:ext cx="500581" cy="229683"/>
            </a:xfrm>
            <a:custGeom>
              <a:avLst/>
              <a:gdLst/>
              <a:ahLst/>
              <a:cxnLst/>
              <a:rect l="l" t="t" r="r" b="b"/>
              <a:pathLst>
                <a:path w="16943" h="7774" extrusionOk="0">
                  <a:moveTo>
                    <a:pt x="0" y="1"/>
                  </a:moveTo>
                  <a:lnTo>
                    <a:pt x="0" y="7773"/>
                  </a:lnTo>
                  <a:lnTo>
                    <a:pt x="16943" y="7773"/>
                  </a:lnTo>
                  <a:lnTo>
                    <a:pt x="16943" y="1"/>
                  </a:ln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04" name="Google Shape;504;p20"/>
            <p:cNvSpPr/>
            <p:nvPr/>
          </p:nvSpPr>
          <p:spPr>
            <a:xfrm>
              <a:off x="1077483" y="2073822"/>
              <a:ext cx="128757" cy="16338"/>
            </a:xfrm>
            <a:custGeom>
              <a:avLst/>
              <a:gdLst/>
              <a:ahLst/>
              <a:cxnLst/>
              <a:rect l="l" t="t" r="r" b="b"/>
              <a:pathLst>
                <a:path w="4358" h="553" extrusionOk="0">
                  <a:moveTo>
                    <a:pt x="260" y="0"/>
                  </a:moveTo>
                  <a:cubicBezTo>
                    <a:pt x="130" y="0"/>
                    <a:pt x="0" y="130"/>
                    <a:pt x="0" y="260"/>
                  </a:cubicBezTo>
                  <a:cubicBezTo>
                    <a:pt x="0" y="423"/>
                    <a:pt x="130" y="553"/>
                    <a:pt x="260" y="553"/>
                  </a:cubicBezTo>
                  <a:lnTo>
                    <a:pt x="4358" y="553"/>
                  </a:lnTo>
                  <a:lnTo>
                    <a:pt x="4358" y="0"/>
                  </a:lnTo>
                  <a:close/>
                </a:path>
              </a:pathLst>
            </a:custGeom>
            <a:solidFill>
              <a:schemeClr val="accent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05" name="Google Shape;505;p20"/>
            <p:cNvSpPr/>
            <p:nvPr/>
          </p:nvSpPr>
          <p:spPr>
            <a:xfrm>
              <a:off x="706605" y="2073822"/>
              <a:ext cx="128787" cy="16338"/>
            </a:xfrm>
            <a:custGeom>
              <a:avLst/>
              <a:gdLst/>
              <a:ahLst/>
              <a:cxnLst/>
              <a:rect l="l" t="t" r="r" b="b"/>
              <a:pathLst>
                <a:path w="4359" h="553" extrusionOk="0">
                  <a:moveTo>
                    <a:pt x="1" y="0"/>
                  </a:moveTo>
                  <a:lnTo>
                    <a:pt x="1" y="553"/>
                  </a:lnTo>
                  <a:lnTo>
                    <a:pt x="4066" y="553"/>
                  </a:lnTo>
                  <a:cubicBezTo>
                    <a:pt x="4228" y="553"/>
                    <a:pt x="4358" y="423"/>
                    <a:pt x="4358" y="260"/>
                  </a:cubicBezTo>
                  <a:cubicBezTo>
                    <a:pt x="4358" y="130"/>
                    <a:pt x="4228" y="0"/>
                    <a:pt x="4066" y="0"/>
                  </a:cubicBezTo>
                  <a:close/>
                </a:path>
              </a:pathLst>
            </a:custGeom>
            <a:solidFill>
              <a:schemeClr val="accent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06" name="Google Shape;506;p20"/>
            <p:cNvSpPr/>
            <p:nvPr/>
          </p:nvSpPr>
          <p:spPr>
            <a:xfrm>
              <a:off x="803660" y="1902550"/>
              <a:ext cx="304579" cy="61985"/>
            </a:xfrm>
            <a:custGeom>
              <a:avLst/>
              <a:gdLst/>
              <a:ahLst/>
              <a:cxnLst/>
              <a:rect l="l" t="t" r="r" b="b"/>
              <a:pathLst>
                <a:path w="10309" h="2098" extrusionOk="0">
                  <a:moveTo>
                    <a:pt x="5171" y="0"/>
                  </a:moveTo>
                  <a:cubicBezTo>
                    <a:pt x="4984" y="0"/>
                    <a:pt x="4797" y="25"/>
                    <a:pt x="4618" y="74"/>
                  </a:cubicBezTo>
                  <a:lnTo>
                    <a:pt x="228" y="1570"/>
                  </a:lnTo>
                  <a:cubicBezTo>
                    <a:pt x="98" y="1602"/>
                    <a:pt x="0" y="1765"/>
                    <a:pt x="65" y="1895"/>
                  </a:cubicBezTo>
                  <a:cubicBezTo>
                    <a:pt x="92" y="2030"/>
                    <a:pt x="210" y="2098"/>
                    <a:pt x="342" y="2098"/>
                  </a:cubicBezTo>
                  <a:cubicBezTo>
                    <a:pt x="369" y="2098"/>
                    <a:pt x="396" y="2095"/>
                    <a:pt x="423" y="2090"/>
                  </a:cubicBezTo>
                  <a:lnTo>
                    <a:pt x="4781" y="594"/>
                  </a:lnTo>
                  <a:cubicBezTo>
                    <a:pt x="4911" y="561"/>
                    <a:pt x="5041" y="545"/>
                    <a:pt x="5167" y="545"/>
                  </a:cubicBezTo>
                  <a:cubicBezTo>
                    <a:pt x="5293" y="545"/>
                    <a:pt x="5415" y="561"/>
                    <a:pt x="5529" y="594"/>
                  </a:cubicBezTo>
                  <a:lnTo>
                    <a:pt x="9919" y="2057"/>
                  </a:lnTo>
                  <a:cubicBezTo>
                    <a:pt x="9951" y="2090"/>
                    <a:pt x="9984" y="2090"/>
                    <a:pt x="10016" y="2090"/>
                  </a:cubicBezTo>
                  <a:cubicBezTo>
                    <a:pt x="10114" y="2090"/>
                    <a:pt x="10211" y="2025"/>
                    <a:pt x="10244" y="1895"/>
                  </a:cubicBezTo>
                  <a:cubicBezTo>
                    <a:pt x="10309" y="1765"/>
                    <a:pt x="10244" y="1602"/>
                    <a:pt x="10081" y="1570"/>
                  </a:cubicBezTo>
                  <a:lnTo>
                    <a:pt x="5724" y="74"/>
                  </a:lnTo>
                  <a:cubicBezTo>
                    <a:pt x="5545" y="25"/>
                    <a:pt x="5358" y="0"/>
                    <a:pt x="5171" y="0"/>
                  </a:cubicBezTo>
                  <a:close/>
                </a:path>
              </a:pathLst>
            </a:custGeom>
            <a:solidFill>
              <a:schemeClr val="accent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07" name="Google Shape;507;p20"/>
            <p:cNvSpPr/>
            <p:nvPr/>
          </p:nvSpPr>
          <p:spPr>
            <a:xfrm>
              <a:off x="800765" y="1994051"/>
              <a:ext cx="311316" cy="40388"/>
            </a:xfrm>
            <a:custGeom>
              <a:avLst/>
              <a:gdLst/>
              <a:ahLst/>
              <a:cxnLst/>
              <a:rect l="l" t="t" r="r" b="b"/>
              <a:pathLst>
                <a:path w="10537" h="1367" extrusionOk="0">
                  <a:moveTo>
                    <a:pt x="1" y="1"/>
                  </a:moveTo>
                  <a:lnTo>
                    <a:pt x="1" y="814"/>
                  </a:lnTo>
                  <a:cubicBezTo>
                    <a:pt x="1" y="1139"/>
                    <a:pt x="228" y="1367"/>
                    <a:pt x="553" y="1367"/>
                  </a:cubicBezTo>
                  <a:lnTo>
                    <a:pt x="9984" y="1367"/>
                  </a:lnTo>
                  <a:cubicBezTo>
                    <a:pt x="10277" y="1367"/>
                    <a:pt x="10537" y="1139"/>
                    <a:pt x="10537" y="814"/>
                  </a:cubicBezTo>
                  <a:lnTo>
                    <a:pt x="10537" y="1"/>
                  </a:lnTo>
                  <a:close/>
                </a:path>
              </a:pathLst>
            </a:custGeom>
            <a:solidFill>
              <a:schemeClr val="accent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08" name="Google Shape;508;p20"/>
            <p:cNvSpPr/>
            <p:nvPr/>
          </p:nvSpPr>
          <p:spPr>
            <a:xfrm>
              <a:off x="826705" y="2034409"/>
              <a:ext cx="49990" cy="189324"/>
            </a:xfrm>
            <a:custGeom>
              <a:avLst/>
              <a:gdLst/>
              <a:ahLst/>
              <a:cxnLst/>
              <a:rect l="l" t="t" r="r" b="b"/>
              <a:pathLst>
                <a:path w="1692" h="6408" extrusionOk="0">
                  <a:moveTo>
                    <a:pt x="1" y="1"/>
                  </a:moveTo>
                  <a:lnTo>
                    <a:pt x="1" y="6407"/>
                  </a:lnTo>
                  <a:lnTo>
                    <a:pt x="1692" y="6407"/>
                  </a:lnTo>
                  <a:lnTo>
                    <a:pt x="1692" y="1"/>
                  </a:ln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09" name="Google Shape;509;p20"/>
            <p:cNvSpPr/>
            <p:nvPr/>
          </p:nvSpPr>
          <p:spPr>
            <a:xfrm>
              <a:off x="1036150" y="2034409"/>
              <a:ext cx="49045" cy="189324"/>
            </a:xfrm>
            <a:custGeom>
              <a:avLst/>
              <a:gdLst/>
              <a:ahLst/>
              <a:cxnLst/>
              <a:rect l="l" t="t" r="r" b="b"/>
              <a:pathLst>
                <a:path w="1660" h="6408" extrusionOk="0">
                  <a:moveTo>
                    <a:pt x="1" y="1"/>
                  </a:moveTo>
                  <a:lnTo>
                    <a:pt x="1" y="6407"/>
                  </a:lnTo>
                  <a:lnTo>
                    <a:pt x="1659" y="6407"/>
                  </a:lnTo>
                  <a:lnTo>
                    <a:pt x="1659" y="1"/>
                  </a:ln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10" name="Google Shape;510;p20"/>
            <p:cNvSpPr/>
            <p:nvPr/>
          </p:nvSpPr>
          <p:spPr>
            <a:xfrm>
              <a:off x="928547" y="2034409"/>
              <a:ext cx="49990" cy="189324"/>
            </a:xfrm>
            <a:custGeom>
              <a:avLst/>
              <a:gdLst/>
              <a:ahLst/>
              <a:cxnLst/>
              <a:rect l="l" t="t" r="r" b="b"/>
              <a:pathLst>
                <a:path w="1692" h="6408" extrusionOk="0">
                  <a:moveTo>
                    <a:pt x="1" y="1"/>
                  </a:moveTo>
                  <a:lnTo>
                    <a:pt x="1" y="6407"/>
                  </a:lnTo>
                  <a:lnTo>
                    <a:pt x="1692" y="6407"/>
                  </a:lnTo>
                  <a:lnTo>
                    <a:pt x="1692" y="1"/>
                  </a:ln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11" name="Google Shape;511;p20"/>
            <p:cNvSpPr/>
            <p:nvPr/>
          </p:nvSpPr>
          <p:spPr>
            <a:xfrm>
              <a:off x="1117842" y="2112231"/>
              <a:ext cx="55751" cy="111503"/>
            </a:xfrm>
            <a:custGeom>
              <a:avLst/>
              <a:gdLst/>
              <a:ahLst/>
              <a:cxnLst/>
              <a:rect l="l" t="t" r="r" b="b"/>
              <a:pathLst>
                <a:path w="1887" h="3774" extrusionOk="0">
                  <a:moveTo>
                    <a:pt x="943" y="1"/>
                  </a:moveTo>
                  <a:cubicBezTo>
                    <a:pt x="423" y="1"/>
                    <a:pt x="0" y="456"/>
                    <a:pt x="0" y="976"/>
                  </a:cubicBezTo>
                  <a:lnTo>
                    <a:pt x="0" y="3773"/>
                  </a:lnTo>
                  <a:lnTo>
                    <a:pt x="1886" y="3773"/>
                  </a:lnTo>
                  <a:lnTo>
                    <a:pt x="1886" y="976"/>
                  </a:lnTo>
                  <a:cubicBezTo>
                    <a:pt x="1886" y="456"/>
                    <a:pt x="1463" y="1"/>
                    <a:pt x="943" y="1"/>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12" name="Google Shape;512;p20"/>
            <p:cNvSpPr/>
            <p:nvPr/>
          </p:nvSpPr>
          <p:spPr>
            <a:xfrm>
              <a:off x="1117842" y="2167982"/>
              <a:ext cx="56697" cy="16338"/>
            </a:xfrm>
            <a:custGeom>
              <a:avLst/>
              <a:gdLst/>
              <a:ahLst/>
              <a:cxnLst/>
              <a:rect l="l" t="t" r="r" b="b"/>
              <a:pathLst>
                <a:path w="1919" h="553" extrusionOk="0">
                  <a:moveTo>
                    <a:pt x="0" y="0"/>
                  </a:moveTo>
                  <a:lnTo>
                    <a:pt x="0" y="553"/>
                  </a:lnTo>
                  <a:lnTo>
                    <a:pt x="1919" y="553"/>
                  </a:lnTo>
                  <a:lnTo>
                    <a:pt x="1919" y="0"/>
                  </a:lnTo>
                  <a:close/>
                </a:path>
              </a:pathLst>
            </a:custGeom>
            <a:solidFill>
              <a:schemeClr val="accent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13" name="Google Shape;513;p20"/>
            <p:cNvSpPr/>
            <p:nvPr/>
          </p:nvSpPr>
          <p:spPr>
            <a:xfrm>
              <a:off x="738307" y="2112231"/>
              <a:ext cx="56726" cy="111503"/>
            </a:xfrm>
            <a:custGeom>
              <a:avLst/>
              <a:gdLst/>
              <a:ahLst/>
              <a:cxnLst/>
              <a:rect l="l" t="t" r="r" b="b"/>
              <a:pathLst>
                <a:path w="1920" h="3774" extrusionOk="0">
                  <a:moveTo>
                    <a:pt x="944" y="1"/>
                  </a:moveTo>
                  <a:cubicBezTo>
                    <a:pt x="424" y="1"/>
                    <a:pt x="1" y="456"/>
                    <a:pt x="1" y="976"/>
                  </a:cubicBezTo>
                  <a:lnTo>
                    <a:pt x="1" y="3773"/>
                  </a:lnTo>
                  <a:lnTo>
                    <a:pt x="1920" y="3773"/>
                  </a:lnTo>
                  <a:lnTo>
                    <a:pt x="1920" y="976"/>
                  </a:lnTo>
                  <a:cubicBezTo>
                    <a:pt x="1920" y="456"/>
                    <a:pt x="1464" y="1"/>
                    <a:pt x="944" y="1"/>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14" name="Google Shape;514;p20"/>
            <p:cNvSpPr/>
            <p:nvPr/>
          </p:nvSpPr>
          <p:spPr>
            <a:xfrm>
              <a:off x="738307" y="2167982"/>
              <a:ext cx="56726" cy="16338"/>
            </a:xfrm>
            <a:custGeom>
              <a:avLst/>
              <a:gdLst/>
              <a:ahLst/>
              <a:cxnLst/>
              <a:rect l="l" t="t" r="r" b="b"/>
              <a:pathLst>
                <a:path w="1920" h="553" extrusionOk="0">
                  <a:moveTo>
                    <a:pt x="1" y="0"/>
                  </a:moveTo>
                  <a:lnTo>
                    <a:pt x="1" y="553"/>
                  </a:lnTo>
                  <a:lnTo>
                    <a:pt x="1920" y="553"/>
                  </a:lnTo>
                  <a:lnTo>
                    <a:pt x="1920" y="0"/>
                  </a:lnTo>
                  <a:close/>
                </a:path>
              </a:pathLst>
            </a:custGeom>
            <a:solidFill>
              <a:schemeClr val="accent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15" name="Google Shape;515;p20"/>
            <p:cNvSpPr/>
            <p:nvPr/>
          </p:nvSpPr>
          <p:spPr>
            <a:xfrm>
              <a:off x="851700" y="1773084"/>
              <a:ext cx="208499" cy="99951"/>
            </a:xfrm>
            <a:custGeom>
              <a:avLst/>
              <a:gdLst/>
              <a:ahLst/>
              <a:cxnLst/>
              <a:rect l="l" t="t" r="r" b="b"/>
              <a:pathLst>
                <a:path w="7057" h="3383" extrusionOk="0">
                  <a:moveTo>
                    <a:pt x="3415" y="0"/>
                  </a:moveTo>
                  <a:cubicBezTo>
                    <a:pt x="1529" y="0"/>
                    <a:pt x="0" y="1529"/>
                    <a:pt x="0" y="3383"/>
                  </a:cubicBezTo>
                  <a:lnTo>
                    <a:pt x="7057" y="3383"/>
                  </a:lnTo>
                  <a:cubicBezTo>
                    <a:pt x="7057" y="1529"/>
                    <a:pt x="5561" y="0"/>
                    <a:pt x="3675" y="0"/>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16" name="Google Shape;516;p20"/>
            <p:cNvSpPr/>
            <p:nvPr/>
          </p:nvSpPr>
          <p:spPr>
            <a:xfrm>
              <a:off x="827680" y="1865323"/>
              <a:ext cx="257514" cy="16368"/>
            </a:xfrm>
            <a:custGeom>
              <a:avLst/>
              <a:gdLst/>
              <a:ahLst/>
              <a:cxnLst/>
              <a:rect l="l" t="t" r="r" b="b"/>
              <a:pathLst>
                <a:path w="8716" h="554" extrusionOk="0">
                  <a:moveTo>
                    <a:pt x="260" y="0"/>
                  </a:moveTo>
                  <a:cubicBezTo>
                    <a:pt x="130" y="0"/>
                    <a:pt x="0" y="130"/>
                    <a:pt x="0" y="261"/>
                  </a:cubicBezTo>
                  <a:cubicBezTo>
                    <a:pt x="0" y="423"/>
                    <a:pt x="130" y="553"/>
                    <a:pt x="260" y="553"/>
                  </a:cubicBezTo>
                  <a:lnTo>
                    <a:pt x="8423" y="553"/>
                  </a:lnTo>
                  <a:cubicBezTo>
                    <a:pt x="8585" y="553"/>
                    <a:pt x="8715" y="423"/>
                    <a:pt x="8715" y="261"/>
                  </a:cubicBezTo>
                  <a:cubicBezTo>
                    <a:pt x="8715" y="130"/>
                    <a:pt x="8585" y="0"/>
                    <a:pt x="8423" y="0"/>
                  </a:cubicBezTo>
                  <a:close/>
                </a:path>
              </a:pathLst>
            </a:custGeom>
            <a:solidFill>
              <a:schemeClr val="accent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17" name="Google Shape;517;p20"/>
            <p:cNvSpPr/>
            <p:nvPr/>
          </p:nvSpPr>
          <p:spPr>
            <a:xfrm>
              <a:off x="681639" y="2215993"/>
              <a:ext cx="548621" cy="16368"/>
            </a:xfrm>
            <a:custGeom>
              <a:avLst/>
              <a:gdLst/>
              <a:ahLst/>
              <a:cxnLst/>
              <a:rect l="l" t="t" r="r" b="b"/>
              <a:pathLst>
                <a:path w="18569" h="554" extrusionOk="0">
                  <a:moveTo>
                    <a:pt x="293" y="1"/>
                  </a:moveTo>
                  <a:cubicBezTo>
                    <a:pt x="130" y="1"/>
                    <a:pt x="0" y="131"/>
                    <a:pt x="0" y="261"/>
                  </a:cubicBezTo>
                  <a:cubicBezTo>
                    <a:pt x="0" y="424"/>
                    <a:pt x="130" y="554"/>
                    <a:pt x="293" y="554"/>
                  </a:cubicBezTo>
                  <a:lnTo>
                    <a:pt x="18309" y="554"/>
                  </a:lnTo>
                  <a:cubicBezTo>
                    <a:pt x="18439" y="554"/>
                    <a:pt x="18569" y="424"/>
                    <a:pt x="18569" y="261"/>
                  </a:cubicBezTo>
                  <a:cubicBezTo>
                    <a:pt x="18569" y="131"/>
                    <a:pt x="18439" y="1"/>
                    <a:pt x="18309" y="1"/>
                  </a:cubicBezTo>
                  <a:close/>
                </a:path>
              </a:pathLst>
            </a:custGeom>
            <a:solidFill>
              <a:schemeClr val="accent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18" name="Google Shape;518;p20"/>
            <p:cNvSpPr/>
            <p:nvPr/>
          </p:nvSpPr>
          <p:spPr>
            <a:xfrm>
              <a:off x="681639" y="1985423"/>
              <a:ext cx="548621" cy="16368"/>
            </a:xfrm>
            <a:custGeom>
              <a:avLst/>
              <a:gdLst/>
              <a:ahLst/>
              <a:cxnLst/>
              <a:rect l="l" t="t" r="r" b="b"/>
              <a:pathLst>
                <a:path w="18569" h="554" extrusionOk="0">
                  <a:moveTo>
                    <a:pt x="293" y="0"/>
                  </a:moveTo>
                  <a:cubicBezTo>
                    <a:pt x="130" y="0"/>
                    <a:pt x="0" y="130"/>
                    <a:pt x="0" y="293"/>
                  </a:cubicBezTo>
                  <a:cubicBezTo>
                    <a:pt x="0" y="423"/>
                    <a:pt x="130" y="553"/>
                    <a:pt x="293" y="553"/>
                  </a:cubicBezTo>
                  <a:lnTo>
                    <a:pt x="18309" y="553"/>
                  </a:lnTo>
                  <a:cubicBezTo>
                    <a:pt x="18439" y="553"/>
                    <a:pt x="18569" y="423"/>
                    <a:pt x="18569" y="293"/>
                  </a:cubicBezTo>
                  <a:cubicBezTo>
                    <a:pt x="18569" y="130"/>
                    <a:pt x="18439" y="0"/>
                    <a:pt x="18309" y="0"/>
                  </a:cubicBezTo>
                  <a:close/>
                </a:path>
              </a:pathLst>
            </a:custGeom>
            <a:solidFill>
              <a:schemeClr val="accent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pic>
        <p:nvPicPr>
          <p:cNvPr id="2" name="Picture 1" descr="A close-up of a green and white logo&#10;&#10;Description automatically generated">
            <a:extLst>
              <a:ext uri="{FF2B5EF4-FFF2-40B4-BE49-F238E27FC236}">
                <a16:creationId xmlns:a16="http://schemas.microsoft.com/office/drawing/2014/main" id="{B959A3A7-DCE0-B4E8-D48D-6798DE0EE44B}"/>
              </a:ext>
            </a:extLst>
          </p:cNvPr>
          <p:cNvPicPr>
            <a:picLocks noChangeAspect="1"/>
          </p:cNvPicPr>
          <p:nvPr/>
        </p:nvPicPr>
        <p:blipFill>
          <a:blip r:embed="rId4"/>
          <a:stretch>
            <a:fillRect/>
          </a:stretch>
        </p:blipFill>
        <p:spPr>
          <a:xfrm>
            <a:off x="184781" y="5723612"/>
            <a:ext cx="2546699" cy="918198"/>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gradFill>
          <a:gsLst>
            <a:gs pos="36000">
              <a:schemeClr val="accent1">
                <a:lumMod val="5000"/>
                <a:lumOff val="95000"/>
              </a:schemeClr>
            </a:gs>
            <a:gs pos="100000">
              <a:schemeClr val="accent1">
                <a:lumMod val="45000"/>
                <a:lumOff val="55000"/>
              </a:schemeClr>
            </a:gs>
            <a:gs pos="85000">
              <a:schemeClr val="accent1">
                <a:lumMod val="45000"/>
                <a:lumOff val="55000"/>
              </a:schemeClr>
            </a:gs>
            <a:gs pos="57000">
              <a:schemeClr val="accent1">
                <a:lumMod val="30000"/>
                <a:lumOff val="70000"/>
              </a:schemeClr>
            </a:gs>
          </a:gsLst>
          <a:lin ang="5400000" scaled="1"/>
        </a:gradFill>
        <a:effectLst/>
      </p:bgPr>
    </p:bg>
    <p:spTree>
      <p:nvGrpSpPr>
        <p:cNvPr id="1" name="Shape 3013"/>
        <p:cNvGrpSpPr/>
        <p:nvPr/>
      </p:nvGrpSpPr>
      <p:grpSpPr>
        <a:xfrm>
          <a:off x="0" y="0"/>
          <a:ext cx="0" cy="0"/>
          <a:chOff x="0" y="0"/>
          <a:chExt cx="0" cy="0"/>
        </a:xfrm>
      </p:grpSpPr>
      <p:sp>
        <p:nvSpPr>
          <p:cNvPr id="3014" name="Google Shape;3014;p45"/>
          <p:cNvSpPr txBox="1">
            <a:spLocks noGrp="1"/>
          </p:cNvSpPr>
          <p:nvPr>
            <p:ph type="title"/>
          </p:nvPr>
        </p:nvSpPr>
        <p:spPr>
          <a:xfrm>
            <a:off x="2013575" y="-37704"/>
            <a:ext cx="8596668" cy="917808"/>
          </a:xfrm>
          <a:prstGeom prst="rect">
            <a:avLst/>
          </a:prstGeom>
        </p:spPr>
        <p:txBody>
          <a:bodyPr spcFirstLastPara="1" vert="horz" wrap="square" lIns="121900" tIns="121900" rIns="121900" bIns="121900" rtlCol="0" anchor="ctr" anchorCtr="0">
            <a:noAutofit/>
          </a:bodyPr>
          <a:lstStyle/>
          <a:p>
            <a:pPr algn="ctr">
              <a:spcBef>
                <a:spcPts val="0"/>
              </a:spcBef>
            </a:pPr>
            <a:r>
              <a:rPr lang="en" dirty="0"/>
              <a:t>Board Member Positions </a:t>
            </a:r>
            <a:endParaRPr dirty="0"/>
          </a:p>
        </p:txBody>
      </p:sp>
      <p:grpSp>
        <p:nvGrpSpPr>
          <p:cNvPr id="3023" name="Google Shape;3023;p45"/>
          <p:cNvGrpSpPr/>
          <p:nvPr/>
        </p:nvGrpSpPr>
        <p:grpSpPr>
          <a:xfrm>
            <a:off x="290639" y="518820"/>
            <a:ext cx="5623717" cy="3217347"/>
            <a:chOff x="3966081" y="671903"/>
            <a:chExt cx="3314824" cy="1541003"/>
          </a:xfrm>
        </p:grpSpPr>
        <p:sp>
          <p:nvSpPr>
            <p:cNvPr id="3024" name="Google Shape;3024;p45"/>
            <p:cNvSpPr txBox="1"/>
            <p:nvPr/>
          </p:nvSpPr>
          <p:spPr>
            <a:xfrm>
              <a:off x="4273358" y="671903"/>
              <a:ext cx="1908600" cy="260700"/>
            </a:xfrm>
            <a:prstGeom prst="rect">
              <a:avLst/>
            </a:prstGeom>
            <a:noFill/>
            <a:ln>
              <a:noFill/>
            </a:ln>
          </p:spPr>
          <p:txBody>
            <a:bodyPr spcFirstLastPara="1" wrap="square" lIns="121900" tIns="24367" rIns="121900" bIns="121900" anchor="t" anchorCtr="0">
              <a:noAutofit/>
            </a:bodyPr>
            <a:lstStyle/>
            <a:p>
              <a:pPr defTabSz="1219170">
                <a:buClr>
                  <a:srgbClr val="000000"/>
                </a:buClr>
              </a:pPr>
              <a:r>
                <a:rPr lang="en" sz="2000" b="1" kern="0" dirty="0">
                  <a:solidFill>
                    <a:prstClr val="black"/>
                  </a:solidFill>
                  <a:latin typeface="Fira Sans Extra Condensed Medium"/>
                  <a:ea typeface="Fira Sans Extra Condensed Medium"/>
                  <a:cs typeface="Fira Sans Extra Condensed Medium"/>
                  <a:sym typeface="Fira Sans Extra Condensed Medium"/>
                </a:rPr>
                <a:t>President - Elect</a:t>
              </a:r>
              <a:endParaRPr sz="2000" b="1" kern="0" dirty="0">
                <a:solidFill>
                  <a:prstClr val="black"/>
                </a:solidFill>
                <a:latin typeface="Fira Sans Extra Condensed Medium"/>
                <a:ea typeface="Fira Sans Extra Condensed Medium"/>
                <a:cs typeface="Fira Sans Extra Condensed Medium"/>
                <a:sym typeface="Fira Sans Extra Condensed Medium"/>
              </a:endParaRPr>
            </a:p>
          </p:txBody>
        </p:sp>
        <p:sp>
          <p:nvSpPr>
            <p:cNvPr id="3025" name="Google Shape;3025;p45"/>
            <p:cNvSpPr txBox="1"/>
            <p:nvPr/>
          </p:nvSpPr>
          <p:spPr>
            <a:xfrm>
              <a:off x="3966081" y="847994"/>
              <a:ext cx="3314824" cy="1364912"/>
            </a:xfrm>
            <a:prstGeom prst="rect">
              <a:avLst/>
            </a:prstGeom>
            <a:noFill/>
            <a:ln>
              <a:noFill/>
            </a:ln>
          </p:spPr>
          <p:txBody>
            <a:bodyPr spcFirstLastPara="1" wrap="square" lIns="121900" tIns="24367" rIns="121900" bIns="121900" numCol="2" anchor="t" anchorCtr="0">
              <a:noAutofit/>
            </a:bodyPr>
            <a:lstStyle/>
            <a:p>
              <a:pPr defTabSz="1219170">
                <a:buClr>
                  <a:srgbClr val="000000"/>
                </a:buClr>
              </a:pPr>
              <a:r>
                <a:rPr lang="en-US" sz="1467" kern="0" dirty="0">
                  <a:solidFill>
                    <a:srgbClr val="0D0D0D"/>
                  </a:solidFill>
                  <a:latin typeface="Söhne"/>
                  <a:cs typeface="Arial"/>
                  <a:sym typeface="Arial"/>
                </a:rPr>
                <a:t>The President-Elect functions as "President in training." Responsibilities include:</a:t>
              </a:r>
            </a:p>
            <a:p>
              <a:pPr marL="228594" indent="-228594" defTabSz="1219170">
                <a:buClr>
                  <a:srgbClr val="000000"/>
                </a:buClr>
                <a:buFont typeface="Arial" panose="020B0604020202020204" pitchFamily="34" charset="0"/>
                <a:buChar char="•"/>
              </a:pPr>
              <a:r>
                <a:rPr lang="en-US" sz="1467" kern="0" dirty="0">
                  <a:solidFill>
                    <a:srgbClr val="0D0D0D"/>
                  </a:solidFill>
                  <a:latin typeface="Söhne"/>
                  <a:cs typeface="Arial"/>
                  <a:sym typeface="Arial"/>
                </a:rPr>
                <a:t>Fundraising coordination</a:t>
              </a:r>
            </a:p>
            <a:p>
              <a:pPr marL="228594" indent="-228594" defTabSz="1219170">
                <a:buClr>
                  <a:srgbClr val="000000"/>
                </a:buClr>
                <a:buFont typeface="Arial" panose="020B0604020202020204" pitchFamily="34" charset="0"/>
                <a:buChar char="•"/>
              </a:pPr>
              <a:r>
                <a:rPr lang="en-US" sz="1467" kern="0" dirty="0">
                  <a:solidFill>
                    <a:srgbClr val="0D0D0D"/>
                  </a:solidFill>
                  <a:latin typeface="Söhne"/>
                  <a:cs typeface="Arial"/>
                  <a:sym typeface="Arial"/>
                </a:rPr>
                <a:t>Leading the COE Fair Share campaign</a:t>
              </a:r>
            </a:p>
            <a:p>
              <a:pPr marL="228594" indent="-228594" defTabSz="1219170">
                <a:buClr>
                  <a:srgbClr val="000000"/>
                </a:buClr>
                <a:buFont typeface="Arial" panose="020B0604020202020204" pitchFamily="34" charset="0"/>
                <a:buChar char="•"/>
              </a:pPr>
              <a:r>
                <a:rPr lang="en-US" sz="1467" kern="0" dirty="0">
                  <a:solidFill>
                    <a:srgbClr val="0D0D0D"/>
                  </a:solidFill>
                  <a:latin typeface="Söhne"/>
                  <a:cs typeface="Arial"/>
                  <a:sym typeface="Arial"/>
                </a:rPr>
                <a:t>Coordinating state liaisons </a:t>
              </a:r>
            </a:p>
            <a:p>
              <a:pPr marL="228594" indent="-228594" defTabSz="1219170">
                <a:buClr>
                  <a:srgbClr val="000000"/>
                </a:buClr>
                <a:buFont typeface="Arial" panose="020B0604020202020204" pitchFamily="34" charset="0"/>
                <a:buChar char="•"/>
              </a:pPr>
              <a:r>
                <a:rPr lang="en-US" sz="1467" kern="0" dirty="0">
                  <a:solidFill>
                    <a:srgbClr val="0D0D0D"/>
                  </a:solidFill>
                  <a:latin typeface="Söhne"/>
                  <a:cs typeface="Arial"/>
                  <a:sym typeface="Arial"/>
                </a:rPr>
                <a:t>Addressing COE issues </a:t>
              </a:r>
            </a:p>
            <a:p>
              <a:pPr marL="228594" indent="-228594" defTabSz="1219170">
                <a:buClr>
                  <a:srgbClr val="000000"/>
                </a:buClr>
                <a:buFont typeface="Arial" panose="020B0604020202020204" pitchFamily="34" charset="0"/>
                <a:buChar char="•"/>
              </a:pPr>
              <a:r>
                <a:rPr lang="en-US" sz="1467" kern="0" dirty="0">
                  <a:solidFill>
                    <a:srgbClr val="0D0D0D"/>
                  </a:solidFill>
                  <a:latin typeface="Söhne"/>
                  <a:cs typeface="Arial"/>
                  <a:sym typeface="Arial"/>
                </a:rPr>
                <a:t>Attending board meetings </a:t>
              </a:r>
            </a:p>
            <a:p>
              <a:pPr marL="228594" indent="-228594" defTabSz="1219170">
                <a:buClr>
                  <a:srgbClr val="000000"/>
                </a:buClr>
                <a:buFont typeface="Arial" panose="020B0604020202020204" pitchFamily="34" charset="0"/>
                <a:buChar char="•"/>
              </a:pPr>
              <a:r>
                <a:rPr lang="en-US" sz="1467" kern="0" dirty="0">
                  <a:solidFill>
                    <a:srgbClr val="0D0D0D"/>
                  </a:solidFill>
                  <a:latin typeface="Söhne"/>
                  <a:cs typeface="Arial"/>
                  <a:sym typeface="Arial"/>
                </a:rPr>
                <a:t>Overseeing development efforts</a:t>
              </a:r>
            </a:p>
            <a:p>
              <a:pPr marL="228594" indent="-228594" defTabSz="1219170">
                <a:buClr>
                  <a:srgbClr val="000000"/>
                </a:buClr>
                <a:buFont typeface="Arial" panose="020B0604020202020204" pitchFamily="34" charset="0"/>
                <a:buChar char="•"/>
              </a:pPr>
              <a:r>
                <a:rPr lang="en-US" sz="1467" kern="0" dirty="0">
                  <a:solidFill>
                    <a:srgbClr val="0D0D0D"/>
                  </a:solidFill>
                  <a:latin typeface="Söhne"/>
                  <a:cs typeface="Arial"/>
                  <a:sym typeface="Arial"/>
                </a:rPr>
                <a:t>Creating regional structures to enhance state coordination.</a:t>
              </a:r>
            </a:p>
            <a:p>
              <a:pPr defTabSz="1219170">
                <a:buClr>
                  <a:srgbClr val="000000"/>
                </a:buClr>
              </a:pPr>
              <a:r>
                <a:rPr lang="en-US" sz="1467" kern="0" dirty="0">
                  <a:solidFill>
                    <a:srgbClr val="0D0D0D"/>
                  </a:solidFill>
                  <a:latin typeface="Söhne"/>
                  <a:cs typeface="Arial"/>
                  <a:sym typeface="Arial"/>
                </a:rPr>
                <a:t>Additionally, the role involves:</a:t>
              </a:r>
            </a:p>
            <a:p>
              <a:pPr marL="228594" indent="-228594" defTabSz="1219170">
                <a:buClr>
                  <a:srgbClr val="000000"/>
                </a:buClr>
                <a:buFont typeface="Arial" panose="020B0604020202020204" pitchFamily="34" charset="0"/>
                <a:buChar char="•"/>
              </a:pPr>
              <a:r>
                <a:rPr lang="en-US" sz="1467" kern="0" dirty="0">
                  <a:solidFill>
                    <a:srgbClr val="0D0D0D"/>
                  </a:solidFill>
                  <a:latin typeface="Söhne"/>
                  <a:cs typeface="Arial"/>
                  <a:sym typeface="Arial"/>
                </a:rPr>
                <a:t>Identifying professional learning needs</a:t>
              </a:r>
            </a:p>
            <a:p>
              <a:pPr marL="228594" indent="-228594" defTabSz="1219170">
                <a:buClr>
                  <a:srgbClr val="000000"/>
                </a:buClr>
                <a:buFont typeface="Arial" panose="020B0604020202020204" pitchFamily="34" charset="0"/>
                <a:buChar char="•"/>
              </a:pPr>
              <a:r>
                <a:rPr lang="en-US" sz="1467" kern="0" dirty="0">
                  <a:solidFill>
                    <a:srgbClr val="0D0D0D"/>
                  </a:solidFill>
                  <a:latin typeface="Söhne"/>
                  <a:cs typeface="Arial"/>
                  <a:sym typeface="Arial"/>
                </a:rPr>
                <a:t>Dedicating resources to support state associations</a:t>
              </a:r>
            </a:p>
            <a:p>
              <a:pPr marL="228594" indent="-228594" defTabSz="1219170">
                <a:buClr>
                  <a:srgbClr val="000000"/>
                </a:buClr>
                <a:buFont typeface="Arial" panose="020B0604020202020204" pitchFamily="34" charset="0"/>
                <a:buChar char="•"/>
              </a:pPr>
              <a:r>
                <a:rPr lang="en-US" sz="1467" kern="0" dirty="0">
                  <a:solidFill>
                    <a:srgbClr val="0D0D0D"/>
                  </a:solidFill>
                  <a:latin typeface="Söhne"/>
                  <a:cs typeface="Arial"/>
                  <a:sym typeface="Arial"/>
                </a:rPr>
                <a:t>Encouraging board members to recruit and mentor individuals for leadership roles.</a:t>
              </a:r>
              <a:endParaRPr sz="1467" kern="0" dirty="0">
                <a:solidFill>
                  <a:prstClr val="black"/>
                </a:solidFill>
                <a:latin typeface="Roboto"/>
                <a:ea typeface="Roboto"/>
                <a:cs typeface="Roboto"/>
                <a:sym typeface="Roboto"/>
              </a:endParaRPr>
            </a:p>
          </p:txBody>
        </p:sp>
      </p:grpSp>
      <p:sp>
        <p:nvSpPr>
          <p:cNvPr id="3026" name="Google Shape;3026;p45"/>
          <p:cNvSpPr/>
          <p:nvPr/>
        </p:nvSpPr>
        <p:spPr>
          <a:xfrm>
            <a:off x="513841" y="500388"/>
            <a:ext cx="347600" cy="347600"/>
          </a:xfrm>
          <a:prstGeom prst="ellipse">
            <a:avLst/>
          </a:prstGeom>
          <a:solidFill>
            <a:schemeClr val="accen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nvGrpSpPr>
          <p:cNvPr id="3027" name="Google Shape;3027;p45"/>
          <p:cNvGrpSpPr/>
          <p:nvPr/>
        </p:nvGrpSpPr>
        <p:grpSpPr>
          <a:xfrm flipH="1">
            <a:off x="7471097" y="3501849"/>
            <a:ext cx="3989460" cy="2314199"/>
            <a:chOff x="4334003" y="3384577"/>
            <a:chExt cx="2992095" cy="1735649"/>
          </a:xfrm>
        </p:grpSpPr>
        <p:sp>
          <p:nvSpPr>
            <p:cNvPr id="3028" name="Google Shape;3028;p45"/>
            <p:cNvSpPr txBox="1"/>
            <p:nvPr/>
          </p:nvSpPr>
          <p:spPr>
            <a:xfrm>
              <a:off x="4334003" y="3384577"/>
              <a:ext cx="1908600" cy="260700"/>
            </a:xfrm>
            <a:prstGeom prst="rect">
              <a:avLst/>
            </a:prstGeom>
            <a:noFill/>
            <a:ln>
              <a:noFill/>
            </a:ln>
          </p:spPr>
          <p:txBody>
            <a:bodyPr spcFirstLastPara="1" wrap="square" lIns="121900" tIns="24367" rIns="121900" bIns="121900" anchor="t" anchorCtr="0">
              <a:noAutofit/>
            </a:bodyPr>
            <a:lstStyle/>
            <a:p>
              <a:pPr algn="r" defTabSz="1219170">
                <a:buClr>
                  <a:srgbClr val="000000"/>
                </a:buClr>
              </a:pPr>
              <a:r>
                <a:rPr lang="en" sz="2000" b="1" kern="0" dirty="0">
                  <a:solidFill>
                    <a:prstClr val="black"/>
                  </a:solidFill>
                  <a:latin typeface="Fira Sans Extra Condensed Medium"/>
                  <a:ea typeface="Fira Sans Extra Condensed Medium"/>
                  <a:cs typeface="Fira Sans Extra Condensed Medium"/>
                  <a:sym typeface="Fira Sans Extra Condensed Medium"/>
                </a:rPr>
                <a:t>Secretary</a:t>
              </a:r>
              <a:endParaRPr sz="2000" b="1" kern="0" dirty="0">
                <a:solidFill>
                  <a:prstClr val="black"/>
                </a:solidFill>
                <a:latin typeface="Fira Sans Extra Condensed Medium"/>
                <a:ea typeface="Fira Sans Extra Condensed Medium"/>
                <a:cs typeface="Fira Sans Extra Condensed Medium"/>
                <a:sym typeface="Fira Sans Extra Condensed Medium"/>
              </a:endParaRPr>
            </a:p>
          </p:txBody>
        </p:sp>
        <p:sp>
          <p:nvSpPr>
            <p:cNvPr id="3029" name="Google Shape;3029;p45"/>
            <p:cNvSpPr txBox="1"/>
            <p:nvPr/>
          </p:nvSpPr>
          <p:spPr>
            <a:xfrm>
              <a:off x="4380650" y="3612880"/>
              <a:ext cx="2945448" cy="1507346"/>
            </a:xfrm>
            <a:prstGeom prst="rect">
              <a:avLst/>
            </a:prstGeom>
            <a:noFill/>
            <a:ln>
              <a:noFill/>
            </a:ln>
          </p:spPr>
          <p:txBody>
            <a:bodyPr spcFirstLastPara="1" wrap="square" lIns="121900" tIns="24367" rIns="121900" bIns="121900" anchor="t" anchorCtr="0">
              <a:noAutofit/>
            </a:bodyPr>
            <a:lstStyle/>
            <a:p>
              <a:pPr algn="r" defTabSz="1219170">
                <a:buClr>
                  <a:srgbClr val="000000"/>
                </a:buClr>
              </a:pPr>
              <a:endParaRPr lang="en-US" sz="1400" kern="0" dirty="0">
                <a:solidFill>
                  <a:srgbClr val="000000"/>
                </a:solidFill>
                <a:latin typeface="Arial"/>
                <a:cs typeface="Arial"/>
                <a:sym typeface="Arial"/>
              </a:endParaRPr>
            </a:p>
          </p:txBody>
        </p:sp>
      </p:grpSp>
      <p:sp>
        <p:nvSpPr>
          <p:cNvPr id="3030" name="Google Shape;3030;p45"/>
          <p:cNvSpPr/>
          <p:nvPr/>
        </p:nvSpPr>
        <p:spPr>
          <a:xfrm flipH="1">
            <a:off x="11454949" y="3500696"/>
            <a:ext cx="347600" cy="347600"/>
          </a:xfrm>
          <a:prstGeom prst="ellipse">
            <a:avLst/>
          </a:prstGeom>
          <a:solidFill>
            <a:schemeClr val="accent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nvGrpSpPr>
          <p:cNvPr id="3031" name="Google Shape;3031;p45"/>
          <p:cNvGrpSpPr/>
          <p:nvPr/>
        </p:nvGrpSpPr>
        <p:grpSpPr>
          <a:xfrm flipH="1">
            <a:off x="6701300" y="537899"/>
            <a:ext cx="5706549" cy="1726655"/>
            <a:chOff x="6130202" y="1663313"/>
            <a:chExt cx="3420252" cy="1294991"/>
          </a:xfrm>
        </p:grpSpPr>
        <p:sp>
          <p:nvSpPr>
            <p:cNvPr id="3032" name="Google Shape;3032;p45"/>
            <p:cNvSpPr txBox="1"/>
            <p:nvPr/>
          </p:nvSpPr>
          <p:spPr>
            <a:xfrm>
              <a:off x="6778200" y="1663313"/>
              <a:ext cx="1908600" cy="260700"/>
            </a:xfrm>
            <a:prstGeom prst="rect">
              <a:avLst/>
            </a:prstGeom>
            <a:noFill/>
            <a:ln>
              <a:noFill/>
            </a:ln>
          </p:spPr>
          <p:txBody>
            <a:bodyPr spcFirstLastPara="1" wrap="square" lIns="121900" tIns="24367" rIns="121900" bIns="121900" anchor="t" anchorCtr="0">
              <a:noAutofit/>
            </a:bodyPr>
            <a:lstStyle/>
            <a:p>
              <a:pPr algn="r" defTabSz="1219170">
                <a:buClr>
                  <a:srgbClr val="000000"/>
                </a:buClr>
              </a:pPr>
              <a:r>
                <a:rPr lang="en" sz="2000" b="1" kern="0" dirty="0">
                  <a:solidFill>
                    <a:prstClr val="black"/>
                  </a:solidFill>
                  <a:latin typeface="Fira Sans Extra Condensed Medium"/>
                  <a:ea typeface="Fira Sans Extra Condensed Medium"/>
                  <a:cs typeface="Fira Sans Extra Condensed Medium"/>
                  <a:sym typeface="Fira Sans Extra Condensed Medium"/>
                </a:rPr>
                <a:t>Treasurer</a:t>
              </a:r>
              <a:endParaRPr sz="2000" b="1" kern="0" dirty="0">
                <a:solidFill>
                  <a:prstClr val="black"/>
                </a:solidFill>
                <a:latin typeface="Fira Sans Extra Condensed Medium"/>
                <a:ea typeface="Fira Sans Extra Condensed Medium"/>
                <a:cs typeface="Fira Sans Extra Condensed Medium"/>
                <a:sym typeface="Fira Sans Extra Condensed Medium"/>
              </a:endParaRPr>
            </a:p>
          </p:txBody>
        </p:sp>
        <p:sp>
          <p:nvSpPr>
            <p:cNvPr id="3033" name="Google Shape;3033;p45"/>
            <p:cNvSpPr txBox="1"/>
            <p:nvPr/>
          </p:nvSpPr>
          <p:spPr>
            <a:xfrm>
              <a:off x="6130202" y="1934927"/>
              <a:ext cx="3420252" cy="1023377"/>
            </a:xfrm>
            <a:prstGeom prst="rect">
              <a:avLst/>
            </a:prstGeom>
            <a:noFill/>
            <a:ln>
              <a:noFill/>
            </a:ln>
          </p:spPr>
          <p:txBody>
            <a:bodyPr spcFirstLastPara="1" wrap="square" lIns="121900" tIns="24367" rIns="121900" bIns="121900" numCol="2" anchor="t" anchorCtr="0">
              <a:noAutofit/>
            </a:bodyPr>
            <a:lstStyle/>
            <a:p>
              <a:pPr defTabSz="1219170">
                <a:buClr>
                  <a:srgbClr val="000000"/>
                </a:buClr>
              </a:pPr>
              <a:r>
                <a:rPr lang="en-US" sz="1600" kern="0" dirty="0">
                  <a:solidFill>
                    <a:srgbClr val="0D0D0D"/>
                  </a:solidFill>
                  <a:latin typeface="Söhne"/>
                  <a:cs typeface="Arial"/>
                  <a:sym typeface="Arial"/>
                </a:rPr>
                <a:t>The Treasurer is responsible for:</a:t>
              </a:r>
            </a:p>
            <a:p>
              <a:pPr marL="228594" indent="-228594" defTabSz="1219170">
                <a:buClr>
                  <a:srgbClr val="000000"/>
                </a:buClr>
                <a:buFont typeface="Arial" panose="020B0604020202020204" pitchFamily="34" charset="0"/>
                <a:buChar char="•"/>
              </a:pPr>
              <a:r>
                <a:rPr lang="en-US" sz="1600" kern="0" dirty="0">
                  <a:solidFill>
                    <a:srgbClr val="0D0D0D"/>
                  </a:solidFill>
                  <a:latin typeface="Söhne"/>
                  <a:cs typeface="Arial"/>
                  <a:sym typeface="Arial"/>
                </a:rPr>
                <a:t>Managing the receipt and expenditure of funds in accordance with the Board's fiscal policies </a:t>
              </a:r>
            </a:p>
            <a:p>
              <a:pPr marL="228594" indent="-228594" defTabSz="1219170">
                <a:buClr>
                  <a:srgbClr val="000000"/>
                </a:buClr>
                <a:buFont typeface="Arial" panose="020B0604020202020204" pitchFamily="34" charset="0"/>
                <a:buChar char="•"/>
              </a:pPr>
              <a:r>
                <a:rPr lang="en-US" sz="1600" kern="0" dirty="0">
                  <a:solidFill>
                    <a:srgbClr val="0D0D0D"/>
                  </a:solidFill>
                  <a:latin typeface="Söhne"/>
                  <a:cs typeface="Arial"/>
                  <a:sym typeface="Arial"/>
                </a:rPr>
                <a:t>Maintaining detailed financial records </a:t>
              </a:r>
            </a:p>
            <a:p>
              <a:pPr marL="228594" indent="-228594" defTabSz="1219170">
                <a:buClr>
                  <a:srgbClr val="000000"/>
                </a:buClr>
                <a:buFont typeface="Arial" panose="020B0604020202020204" pitchFamily="34" charset="0"/>
                <a:buChar char="•"/>
              </a:pPr>
              <a:r>
                <a:rPr lang="en-US" sz="1600" kern="0" dirty="0">
                  <a:solidFill>
                    <a:srgbClr val="0D0D0D"/>
                  </a:solidFill>
                  <a:latin typeface="Söhne"/>
                  <a:cs typeface="Arial"/>
                  <a:sym typeface="Arial"/>
                </a:rPr>
                <a:t>Providing quarterly reports to the association. </a:t>
              </a:r>
            </a:p>
            <a:p>
              <a:pPr marL="228594" indent="-228594" defTabSz="1219170">
                <a:buClr>
                  <a:srgbClr val="000000"/>
                </a:buClr>
                <a:buFont typeface="Arial" panose="020B0604020202020204" pitchFamily="34" charset="0"/>
                <a:buChar char="•"/>
              </a:pPr>
              <a:endParaRPr lang="en-US" sz="1600" kern="0" dirty="0">
                <a:solidFill>
                  <a:srgbClr val="0D0D0D"/>
                </a:solidFill>
                <a:latin typeface="Söhne"/>
                <a:cs typeface="Arial"/>
                <a:sym typeface="Arial"/>
              </a:endParaRPr>
            </a:p>
            <a:p>
              <a:pPr defTabSz="1219170">
                <a:buClr>
                  <a:srgbClr val="000000"/>
                </a:buClr>
              </a:pPr>
              <a:r>
                <a:rPr lang="en-US" sz="1600" kern="0" dirty="0">
                  <a:solidFill>
                    <a:srgbClr val="0D0D0D"/>
                  </a:solidFill>
                  <a:latin typeface="Söhne"/>
                  <a:cs typeface="Arial"/>
                  <a:sym typeface="Arial"/>
                </a:rPr>
                <a:t>  Additionally, the Treasurer plays a crucial role in: </a:t>
              </a:r>
            </a:p>
            <a:p>
              <a:pPr marL="228594" indent="-228594" defTabSz="1219170">
                <a:buClr>
                  <a:srgbClr val="000000"/>
                </a:buClr>
                <a:buFont typeface="Arial" panose="020B0604020202020204" pitchFamily="34" charset="0"/>
                <a:buChar char="•"/>
              </a:pPr>
              <a:r>
                <a:rPr lang="en-US" sz="1600" kern="0" dirty="0">
                  <a:solidFill>
                    <a:srgbClr val="0D0D0D"/>
                  </a:solidFill>
                  <a:latin typeface="Söhne"/>
                  <a:cs typeface="Arial"/>
                  <a:sym typeface="Arial"/>
                </a:rPr>
                <a:t>Creating and maintaining a financial management plan</a:t>
              </a:r>
            </a:p>
            <a:p>
              <a:pPr marL="228594" indent="-228594" defTabSz="1219170">
                <a:buClr>
                  <a:srgbClr val="000000"/>
                </a:buClr>
                <a:buFont typeface="Arial" panose="020B0604020202020204" pitchFamily="34" charset="0"/>
                <a:buChar char="•"/>
              </a:pPr>
              <a:r>
                <a:rPr lang="en-US" sz="1600" kern="0" dirty="0">
                  <a:solidFill>
                    <a:srgbClr val="0D0D0D"/>
                  </a:solidFill>
                  <a:latin typeface="Söhne"/>
                  <a:cs typeface="Arial"/>
                  <a:sym typeface="Arial"/>
                </a:rPr>
                <a:t>Including establishing an annual budget</a:t>
              </a:r>
            </a:p>
            <a:p>
              <a:pPr marL="228594" indent="-228594" defTabSz="1219170">
                <a:buClr>
                  <a:srgbClr val="000000"/>
                </a:buClr>
                <a:buFont typeface="Arial" panose="020B0604020202020204" pitchFamily="34" charset="0"/>
                <a:buChar char="•"/>
              </a:pPr>
              <a:r>
                <a:rPr lang="en-US" sz="1600" kern="0" dirty="0">
                  <a:solidFill>
                    <a:srgbClr val="0D0D0D"/>
                  </a:solidFill>
                  <a:latin typeface="Söhne"/>
                  <a:cs typeface="Arial"/>
                  <a:sym typeface="Arial"/>
                </a:rPr>
                <a:t>Monitoring fiscal status</a:t>
              </a:r>
            </a:p>
            <a:p>
              <a:pPr marL="228594" indent="-228594" defTabSz="1219170">
                <a:buClr>
                  <a:srgbClr val="000000"/>
                </a:buClr>
                <a:buFont typeface="Arial" panose="020B0604020202020204" pitchFamily="34" charset="0"/>
                <a:buChar char="•"/>
              </a:pPr>
              <a:r>
                <a:rPr lang="en-US" sz="1600" kern="0" dirty="0">
                  <a:solidFill>
                    <a:srgbClr val="0D0D0D"/>
                  </a:solidFill>
                  <a:latin typeface="Söhne"/>
                  <a:cs typeface="Arial"/>
                  <a:sym typeface="Arial"/>
                </a:rPr>
                <a:t>Ensuring compliance with state and federal filing requirements.</a:t>
              </a:r>
              <a:endParaRPr lang="en-US" sz="1600" kern="0" dirty="0">
                <a:solidFill>
                  <a:srgbClr val="000000"/>
                </a:solidFill>
                <a:latin typeface="Arial"/>
                <a:cs typeface="Arial"/>
                <a:sym typeface="Arial"/>
              </a:endParaRPr>
            </a:p>
          </p:txBody>
        </p:sp>
      </p:grpSp>
      <p:sp>
        <p:nvSpPr>
          <p:cNvPr id="3034" name="Google Shape;3034;p45"/>
          <p:cNvSpPr/>
          <p:nvPr/>
        </p:nvSpPr>
        <p:spPr>
          <a:xfrm flipH="1">
            <a:off x="11422267" y="537915"/>
            <a:ext cx="347600" cy="347600"/>
          </a:xfrm>
          <a:prstGeom prst="ellipse">
            <a:avLst/>
          </a:prstGeom>
          <a:solidFill>
            <a:schemeClr val="accent4"/>
          </a:solidFill>
          <a:ln>
            <a:noFill/>
          </a:ln>
        </p:spPr>
        <p:txBody>
          <a:bodyPr spcFirstLastPara="1" wrap="square" lIns="121900" tIns="24367"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nvGrpSpPr>
          <p:cNvPr id="3035" name="Google Shape;3035;p45"/>
          <p:cNvGrpSpPr/>
          <p:nvPr/>
        </p:nvGrpSpPr>
        <p:grpSpPr>
          <a:xfrm>
            <a:off x="318629" y="3648534"/>
            <a:ext cx="6060164" cy="2255485"/>
            <a:chOff x="6548955" y="3218484"/>
            <a:chExt cx="2138070" cy="1134327"/>
          </a:xfrm>
        </p:grpSpPr>
        <p:sp>
          <p:nvSpPr>
            <p:cNvPr id="3036" name="Google Shape;3036;p45"/>
            <p:cNvSpPr txBox="1"/>
            <p:nvPr/>
          </p:nvSpPr>
          <p:spPr>
            <a:xfrm>
              <a:off x="6778425" y="3218484"/>
              <a:ext cx="1908600" cy="260700"/>
            </a:xfrm>
            <a:prstGeom prst="rect">
              <a:avLst/>
            </a:prstGeom>
            <a:noFill/>
            <a:ln>
              <a:noFill/>
            </a:ln>
          </p:spPr>
          <p:txBody>
            <a:bodyPr spcFirstLastPara="1" wrap="square" lIns="121900" tIns="24367" rIns="121900" bIns="121900" anchor="t" anchorCtr="0">
              <a:noAutofit/>
            </a:bodyPr>
            <a:lstStyle/>
            <a:p>
              <a:pPr defTabSz="1219170">
                <a:buClr>
                  <a:srgbClr val="000000"/>
                </a:buClr>
              </a:pPr>
              <a:r>
                <a:rPr lang="en" sz="2000" b="1" kern="0" dirty="0">
                  <a:solidFill>
                    <a:prstClr val="black"/>
                  </a:solidFill>
                  <a:latin typeface="Fira Sans Extra Condensed Medium"/>
                  <a:ea typeface="Fira Sans Extra Condensed Medium"/>
                  <a:cs typeface="Fira Sans Extra Condensed Medium"/>
                  <a:sym typeface="Fira Sans Extra Condensed Medium"/>
                </a:rPr>
                <a:t>Vice President (Conference Chair)</a:t>
              </a:r>
              <a:endParaRPr sz="2000" b="1" kern="0" dirty="0">
                <a:solidFill>
                  <a:prstClr val="black"/>
                </a:solidFill>
                <a:latin typeface="Fira Sans Extra Condensed Medium"/>
                <a:ea typeface="Fira Sans Extra Condensed Medium"/>
                <a:cs typeface="Fira Sans Extra Condensed Medium"/>
                <a:sym typeface="Fira Sans Extra Condensed Medium"/>
              </a:endParaRPr>
            </a:p>
          </p:txBody>
        </p:sp>
        <p:sp>
          <p:nvSpPr>
            <p:cNvPr id="3037" name="Google Shape;3037;p45"/>
            <p:cNvSpPr txBox="1"/>
            <p:nvPr/>
          </p:nvSpPr>
          <p:spPr>
            <a:xfrm>
              <a:off x="6548955" y="3435111"/>
              <a:ext cx="1974214" cy="917700"/>
            </a:xfrm>
            <a:prstGeom prst="rect">
              <a:avLst/>
            </a:prstGeom>
            <a:noFill/>
            <a:ln>
              <a:noFill/>
            </a:ln>
          </p:spPr>
          <p:txBody>
            <a:bodyPr spcFirstLastPara="1" wrap="square" lIns="121900" tIns="24367" rIns="121900" bIns="121900" numCol="2" anchor="t" anchorCtr="0">
              <a:noAutofit/>
            </a:bodyPr>
            <a:lstStyle/>
            <a:p>
              <a:pPr defTabSz="1219170">
                <a:buClr>
                  <a:srgbClr val="000000"/>
                </a:buClr>
              </a:pPr>
              <a:r>
                <a:rPr lang="en-US" sz="1467" kern="0" dirty="0">
                  <a:solidFill>
                    <a:srgbClr val="0D0D0D"/>
                  </a:solidFill>
                  <a:latin typeface="Söhne"/>
                  <a:cs typeface="Arial"/>
                  <a:sym typeface="Arial"/>
                </a:rPr>
                <a:t>The Vice-President is primarily responsible for organizing and chairing the annual NEOA conference, with duties including:</a:t>
              </a:r>
            </a:p>
            <a:p>
              <a:pPr marL="228594" indent="-228594" defTabSz="1219170">
                <a:buClr>
                  <a:srgbClr val="000000"/>
                </a:buClr>
                <a:buFont typeface="Arial" panose="020B0604020202020204" pitchFamily="34" charset="0"/>
                <a:buChar char="•"/>
              </a:pPr>
              <a:r>
                <a:rPr lang="en-US" sz="1467" kern="0" dirty="0">
                  <a:solidFill>
                    <a:srgbClr val="0D0D0D"/>
                  </a:solidFill>
                  <a:latin typeface="Söhne"/>
                  <a:cs typeface="Arial"/>
                  <a:sym typeface="Arial"/>
                </a:rPr>
                <a:t>Selecting the conference site </a:t>
              </a:r>
            </a:p>
            <a:p>
              <a:pPr marL="228594" indent="-228594" defTabSz="1219170">
                <a:buClr>
                  <a:srgbClr val="000000"/>
                </a:buClr>
                <a:buFont typeface="Arial" panose="020B0604020202020204" pitchFamily="34" charset="0"/>
                <a:buChar char="•"/>
              </a:pPr>
              <a:r>
                <a:rPr lang="en-US" sz="1467" kern="0" dirty="0">
                  <a:solidFill>
                    <a:srgbClr val="0D0D0D"/>
                  </a:solidFill>
                  <a:latin typeface="Söhne"/>
                  <a:cs typeface="Arial"/>
                  <a:sym typeface="Arial"/>
                </a:rPr>
                <a:t>Negotiating contracts</a:t>
              </a:r>
            </a:p>
            <a:p>
              <a:pPr marL="228594" indent="-228594" defTabSz="1219170">
                <a:buClr>
                  <a:srgbClr val="000000"/>
                </a:buClr>
                <a:buFont typeface="Arial" panose="020B0604020202020204" pitchFamily="34" charset="0"/>
                <a:buChar char="•"/>
              </a:pPr>
              <a:r>
                <a:rPr lang="en-US" sz="1467" kern="0" dirty="0">
                  <a:solidFill>
                    <a:srgbClr val="0D0D0D"/>
                  </a:solidFill>
                  <a:latin typeface="Söhne"/>
                  <a:cs typeface="Arial"/>
                  <a:sym typeface="Arial"/>
                </a:rPr>
                <a:t>Developing the conference budget</a:t>
              </a:r>
            </a:p>
            <a:p>
              <a:pPr marL="228594" indent="-228594" defTabSz="1219170">
                <a:buClr>
                  <a:srgbClr val="000000"/>
                </a:buClr>
                <a:buFont typeface="Arial" panose="020B0604020202020204" pitchFamily="34" charset="0"/>
                <a:buChar char="•"/>
              </a:pPr>
              <a:r>
                <a:rPr lang="en-US" sz="1467" kern="0" dirty="0">
                  <a:solidFill>
                    <a:srgbClr val="0D0D0D"/>
                  </a:solidFill>
                  <a:latin typeface="Söhne"/>
                  <a:cs typeface="Arial"/>
                  <a:sym typeface="Arial"/>
                </a:rPr>
                <a:t>Coordinating various aspects of the event</a:t>
              </a:r>
            </a:p>
            <a:p>
              <a:pPr defTabSz="1219170">
                <a:buClr>
                  <a:srgbClr val="000000"/>
                </a:buClr>
              </a:pPr>
              <a:endParaRPr lang="en-US" sz="1467" kern="0" dirty="0">
                <a:solidFill>
                  <a:srgbClr val="0D0D0D"/>
                </a:solidFill>
                <a:latin typeface="Söhne"/>
                <a:cs typeface="Arial"/>
                <a:sym typeface="Arial"/>
              </a:endParaRPr>
            </a:p>
            <a:p>
              <a:pPr defTabSz="1219170">
                <a:buClr>
                  <a:srgbClr val="000000"/>
                </a:buClr>
              </a:pPr>
              <a:r>
                <a:rPr lang="en-US" sz="1467" kern="0" dirty="0">
                  <a:solidFill>
                    <a:srgbClr val="0D0D0D"/>
                  </a:solidFill>
                  <a:latin typeface="Söhne"/>
                  <a:cs typeface="Arial"/>
                  <a:sym typeface="Arial"/>
                </a:rPr>
                <a:t>Additionally, the role involves:</a:t>
              </a:r>
            </a:p>
            <a:p>
              <a:pPr marL="228594" indent="-228594" defTabSz="1219170">
                <a:buClr>
                  <a:srgbClr val="000000"/>
                </a:buClr>
                <a:buFont typeface="Arial" panose="020B0604020202020204" pitchFamily="34" charset="0"/>
                <a:buChar char="•"/>
              </a:pPr>
              <a:r>
                <a:rPr lang="en-US" sz="1467" kern="0" dirty="0">
                  <a:solidFill>
                    <a:srgbClr val="0D0D0D"/>
                  </a:solidFill>
                  <a:latin typeface="Söhne"/>
                  <a:cs typeface="Arial"/>
                  <a:sym typeface="Arial"/>
                </a:rPr>
                <a:t>Liaising with state associations</a:t>
              </a:r>
            </a:p>
            <a:p>
              <a:pPr marL="228594" indent="-228594" defTabSz="1219170">
                <a:buClr>
                  <a:srgbClr val="000000"/>
                </a:buClr>
                <a:buFont typeface="Arial" panose="020B0604020202020204" pitchFamily="34" charset="0"/>
                <a:buChar char="•"/>
              </a:pPr>
              <a:r>
                <a:rPr lang="en-US" sz="1467" kern="0" dirty="0">
                  <a:solidFill>
                    <a:srgbClr val="0D0D0D"/>
                  </a:solidFill>
                  <a:latin typeface="Söhne"/>
                  <a:cs typeface="Arial"/>
                  <a:sym typeface="Arial"/>
                </a:rPr>
                <a:t>Addressing professional learning needs</a:t>
              </a:r>
            </a:p>
            <a:p>
              <a:pPr marL="228594" indent="-228594" defTabSz="1219170">
                <a:buClr>
                  <a:srgbClr val="000000"/>
                </a:buClr>
                <a:buFont typeface="Arial" panose="020B0604020202020204" pitchFamily="34" charset="0"/>
                <a:buChar char="•"/>
              </a:pPr>
              <a:r>
                <a:rPr lang="en-US" sz="1467" kern="0" dirty="0">
                  <a:solidFill>
                    <a:srgbClr val="0D0D0D"/>
                  </a:solidFill>
                  <a:latin typeface="Söhne"/>
                  <a:cs typeface="Arial"/>
                  <a:sym typeface="Arial"/>
                </a:rPr>
                <a:t>Promoting leadership opportunities within the board, while also contributing to national advocacy issues such as COE's Fair Share initiatives.</a:t>
              </a:r>
              <a:endParaRPr sz="1467" kern="0" dirty="0">
                <a:solidFill>
                  <a:prstClr val="black"/>
                </a:solidFill>
                <a:latin typeface="Roboto"/>
                <a:ea typeface="Roboto"/>
                <a:cs typeface="Roboto"/>
                <a:sym typeface="Roboto"/>
              </a:endParaRPr>
            </a:p>
          </p:txBody>
        </p:sp>
      </p:grpSp>
      <p:sp>
        <p:nvSpPr>
          <p:cNvPr id="3038" name="Google Shape;3038;p45"/>
          <p:cNvSpPr/>
          <p:nvPr/>
        </p:nvSpPr>
        <p:spPr>
          <a:xfrm>
            <a:off x="513841" y="3690103"/>
            <a:ext cx="347600" cy="347600"/>
          </a:xfrm>
          <a:prstGeom prst="ellipse">
            <a:avLst/>
          </a:prstGeom>
          <a:solidFill>
            <a:schemeClr val="accent5"/>
          </a:solidFill>
          <a:ln>
            <a:noFill/>
          </a:ln>
        </p:spPr>
        <p:txBody>
          <a:bodyPr spcFirstLastPara="1" wrap="square" lIns="121900" tIns="24367"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 name="TextBox 2">
            <a:extLst>
              <a:ext uri="{FF2B5EF4-FFF2-40B4-BE49-F238E27FC236}">
                <a16:creationId xmlns:a16="http://schemas.microsoft.com/office/drawing/2014/main" id="{9782B701-7202-FB35-6D08-AFF0CFB4CD8D}"/>
              </a:ext>
            </a:extLst>
          </p:cNvPr>
          <p:cNvSpPr txBox="1"/>
          <p:nvPr/>
        </p:nvSpPr>
        <p:spPr>
          <a:xfrm>
            <a:off x="6726385" y="3557401"/>
            <a:ext cx="5174976" cy="1323439"/>
          </a:xfrm>
          <a:prstGeom prst="rect">
            <a:avLst/>
          </a:prstGeom>
          <a:noFill/>
        </p:spPr>
        <p:txBody>
          <a:bodyPr wrap="square">
            <a:spAutoFit/>
          </a:bodyPr>
          <a:lstStyle/>
          <a:p>
            <a:pPr defTabSz="1219170">
              <a:buClr>
                <a:srgbClr val="000000"/>
              </a:buClr>
            </a:pPr>
            <a:br>
              <a:rPr lang="en-US" sz="1600" kern="0" dirty="0">
                <a:solidFill>
                  <a:srgbClr val="000000"/>
                </a:solidFill>
                <a:latin typeface="Arial"/>
                <a:cs typeface="Arial"/>
                <a:sym typeface="Arial"/>
              </a:rPr>
            </a:br>
            <a:r>
              <a:rPr lang="en-US" sz="1600" kern="0" dirty="0">
                <a:solidFill>
                  <a:srgbClr val="0D0D0D"/>
                </a:solidFill>
                <a:latin typeface="Söhne"/>
                <a:cs typeface="Arial"/>
                <a:sym typeface="Arial"/>
              </a:rPr>
              <a:t>The secretary is responsible for officially recording Board meetings and incorporating the Treasurer's reports into Association reports. The role involves:</a:t>
            </a:r>
          </a:p>
          <a:p>
            <a:pPr algn="r" defTabSz="1219170">
              <a:buClr>
                <a:srgbClr val="000000"/>
              </a:buClr>
            </a:pPr>
            <a:endParaRPr lang="en-US" sz="1600" kern="0" dirty="0">
              <a:solidFill>
                <a:srgbClr val="000000"/>
              </a:solidFill>
              <a:latin typeface="Arial"/>
              <a:cs typeface="Arial"/>
              <a:sym typeface="Arial"/>
            </a:endParaRPr>
          </a:p>
        </p:txBody>
      </p:sp>
      <p:pic>
        <p:nvPicPr>
          <p:cNvPr id="5" name="Picture 4" descr="A green and white text on a black background&#10;&#10;Description automatically generated">
            <a:extLst>
              <a:ext uri="{FF2B5EF4-FFF2-40B4-BE49-F238E27FC236}">
                <a16:creationId xmlns:a16="http://schemas.microsoft.com/office/drawing/2014/main" id="{ECBE5FD9-D9B9-BA87-3538-59EA592AD7F5}"/>
              </a:ext>
            </a:extLst>
          </p:cNvPr>
          <p:cNvPicPr>
            <a:picLocks noChangeAspect="1"/>
          </p:cNvPicPr>
          <p:nvPr/>
        </p:nvPicPr>
        <p:blipFill>
          <a:blip r:embed="rId3"/>
          <a:stretch>
            <a:fillRect/>
          </a:stretch>
        </p:blipFill>
        <p:spPr>
          <a:xfrm>
            <a:off x="10391478" y="6191794"/>
            <a:ext cx="1870429" cy="740461"/>
          </a:xfrm>
          <a:prstGeom prst="rect">
            <a:avLst/>
          </a:prstGeom>
        </p:spPr>
      </p:pic>
      <p:sp>
        <p:nvSpPr>
          <p:cNvPr id="23" name="TextBox 22">
            <a:extLst>
              <a:ext uri="{FF2B5EF4-FFF2-40B4-BE49-F238E27FC236}">
                <a16:creationId xmlns:a16="http://schemas.microsoft.com/office/drawing/2014/main" id="{4D310926-A9A1-037A-1498-D35EC6469E9C}"/>
              </a:ext>
            </a:extLst>
          </p:cNvPr>
          <p:cNvSpPr txBox="1"/>
          <p:nvPr/>
        </p:nvSpPr>
        <p:spPr>
          <a:xfrm>
            <a:off x="6718479" y="4593448"/>
            <a:ext cx="5349169" cy="2575770"/>
          </a:xfrm>
          <a:prstGeom prst="rect">
            <a:avLst/>
          </a:prstGeom>
          <a:noFill/>
        </p:spPr>
        <p:txBody>
          <a:bodyPr wrap="square" numCol="2" rtlCol="0">
            <a:spAutoFit/>
          </a:bodyPr>
          <a:lstStyle/>
          <a:p>
            <a:pPr marL="228594" indent="-228594" defTabSz="1219170">
              <a:buClr>
                <a:srgbClr val="000000"/>
              </a:buClr>
              <a:buFont typeface="Arial" panose="020B0604020202020204" pitchFamily="34" charset="0"/>
              <a:buChar char="•"/>
            </a:pPr>
            <a:r>
              <a:rPr lang="en-US" sz="1467" kern="0" dirty="0">
                <a:solidFill>
                  <a:srgbClr val="0D0D0D"/>
                </a:solidFill>
                <a:latin typeface="Söhne"/>
                <a:cs typeface="Arial"/>
                <a:sym typeface="Arial"/>
              </a:rPr>
              <a:t>Attending board orientation and four additional meetings</a:t>
            </a:r>
          </a:p>
          <a:p>
            <a:pPr marL="228594" indent="-228594" defTabSz="1219170">
              <a:buClr>
                <a:srgbClr val="000000"/>
              </a:buClr>
              <a:buFont typeface="Arial" panose="020B0604020202020204" pitchFamily="34" charset="0"/>
              <a:buChar char="•"/>
            </a:pPr>
            <a:r>
              <a:rPr lang="en-US" sz="1467" kern="0" dirty="0">
                <a:solidFill>
                  <a:srgbClr val="0D0D0D"/>
                </a:solidFill>
                <a:latin typeface="Söhne"/>
                <a:cs typeface="Arial"/>
                <a:sym typeface="Arial"/>
              </a:rPr>
              <a:t>Recording detailed minutes, including attendance and the Treasurer's report, for both board and annual business meetings. </a:t>
            </a:r>
          </a:p>
          <a:p>
            <a:pPr marL="228594" indent="-228594" defTabSz="1219170">
              <a:buClr>
                <a:srgbClr val="000000"/>
              </a:buClr>
              <a:buFont typeface="Arial" panose="020B0604020202020204" pitchFamily="34" charset="0"/>
              <a:buChar char="•"/>
            </a:pPr>
            <a:r>
              <a:rPr lang="en-US" sz="1467" kern="0" dirty="0">
                <a:solidFill>
                  <a:srgbClr val="0D0D0D"/>
                </a:solidFill>
                <a:latin typeface="Söhne"/>
                <a:cs typeface="Arial"/>
                <a:sym typeface="Arial"/>
              </a:rPr>
              <a:t>Serving on committees as assigned </a:t>
            </a:r>
          </a:p>
          <a:p>
            <a:pPr marL="228594" indent="-228594" defTabSz="1219170">
              <a:buClr>
                <a:srgbClr val="000000"/>
              </a:buClr>
              <a:buFont typeface="Arial" panose="020B0604020202020204" pitchFamily="34" charset="0"/>
              <a:buChar char="•"/>
            </a:pPr>
            <a:endParaRPr lang="en-US" sz="1467" kern="0" dirty="0">
              <a:solidFill>
                <a:srgbClr val="0D0D0D"/>
              </a:solidFill>
              <a:latin typeface="Söhne"/>
              <a:cs typeface="Arial"/>
              <a:sym typeface="Arial"/>
            </a:endParaRPr>
          </a:p>
          <a:p>
            <a:pPr defTabSz="1219170">
              <a:buClr>
                <a:srgbClr val="000000"/>
              </a:buClr>
            </a:pPr>
            <a:endParaRPr lang="en-US" sz="1467" kern="0" dirty="0">
              <a:solidFill>
                <a:srgbClr val="0D0D0D"/>
              </a:solidFill>
              <a:latin typeface="Söhne"/>
              <a:cs typeface="Arial"/>
              <a:sym typeface="Arial"/>
            </a:endParaRPr>
          </a:p>
          <a:p>
            <a:pPr marL="228594" indent="-228594" defTabSz="1219170">
              <a:buClr>
                <a:srgbClr val="000000"/>
              </a:buClr>
              <a:buFont typeface="Arial" panose="020B0604020202020204" pitchFamily="34" charset="0"/>
              <a:buChar char="•"/>
            </a:pPr>
            <a:r>
              <a:rPr lang="en-US" sz="1467" kern="0" dirty="0">
                <a:solidFill>
                  <a:srgbClr val="0D0D0D"/>
                </a:solidFill>
                <a:latin typeface="Söhne"/>
                <a:cs typeface="Arial"/>
                <a:sym typeface="Arial"/>
              </a:rPr>
              <a:t>Typing and distributing minutes to board members</a:t>
            </a:r>
          </a:p>
          <a:p>
            <a:pPr marL="228594" indent="-228594" defTabSz="1219170">
              <a:buClr>
                <a:srgbClr val="000000"/>
              </a:buClr>
              <a:buFont typeface="Arial" panose="020B0604020202020204" pitchFamily="34" charset="0"/>
              <a:buChar char="•"/>
            </a:pPr>
            <a:r>
              <a:rPr lang="en-US" sz="1467" kern="0" dirty="0">
                <a:solidFill>
                  <a:srgbClr val="0D0D0D"/>
                </a:solidFill>
                <a:latin typeface="Söhne"/>
                <a:cs typeface="Arial"/>
                <a:sym typeface="Arial"/>
              </a:rPr>
              <a:t>Actively participating in board activities/discussions</a:t>
            </a:r>
          </a:p>
          <a:p>
            <a:pPr marL="228594" indent="-228594" defTabSz="1219170">
              <a:buClr>
                <a:srgbClr val="000000"/>
              </a:buClr>
              <a:buFont typeface="Arial" panose="020B0604020202020204" pitchFamily="34" charset="0"/>
              <a:buChar char="•"/>
            </a:pPr>
            <a:r>
              <a:rPr lang="en-US" sz="1467" kern="0" dirty="0">
                <a:solidFill>
                  <a:srgbClr val="0D0D0D"/>
                </a:solidFill>
                <a:latin typeface="Söhne"/>
                <a:cs typeface="Arial"/>
                <a:sym typeface="Arial"/>
              </a:rPr>
              <a:t>Contributing relevant information to the NEOA newsletter</a:t>
            </a:r>
            <a:endParaRPr lang="en-US" sz="1467" kern="0" dirty="0">
              <a:solidFill>
                <a:srgbClr val="000000"/>
              </a:solidFill>
              <a:latin typeface="Arial"/>
              <a:cs typeface="Arial"/>
              <a:sym typeface="Arial"/>
            </a:endParaRPr>
          </a:p>
        </p:txBody>
      </p:sp>
      <p:sp>
        <p:nvSpPr>
          <p:cNvPr id="24" name="Google Shape;3015;p45">
            <a:extLst>
              <a:ext uri="{FF2B5EF4-FFF2-40B4-BE49-F238E27FC236}">
                <a16:creationId xmlns:a16="http://schemas.microsoft.com/office/drawing/2014/main" id="{DFB631F4-F550-6902-651B-62275CF97C9A}"/>
              </a:ext>
            </a:extLst>
          </p:cNvPr>
          <p:cNvSpPr/>
          <p:nvPr/>
        </p:nvSpPr>
        <p:spPr>
          <a:xfrm rot="18988302">
            <a:off x="5903934" y="1413904"/>
            <a:ext cx="640223" cy="657755"/>
          </a:xfrm>
          <a:prstGeom prst="ellipse">
            <a:avLst/>
          </a:prstGeom>
          <a:solidFill>
            <a:schemeClr val="accen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nvGrpSpPr>
          <p:cNvPr id="25" name="Google Shape;3063;p45">
            <a:extLst>
              <a:ext uri="{FF2B5EF4-FFF2-40B4-BE49-F238E27FC236}">
                <a16:creationId xmlns:a16="http://schemas.microsoft.com/office/drawing/2014/main" id="{8ACF9D3B-DC5C-7ED9-60C8-8134CF3D4CDE}"/>
              </a:ext>
            </a:extLst>
          </p:cNvPr>
          <p:cNvGrpSpPr/>
          <p:nvPr/>
        </p:nvGrpSpPr>
        <p:grpSpPr>
          <a:xfrm rot="88302">
            <a:off x="6053729" y="1519076"/>
            <a:ext cx="370983" cy="380800"/>
            <a:chOff x="1968748" y="1681157"/>
            <a:chExt cx="411464" cy="462893"/>
          </a:xfrm>
        </p:grpSpPr>
        <p:sp>
          <p:nvSpPr>
            <p:cNvPr id="26" name="Google Shape;3064;p45">
              <a:extLst>
                <a:ext uri="{FF2B5EF4-FFF2-40B4-BE49-F238E27FC236}">
                  <a16:creationId xmlns:a16="http://schemas.microsoft.com/office/drawing/2014/main" id="{7430E500-31EC-A169-4B40-74B7B883B0C9}"/>
                </a:ext>
              </a:extLst>
            </p:cNvPr>
            <p:cNvSpPr/>
            <p:nvPr/>
          </p:nvSpPr>
          <p:spPr>
            <a:xfrm>
              <a:off x="2323524" y="1886025"/>
              <a:ext cx="35422" cy="147912"/>
            </a:xfrm>
            <a:custGeom>
              <a:avLst/>
              <a:gdLst/>
              <a:ahLst/>
              <a:cxnLst/>
              <a:rect l="l" t="t" r="r" b="b"/>
              <a:pathLst>
                <a:path w="1789" h="7513" extrusionOk="0">
                  <a:moveTo>
                    <a:pt x="391" y="0"/>
                  </a:moveTo>
                  <a:cubicBezTo>
                    <a:pt x="301" y="0"/>
                    <a:pt x="212" y="33"/>
                    <a:pt x="130" y="98"/>
                  </a:cubicBezTo>
                  <a:cubicBezTo>
                    <a:pt x="0" y="261"/>
                    <a:pt x="0" y="456"/>
                    <a:pt x="130" y="618"/>
                  </a:cubicBezTo>
                  <a:lnTo>
                    <a:pt x="878" y="1334"/>
                  </a:lnTo>
                  <a:cubicBezTo>
                    <a:pt x="1008" y="1496"/>
                    <a:pt x="1106" y="1691"/>
                    <a:pt x="1106" y="1919"/>
                  </a:cubicBezTo>
                  <a:lnTo>
                    <a:pt x="1106" y="7155"/>
                  </a:lnTo>
                  <a:cubicBezTo>
                    <a:pt x="1106" y="7350"/>
                    <a:pt x="1269" y="7512"/>
                    <a:pt x="1464" y="7512"/>
                  </a:cubicBezTo>
                  <a:cubicBezTo>
                    <a:pt x="1659" y="7512"/>
                    <a:pt x="1789" y="7350"/>
                    <a:pt x="1789" y="7155"/>
                  </a:cubicBezTo>
                  <a:lnTo>
                    <a:pt x="1789" y="1919"/>
                  </a:lnTo>
                  <a:cubicBezTo>
                    <a:pt x="1789" y="1496"/>
                    <a:pt x="1659" y="1106"/>
                    <a:pt x="1366" y="846"/>
                  </a:cubicBezTo>
                  <a:lnTo>
                    <a:pt x="651" y="98"/>
                  </a:lnTo>
                  <a:cubicBezTo>
                    <a:pt x="569" y="33"/>
                    <a:pt x="480" y="0"/>
                    <a:pt x="391" y="0"/>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7" name="Google Shape;3065;p45">
              <a:extLst>
                <a:ext uri="{FF2B5EF4-FFF2-40B4-BE49-F238E27FC236}">
                  <a16:creationId xmlns:a16="http://schemas.microsoft.com/office/drawing/2014/main" id="{182BEE25-AC72-2F31-70A6-A5B334905BC9}"/>
                </a:ext>
              </a:extLst>
            </p:cNvPr>
            <p:cNvSpPr/>
            <p:nvPr/>
          </p:nvSpPr>
          <p:spPr>
            <a:xfrm>
              <a:off x="2286182" y="1849524"/>
              <a:ext cx="50233" cy="47408"/>
            </a:xfrm>
            <a:custGeom>
              <a:avLst/>
              <a:gdLst/>
              <a:ahLst/>
              <a:cxnLst/>
              <a:rect l="l" t="t" r="r" b="b"/>
              <a:pathLst>
                <a:path w="2537" h="2408" extrusionOk="0">
                  <a:moveTo>
                    <a:pt x="748" y="1"/>
                  </a:moveTo>
                  <a:cubicBezTo>
                    <a:pt x="569" y="1"/>
                    <a:pt x="390" y="66"/>
                    <a:pt x="260" y="196"/>
                  </a:cubicBezTo>
                  <a:cubicBezTo>
                    <a:pt x="0" y="456"/>
                    <a:pt x="0" y="911"/>
                    <a:pt x="260" y="1172"/>
                  </a:cubicBezTo>
                  <a:lnTo>
                    <a:pt x="1301" y="2212"/>
                  </a:lnTo>
                  <a:cubicBezTo>
                    <a:pt x="1431" y="2342"/>
                    <a:pt x="1610" y="2407"/>
                    <a:pt x="1789" y="2407"/>
                  </a:cubicBezTo>
                  <a:cubicBezTo>
                    <a:pt x="1968" y="2407"/>
                    <a:pt x="2147" y="2342"/>
                    <a:pt x="2277" y="2212"/>
                  </a:cubicBezTo>
                  <a:cubicBezTo>
                    <a:pt x="2537" y="1952"/>
                    <a:pt x="2537" y="1497"/>
                    <a:pt x="2277" y="1237"/>
                  </a:cubicBezTo>
                  <a:lnTo>
                    <a:pt x="1236" y="196"/>
                  </a:lnTo>
                  <a:cubicBezTo>
                    <a:pt x="1106" y="66"/>
                    <a:pt x="927" y="1"/>
                    <a:pt x="748" y="1"/>
                  </a:cubicBezTo>
                  <a:close/>
                </a:path>
              </a:pathLst>
            </a:custGeom>
            <a:solidFill>
              <a:schemeClr val="accen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8" name="Google Shape;3066;p45">
              <a:extLst>
                <a:ext uri="{FF2B5EF4-FFF2-40B4-BE49-F238E27FC236}">
                  <a16:creationId xmlns:a16="http://schemas.microsoft.com/office/drawing/2014/main" id="{16E985E0-B9AF-CE01-00F7-88F40A029AEF}"/>
                </a:ext>
              </a:extLst>
            </p:cNvPr>
            <p:cNvSpPr/>
            <p:nvPr/>
          </p:nvSpPr>
          <p:spPr>
            <a:xfrm>
              <a:off x="1989340" y="1886025"/>
              <a:ext cx="36076" cy="147912"/>
            </a:xfrm>
            <a:custGeom>
              <a:avLst/>
              <a:gdLst/>
              <a:ahLst/>
              <a:cxnLst/>
              <a:rect l="l" t="t" r="r" b="b"/>
              <a:pathLst>
                <a:path w="1822" h="7513" extrusionOk="0">
                  <a:moveTo>
                    <a:pt x="1415" y="0"/>
                  </a:moveTo>
                  <a:cubicBezTo>
                    <a:pt x="1326" y="0"/>
                    <a:pt x="1236" y="33"/>
                    <a:pt x="1171" y="98"/>
                  </a:cubicBezTo>
                  <a:lnTo>
                    <a:pt x="456" y="846"/>
                  </a:lnTo>
                  <a:cubicBezTo>
                    <a:pt x="163" y="1139"/>
                    <a:pt x="1" y="1496"/>
                    <a:pt x="1" y="1919"/>
                  </a:cubicBezTo>
                  <a:lnTo>
                    <a:pt x="1" y="7155"/>
                  </a:lnTo>
                  <a:cubicBezTo>
                    <a:pt x="1" y="7350"/>
                    <a:pt x="163" y="7512"/>
                    <a:pt x="358" y="7512"/>
                  </a:cubicBezTo>
                  <a:cubicBezTo>
                    <a:pt x="554" y="7512"/>
                    <a:pt x="716" y="7350"/>
                    <a:pt x="716" y="7155"/>
                  </a:cubicBezTo>
                  <a:lnTo>
                    <a:pt x="716" y="1919"/>
                  </a:lnTo>
                  <a:cubicBezTo>
                    <a:pt x="716" y="1691"/>
                    <a:pt x="781" y="1496"/>
                    <a:pt x="944" y="1334"/>
                  </a:cubicBezTo>
                  <a:lnTo>
                    <a:pt x="1659" y="618"/>
                  </a:lnTo>
                  <a:cubicBezTo>
                    <a:pt x="1822" y="456"/>
                    <a:pt x="1822" y="261"/>
                    <a:pt x="1659" y="98"/>
                  </a:cubicBezTo>
                  <a:cubicBezTo>
                    <a:pt x="1594" y="33"/>
                    <a:pt x="1505" y="0"/>
                    <a:pt x="1415" y="0"/>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9" name="Google Shape;3067;p45">
              <a:extLst>
                <a:ext uri="{FF2B5EF4-FFF2-40B4-BE49-F238E27FC236}">
                  <a16:creationId xmlns:a16="http://schemas.microsoft.com/office/drawing/2014/main" id="{DEB75778-1DAC-B580-4A0C-D2D3A4492CA2}"/>
                </a:ext>
              </a:extLst>
            </p:cNvPr>
            <p:cNvSpPr/>
            <p:nvPr/>
          </p:nvSpPr>
          <p:spPr>
            <a:xfrm>
              <a:off x="2011872" y="1849524"/>
              <a:ext cx="50886" cy="47408"/>
            </a:xfrm>
            <a:custGeom>
              <a:avLst/>
              <a:gdLst/>
              <a:ahLst/>
              <a:cxnLst/>
              <a:rect l="l" t="t" r="r" b="b"/>
              <a:pathLst>
                <a:path w="2570" h="2408" extrusionOk="0">
                  <a:moveTo>
                    <a:pt x="1806" y="1"/>
                  </a:moveTo>
                  <a:cubicBezTo>
                    <a:pt x="1627" y="1"/>
                    <a:pt x="1448" y="66"/>
                    <a:pt x="1302" y="196"/>
                  </a:cubicBezTo>
                  <a:lnTo>
                    <a:pt x="294" y="1237"/>
                  </a:lnTo>
                  <a:cubicBezTo>
                    <a:pt x="1" y="1497"/>
                    <a:pt x="1" y="1952"/>
                    <a:pt x="294" y="2212"/>
                  </a:cubicBezTo>
                  <a:cubicBezTo>
                    <a:pt x="424" y="2342"/>
                    <a:pt x="602" y="2407"/>
                    <a:pt x="781" y="2407"/>
                  </a:cubicBezTo>
                  <a:cubicBezTo>
                    <a:pt x="960" y="2407"/>
                    <a:pt x="1139" y="2342"/>
                    <a:pt x="1269" y="2212"/>
                  </a:cubicBezTo>
                  <a:lnTo>
                    <a:pt x="2310" y="1172"/>
                  </a:lnTo>
                  <a:cubicBezTo>
                    <a:pt x="2570" y="911"/>
                    <a:pt x="2570" y="456"/>
                    <a:pt x="2310" y="196"/>
                  </a:cubicBezTo>
                  <a:cubicBezTo>
                    <a:pt x="2163" y="66"/>
                    <a:pt x="1985" y="1"/>
                    <a:pt x="1806" y="1"/>
                  </a:cubicBezTo>
                  <a:close/>
                </a:path>
              </a:pathLst>
            </a:custGeom>
            <a:solidFill>
              <a:schemeClr val="accen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0" name="Google Shape;3068;p45">
              <a:extLst>
                <a:ext uri="{FF2B5EF4-FFF2-40B4-BE49-F238E27FC236}">
                  <a16:creationId xmlns:a16="http://schemas.microsoft.com/office/drawing/2014/main" id="{1F9EAB3B-9784-2C3B-82CC-47BAA197B495}"/>
                </a:ext>
              </a:extLst>
            </p:cNvPr>
            <p:cNvSpPr/>
            <p:nvPr/>
          </p:nvSpPr>
          <p:spPr>
            <a:xfrm>
              <a:off x="2033771" y="1857222"/>
              <a:ext cx="281398" cy="156220"/>
            </a:xfrm>
            <a:custGeom>
              <a:avLst/>
              <a:gdLst/>
              <a:ahLst/>
              <a:cxnLst/>
              <a:rect l="l" t="t" r="r" b="b"/>
              <a:pathLst>
                <a:path w="14212" h="7935" extrusionOk="0">
                  <a:moveTo>
                    <a:pt x="5724" y="0"/>
                  </a:moveTo>
                  <a:lnTo>
                    <a:pt x="5724" y="520"/>
                  </a:lnTo>
                  <a:cubicBezTo>
                    <a:pt x="5724" y="943"/>
                    <a:pt x="5431" y="1333"/>
                    <a:pt x="5009" y="1463"/>
                  </a:cubicBezTo>
                  <a:lnTo>
                    <a:pt x="2862" y="2081"/>
                  </a:lnTo>
                  <a:cubicBezTo>
                    <a:pt x="1204" y="2407"/>
                    <a:pt x="1" y="3837"/>
                    <a:pt x="1" y="5528"/>
                  </a:cubicBezTo>
                  <a:lnTo>
                    <a:pt x="1" y="7935"/>
                  </a:lnTo>
                  <a:lnTo>
                    <a:pt x="4813" y="7935"/>
                  </a:lnTo>
                  <a:lnTo>
                    <a:pt x="7090" y="7219"/>
                  </a:lnTo>
                  <a:lnTo>
                    <a:pt x="9366" y="7935"/>
                  </a:lnTo>
                  <a:lnTo>
                    <a:pt x="14212" y="7935"/>
                  </a:lnTo>
                  <a:lnTo>
                    <a:pt x="14212" y="5528"/>
                  </a:lnTo>
                  <a:cubicBezTo>
                    <a:pt x="14212" y="3837"/>
                    <a:pt x="13008" y="2407"/>
                    <a:pt x="11350" y="2081"/>
                  </a:cubicBezTo>
                  <a:lnTo>
                    <a:pt x="9334" y="1496"/>
                  </a:lnTo>
                  <a:lnTo>
                    <a:pt x="9171" y="1496"/>
                  </a:lnTo>
                  <a:cubicBezTo>
                    <a:pt x="8748" y="1366"/>
                    <a:pt x="8456" y="1008"/>
                    <a:pt x="8456" y="585"/>
                  </a:cubicBezTo>
                  <a:lnTo>
                    <a:pt x="8391" y="33"/>
                  </a:lnTo>
                  <a:lnTo>
                    <a:pt x="5724" y="0"/>
                  </a:lnTo>
                  <a:close/>
                </a:path>
              </a:pathLst>
            </a:custGeom>
            <a:solidFill>
              <a:schemeClr val="accen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1" name="Google Shape;3069;p45">
              <a:extLst>
                <a:ext uri="{FF2B5EF4-FFF2-40B4-BE49-F238E27FC236}">
                  <a16:creationId xmlns:a16="http://schemas.microsoft.com/office/drawing/2014/main" id="{022CA77A-09BD-8F6B-87BF-DB915FA0B04E}"/>
                </a:ext>
              </a:extLst>
            </p:cNvPr>
            <p:cNvSpPr/>
            <p:nvPr/>
          </p:nvSpPr>
          <p:spPr>
            <a:xfrm>
              <a:off x="2174133" y="1857222"/>
              <a:ext cx="141035" cy="156220"/>
            </a:xfrm>
            <a:custGeom>
              <a:avLst/>
              <a:gdLst/>
              <a:ahLst/>
              <a:cxnLst/>
              <a:rect l="l" t="t" r="r" b="b"/>
              <a:pathLst>
                <a:path w="7123" h="7935" extrusionOk="0">
                  <a:moveTo>
                    <a:pt x="1" y="0"/>
                  </a:moveTo>
                  <a:lnTo>
                    <a:pt x="1" y="1203"/>
                  </a:lnTo>
                  <a:cubicBezTo>
                    <a:pt x="1" y="1659"/>
                    <a:pt x="293" y="2049"/>
                    <a:pt x="716" y="2179"/>
                  </a:cubicBezTo>
                  <a:lnTo>
                    <a:pt x="2863" y="2764"/>
                  </a:lnTo>
                  <a:cubicBezTo>
                    <a:pt x="4521" y="3089"/>
                    <a:pt x="5724" y="4553"/>
                    <a:pt x="5724" y="6244"/>
                  </a:cubicBezTo>
                  <a:lnTo>
                    <a:pt x="5724" y="7935"/>
                  </a:lnTo>
                  <a:lnTo>
                    <a:pt x="7123" y="7935"/>
                  </a:lnTo>
                  <a:lnTo>
                    <a:pt x="7123" y="5528"/>
                  </a:lnTo>
                  <a:cubicBezTo>
                    <a:pt x="7123" y="3837"/>
                    <a:pt x="5919" y="2407"/>
                    <a:pt x="4261" y="2081"/>
                  </a:cubicBezTo>
                  <a:lnTo>
                    <a:pt x="2245" y="1496"/>
                  </a:lnTo>
                  <a:lnTo>
                    <a:pt x="1985" y="1496"/>
                  </a:lnTo>
                  <a:cubicBezTo>
                    <a:pt x="1529" y="1366"/>
                    <a:pt x="1302" y="1008"/>
                    <a:pt x="1302" y="553"/>
                  </a:cubicBezTo>
                  <a:lnTo>
                    <a:pt x="1269" y="130"/>
                  </a:lnTo>
                  <a:lnTo>
                    <a:pt x="1" y="0"/>
                  </a:lnTo>
                  <a:close/>
                </a:path>
              </a:pathLst>
            </a:custGeom>
            <a:solidFill>
              <a:srgbClr val="000000">
                <a:alpha val="1453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2" name="Google Shape;3070;p45">
              <a:extLst>
                <a:ext uri="{FF2B5EF4-FFF2-40B4-BE49-F238E27FC236}">
                  <a16:creationId xmlns:a16="http://schemas.microsoft.com/office/drawing/2014/main" id="{043328B5-A062-3823-3265-08DFFC3D3155}"/>
                </a:ext>
              </a:extLst>
            </p:cNvPr>
            <p:cNvSpPr/>
            <p:nvPr/>
          </p:nvSpPr>
          <p:spPr>
            <a:xfrm>
              <a:off x="2130356" y="1886655"/>
              <a:ext cx="88229" cy="126788"/>
            </a:xfrm>
            <a:custGeom>
              <a:avLst/>
              <a:gdLst/>
              <a:ahLst/>
              <a:cxnLst/>
              <a:rect l="l" t="t" r="r" b="b"/>
              <a:pathLst>
                <a:path w="4456" h="6440" extrusionOk="0">
                  <a:moveTo>
                    <a:pt x="0" y="1"/>
                  </a:moveTo>
                  <a:lnTo>
                    <a:pt x="553" y="6440"/>
                  </a:lnTo>
                  <a:lnTo>
                    <a:pt x="3903" y="6440"/>
                  </a:lnTo>
                  <a:lnTo>
                    <a:pt x="4456" y="1"/>
                  </a:ln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33" name="Google Shape;3071;p45">
              <a:extLst>
                <a:ext uri="{FF2B5EF4-FFF2-40B4-BE49-F238E27FC236}">
                  <a16:creationId xmlns:a16="http://schemas.microsoft.com/office/drawing/2014/main" id="{9DF9F53D-C831-6403-4D6C-CAABC58B6A9B}"/>
                </a:ext>
              </a:extLst>
            </p:cNvPr>
            <p:cNvSpPr/>
            <p:nvPr/>
          </p:nvSpPr>
          <p:spPr>
            <a:xfrm>
              <a:off x="2174787" y="1886655"/>
              <a:ext cx="43798" cy="20514"/>
            </a:xfrm>
            <a:custGeom>
              <a:avLst/>
              <a:gdLst/>
              <a:ahLst/>
              <a:cxnLst/>
              <a:rect l="l" t="t" r="r" b="b"/>
              <a:pathLst>
                <a:path w="2212" h="1042" extrusionOk="0">
                  <a:moveTo>
                    <a:pt x="0" y="1"/>
                  </a:moveTo>
                  <a:cubicBezTo>
                    <a:pt x="98" y="326"/>
                    <a:pt x="358" y="586"/>
                    <a:pt x="683" y="684"/>
                  </a:cubicBezTo>
                  <a:lnTo>
                    <a:pt x="2017" y="1042"/>
                  </a:lnTo>
                  <a:lnTo>
                    <a:pt x="2212" y="1"/>
                  </a:lnTo>
                  <a:close/>
                </a:path>
              </a:pathLst>
            </a:custGeom>
            <a:solidFill>
              <a:srgbClr val="F3F0F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4" name="Google Shape;3072;p45">
              <a:extLst>
                <a:ext uri="{FF2B5EF4-FFF2-40B4-BE49-F238E27FC236}">
                  <a16:creationId xmlns:a16="http://schemas.microsoft.com/office/drawing/2014/main" id="{77911623-E00F-5863-453B-E62ECEFEFA4B}"/>
                </a:ext>
              </a:extLst>
            </p:cNvPr>
            <p:cNvSpPr/>
            <p:nvPr/>
          </p:nvSpPr>
          <p:spPr>
            <a:xfrm>
              <a:off x="2130356" y="1857222"/>
              <a:ext cx="88229" cy="50597"/>
            </a:xfrm>
            <a:custGeom>
              <a:avLst/>
              <a:gdLst/>
              <a:ahLst/>
              <a:cxnLst/>
              <a:rect l="l" t="t" r="r" b="b"/>
              <a:pathLst>
                <a:path w="4456" h="2570" extrusionOk="0">
                  <a:moveTo>
                    <a:pt x="846" y="0"/>
                  </a:moveTo>
                  <a:lnTo>
                    <a:pt x="846" y="520"/>
                  </a:lnTo>
                  <a:cubicBezTo>
                    <a:pt x="846" y="976"/>
                    <a:pt x="553" y="1366"/>
                    <a:pt x="131" y="1463"/>
                  </a:cubicBezTo>
                  <a:lnTo>
                    <a:pt x="0" y="1496"/>
                  </a:lnTo>
                  <a:cubicBezTo>
                    <a:pt x="521" y="2146"/>
                    <a:pt x="1334" y="2569"/>
                    <a:pt x="2212" y="2569"/>
                  </a:cubicBezTo>
                  <a:cubicBezTo>
                    <a:pt x="3122" y="2569"/>
                    <a:pt x="3935" y="2146"/>
                    <a:pt x="4456" y="1496"/>
                  </a:cubicBezTo>
                  <a:lnTo>
                    <a:pt x="4228" y="1496"/>
                  </a:lnTo>
                  <a:cubicBezTo>
                    <a:pt x="3805" y="1366"/>
                    <a:pt x="3513" y="1008"/>
                    <a:pt x="3513" y="553"/>
                  </a:cubicBezTo>
                  <a:lnTo>
                    <a:pt x="3513" y="33"/>
                  </a:lnTo>
                  <a:lnTo>
                    <a:pt x="846" y="0"/>
                  </a:lnTo>
                  <a:close/>
                </a:path>
              </a:pathLst>
            </a:custGeom>
            <a:solidFill>
              <a:srgbClr val="C38778"/>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5" name="Google Shape;3073;p45">
              <a:extLst>
                <a:ext uri="{FF2B5EF4-FFF2-40B4-BE49-F238E27FC236}">
                  <a16:creationId xmlns:a16="http://schemas.microsoft.com/office/drawing/2014/main" id="{46B3910D-A0C4-421E-07AC-89937CCA8C49}"/>
                </a:ext>
              </a:extLst>
            </p:cNvPr>
            <p:cNvSpPr/>
            <p:nvPr/>
          </p:nvSpPr>
          <p:spPr>
            <a:xfrm>
              <a:off x="2174133" y="1857222"/>
              <a:ext cx="44451" cy="45458"/>
            </a:xfrm>
            <a:custGeom>
              <a:avLst/>
              <a:gdLst/>
              <a:ahLst/>
              <a:cxnLst/>
              <a:rect l="l" t="t" r="r" b="b"/>
              <a:pathLst>
                <a:path w="2245" h="2309" extrusionOk="0">
                  <a:moveTo>
                    <a:pt x="1" y="0"/>
                  </a:moveTo>
                  <a:lnTo>
                    <a:pt x="1" y="1203"/>
                  </a:lnTo>
                  <a:cubicBezTo>
                    <a:pt x="1" y="1659"/>
                    <a:pt x="293" y="2049"/>
                    <a:pt x="716" y="2179"/>
                  </a:cubicBezTo>
                  <a:lnTo>
                    <a:pt x="1204" y="2309"/>
                  </a:lnTo>
                  <a:cubicBezTo>
                    <a:pt x="1627" y="2114"/>
                    <a:pt x="1952" y="1854"/>
                    <a:pt x="2245" y="1496"/>
                  </a:cubicBezTo>
                  <a:lnTo>
                    <a:pt x="2115" y="1463"/>
                  </a:lnTo>
                  <a:cubicBezTo>
                    <a:pt x="1985" y="1431"/>
                    <a:pt x="1854" y="1366"/>
                    <a:pt x="1757" y="1268"/>
                  </a:cubicBezTo>
                  <a:cubicBezTo>
                    <a:pt x="1529" y="1106"/>
                    <a:pt x="1399" y="813"/>
                    <a:pt x="1399" y="520"/>
                  </a:cubicBezTo>
                  <a:lnTo>
                    <a:pt x="1399" y="0"/>
                  </a:lnTo>
                  <a:close/>
                </a:path>
              </a:pathLst>
            </a:custGeom>
            <a:solidFill>
              <a:srgbClr val="B46E5A"/>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6" name="Google Shape;3074;p45">
              <a:extLst>
                <a:ext uri="{FF2B5EF4-FFF2-40B4-BE49-F238E27FC236}">
                  <a16:creationId xmlns:a16="http://schemas.microsoft.com/office/drawing/2014/main" id="{3C891E64-131F-4BAB-5A76-DA548758EF05}"/>
                </a:ext>
              </a:extLst>
            </p:cNvPr>
            <p:cNvSpPr/>
            <p:nvPr/>
          </p:nvSpPr>
          <p:spPr>
            <a:xfrm>
              <a:off x="2255907" y="1985900"/>
              <a:ext cx="14197" cy="33961"/>
            </a:xfrm>
            <a:custGeom>
              <a:avLst/>
              <a:gdLst/>
              <a:ahLst/>
              <a:cxnLst/>
              <a:rect l="l" t="t" r="r" b="b"/>
              <a:pathLst>
                <a:path w="717" h="1725" extrusionOk="0">
                  <a:moveTo>
                    <a:pt x="359" y="0"/>
                  </a:moveTo>
                  <a:cubicBezTo>
                    <a:pt x="163" y="0"/>
                    <a:pt x="1" y="163"/>
                    <a:pt x="1" y="326"/>
                  </a:cubicBezTo>
                  <a:lnTo>
                    <a:pt x="1" y="1399"/>
                  </a:lnTo>
                  <a:cubicBezTo>
                    <a:pt x="1" y="1594"/>
                    <a:pt x="163" y="1724"/>
                    <a:pt x="359" y="1724"/>
                  </a:cubicBezTo>
                  <a:cubicBezTo>
                    <a:pt x="554" y="1724"/>
                    <a:pt x="716" y="1594"/>
                    <a:pt x="716" y="1399"/>
                  </a:cubicBezTo>
                  <a:lnTo>
                    <a:pt x="716" y="326"/>
                  </a:lnTo>
                  <a:cubicBezTo>
                    <a:pt x="716" y="131"/>
                    <a:pt x="554" y="0"/>
                    <a:pt x="359" y="0"/>
                  </a:cubicBezTo>
                  <a:close/>
                </a:path>
              </a:pathLst>
            </a:custGeom>
            <a:solidFill>
              <a:srgbClr val="000000">
                <a:alpha val="1453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7" name="Google Shape;3075;p45">
              <a:extLst>
                <a:ext uri="{FF2B5EF4-FFF2-40B4-BE49-F238E27FC236}">
                  <a16:creationId xmlns:a16="http://schemas.microsoft.com/office/drawing/2014/main" id="{D538773D-F55D-6FD6-061A-ABB81D1A5025}"/>
                </a:ext>
              </a:extLst>
            </p:cNvPr>
            <p:cNvSpPr/>
            <p:nvPr/>
          </p:nvSpPr>
          <p:spPr>
            <a:xfrm>
              <a:off x="2078836" y="1985900"/>
              <a:ext cx="13543" cy="33961"/>
            </a:xfrm>
            <a:custGeom>
              <a:avLst/>
              <a:gdLst/>
              <a:ahLst/>
              <a:cxnLst/>
              <a:rect l="l" t="t" r="r" b="b"/>
              <a:pathLst>
                <a:path w="684" h="1725" extrusionOk="0">
                  <a:moveTo>
                    <a:pt x="359" y="0"/>
                  </a:moveTo>
                  <a:cubicBezTo>
                    <a:pt x="164" y="0"/>
                    <a:pt x="1" y="163"/>
                    <a:pt x="1" y="326"/>
                  </a:cubicBezTo>
                  <a:lnTo>
                    <a:pt x="1" y="1399"/>
                  </a:lnTo>
                  <a:cubicBezTo>
                    <a:pt x="1" y="1594"/>
                    <a:pt x="131" y="1724"/>
                    <a:pt x="359" y="1724"/>
                  </a:cubicBezTo>
                  <a:cubicBezTo>
                    <a:pt x="554" y="1724"/>
                    <a:pt x="684" y="1594"/>
                    <a:pt x="684" y="1399"/>
                  </a:cubicBezTo>
                  <a:lnTo>
                    <a:pt x="684" y="326"/>
                  </a:lnTo>
                  <a:cubicBezTo>
                    <a:pt x="684" y="131"/>
                    <a:pt x="554" y="0"/>
                    <a:pt x="359" y="0"/>
                  </a:cubicBezTo>
                  <a:close/>
                </a:path>
              </a:pathLst>
            </a:custGeom>
            <a:solidFill>
              <a:srgbClr val="000000">
                <a:alpha val="1453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8" name="Google Shape;3076;p45">
              <a:extLst>
                <a:ext uri="{FF2B5EF4-FFF2-40B4-BE49-F238E27FC236}">
                  <a16:creationId xmlns:a16="http://schemas.microsoft.com/office/drawing/2014/main" id="{C9AEDEF4-E36D-E2F0-2FDB-BE928686989C}"/>
                </a:ext>
              </a:extLst>
            </p:cNvPr>
            <p:cNvSpPr/>
            <p:nvPr/>
          </p:nvSpPr>
          <p:spPr>
            <a:xfrm>
              <a:off x="2084004" y="1771424"/>
              <a:ext cx="41857" cy="42269"/>
            </a:xfrm>
            <a:custGeom>
              <a:avLst/>
              <a:gdLst/>
              <a:ahLst/>
              <a:cxnLst/>
              <a:rect l="l" t="t" r="r" b="b"/>
              <a:pathLst>
                <a:path w="2114" h="2147" extrusionOk="0">
                  <a:moveTo>
                    <a:pt x="1106" y="0"/>
                  </a:moveTo>
                  <a:cubicBezTo>
                    <a:pt x="488" y="0"/>
                    <a:pt x="0" y="488"/>
                    <a:pt x="0" y="1074"/>
                  </a:cubicBezTo>
                  <a:cubicBezTo>
                    <a:pt x="0" y="1659"/>
                    <a:pt x="488" y="2147"/>
                    <a:pt x="1106" y="2147"/>
                  </a:cubicBezTo>
                  <a:lnTo>
                    <a:pt x="2114" y="2147"/>
                  </a:lnTo>
                  <a:lnTo>
                    <a:pt x="2114" y="0"/>
                  </a:lnTo>
                  <a:close/>
                </a:path>
              </a:pathLst>
            </a:custGeom>
            <a:solidFill>
              <a:srgbClr val="B46E5A"/>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9" name="Google Shape;3077;p45">
              <a:extLst>
                <a:ext uri="{FF2B5EF4-FFF2-40B4-BE49-F238E27FC236}">
                  <a16:creationId xmlns:a16="http://schemas.microsoft.com/office/drawing/2014/main" id="{F81D896F-7B3D-45C6-5E3D-30726A9E3D51}"/>
                </a:ext>
              </a:extLst>
            </p:cNvPr>
            <p:cNvSpPr/>
            <p:nvPr/>
          </p:nvSpPr>
          <p:spPr>
            <a:xfrm>
              <a:off x="2223079" y="1771424"/>
              <a:ext cx="41224" cy="42269"/>
            </a:xfrm>
            <a:custGeom>
              <a:avLst/>
              <a:gdLst/>
              <a:ahLst/>
              <a:cxnLst/>
              <a:rect l="l" t="t" r="r" b="b"/>
              <a:pathLst>
                <a:path w="2082" h="2147" extrusionOk="0">
                  <a:moveTo>
                    <a:pt x="0" y="0"/>
                  </a:moveTo>
                  <a:lnTo>
                    <a:pt x="0" y="2147"/>
                  </a:lnTo>
                  <a:lnTo>
                    <a:pt x="1008" y="2147"/>
                  </a:lnTo>
                  <a:cubicBezTo>
                    <a:pt x="1594" y="2147"/>
                    <a:pt x="2082" y="1659"/>
                    <a:pt x="2082" y="1074"/>
                  </a:cubicBezTo>
                  <a:cubicBezTo>
                    <a:pt x="2082" y="488"/>
                    <a:pt x="1594" y="0"/>
                    <a:pt x="1008" y="0"/>
                  </a:cubicBezTo>
                  <a:close/>
                </a:path>
              </a:pathLst>
            </a:custGeom>
            <a:solidFill>
              <a:srgbClr val="C38778"/>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0" name="Google Shape;3078;p45">
              <a:extLst>
                <a:ext uri="{FF2B5EF4-FFF2-40B4-BE49-F238E27FC236}">
                  <a16:creationId xmlns:a16="http://schemas.microsoft.com/office/drawing/2014/main" id="{859FB981-FA35-2A50-A09E-0D9D86AC427B}"/>
                </a:ext>
              </a:extLst>
            </p:cNvPr>
            <p:cNvSpPr/>
            <p:nvPr/>
          </p:nvSpPr>
          <p:spPr>
            <a:xfrm>
              <a:off x="2111684" y="1681157"/>
              <a:ext cx="124938" cy="108203"/>
            </a:xfrm>
            <a:custGeom>
              <a:avLst/>
              <a:gdLst/>
              <a:ahLst/>
              <a:cxnLst/>
              <a:rect l="l" t="t" r="r" b="b"/>
              <a:pathLst>
                <a:path w="6310" h="5496" extrusionOk="0">
                  <a:moveTo>
                    <a:pt x="1399" y="0"/>
                  </a:moveTo>
                  <a:cubicBezTo>
                    <a:pt x="651" y="0"/>
                    <a:pt x="0" y="618"/>
                    <a:pt x="0" y="1399"/>
                  </a:cubicBezTo>
                  <a:lnTo>
                    <a:pt x="0" y="5496"/>
                  </a:lnTo>
                  <a:lnTo>
                    <a:pt x="6309" y="5496"/>
                  </a:lnTo>
                  <a:lnTo>
                    <a:pt x="6309" y="1399"/>
                  </a:lnTo>
                  <a:cubicBezTo>
                    <a:pt x="6309" y="618"/>
                    <a:pt x="5691" y="0"/>
                    <a:pt x="4911" y="0"/>
                  </a:cubicBezTo>
                  <a:close/>
                </a:path>
              </a:pathLst>
            </a:custGeom>
            <a:solidFill>
              <a:schemeClr val="accen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1" name="Google Shape;3079;p45">
              <a:extLst>
                <a:ext uri="{FF2B5EF4-FFF2-40B4-BE49-F238E27FC236}">
                  <a16:creationId xmlns:a16="http://schemas.microsoft.com/office/drawing/2014/main" id="{C3786738-89F4-C4A5-742F-2B0D2F4FD836}"/>
                </a:ext>
              </a:extLst>
            </p:cNvPr>
            <p:cNvSpPr/>
            <p:nvPr/>
          </p:nvSpPr>
          <p:spPr>
            <a:xfrm>
              <a:off x="2181222" y="1681157"/>
              <a:ext cx="55400" cy="107572"/>
            </a:xfrm>
            <a:custGeom>
              <a:avLst/>
              <a:gdLst/>
              <a:ahLst/>
              <a:cxnLst/>
              <a:rect l="l" t="t" r="r" b="b"/>
              <a:pathLst>
                <a:path w="2798" h="5464" extrusionOk="0">
                  <a:moveTo>
                    <a:pt x="1" y="0"/>
                  </a:moveTo>
                  <a:cubicBezTo>
                    <a:pt x="781" y="0"/>
                    <a:pt x="1399" y="618"/>
                    <a:pt x="1399" y="1399"/>
                  </a:cubicBezTo>
                  <a:lnTo>
                    <a:pt x="1399" y="5463"/>
                  </a:lnTo>
                  <a:lnTo>
                    <a:pt x="2797" y="4585"/>
                  </a:lnTo>
                  <a:lnTo>
                    <a:pt x="2797" y="1399"/>
                  </a:lnTo>
                  <a:cubicBezTo>
                    <a:pt x="2797" y="651"/>
                    <a:pt x="2179" y="0"/>
                    <a:pt x="1399" y="0"/>
                  </a:cubicBezTo>
                  <a:close/>
                </a:path>
              </a:pathLst>
            </a:custGeom>
            <a:solidFill>
              <a:srgbClr val="000000">
                <a:alpha val="1453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2" name="Google Shape;3080;p45">
              <a:extLst>
                <a:ext uri="{FF2B5EF4-FFF2-40B4-BE49-F238E27FC236}">
                  <a16:creationId xmlns:a16="http://schemas.microsoft.com/office/drawing/2014/main" id="{9326E027-E2CA-40C8-E626-33096CADB60A}"/>
                </a:ext>
              </a:extLst>
            </p:cNvPr>
            <p:cNvSpPr/>
            <p:nvPr/>
          </p:nvSpPr>
          <p:spPr>
            <a:xfrm>
              <a:off x="2111684" y="1750043"/>
              <a:ext cx="124938" cy="114916"/>
            </a:xfrm>
            <a:custGeom>
              <a:avLst/>
              <a:gdLst/>
              <a:ahLst/>
              <a:cxnLst/>
              <a:rect l="l" t="t" r="r" b="b"/>
              <a:pathLst>
                <a:path w="6310" h="5837" extrusionOk="0">
                  <a:moveTo>
                    <a:pt x="4311" y="0"/>
                  </a:moveTo>
                  <a:cubicBezTo>
                    <a:pt x="4267" y="0"/>
                    <a:pt x="4225" y="17"/>
                    <a:pt x="4195" y="46"/>
                  </a:cubicBezTo>
                  <a:cubicBezTo>
                    <a:pt x="3838" y="338"/>
                    <a:pt x="3252" y="761"/>
                    <a:pt x="2472" y="1021"/>
                  </a:cubicBezTo>
                  <a:cubicBezTo>
                    <a:pt x="1979" y="1166"/>
                    <a:pt x="1518" y="1214"/>
                    <a:pt x="1121" y="1214"/>
                  </a:cubicBezTo>
                  <a:cubicBezTo>
                    <a:pt x="628" y="1214"/>
                    <a:pt x="235" y="1140"/>
                    <a:pt x="0" y="1086"/>
                  </a:cubicBezTo>
                  <a:lnTo>
                    <a:pt x="0" y="2842"/>
                  </a:lnTo>
                  <a:cubicBezTo>
                    <a:pt x="0" y="4078"/>
                    <a:pt x="716" y="5151"/>
                    <a:pt x="1789" y="5672"/>
                  </a:cubicBezTo>
                  <a:cubicBezTo>
                    <a:pt x="2106" y="5818"/>
                    <a:pt x="2716" y="5836"/>
                    <a:pt x="3001" y="5836"/>
                  </a:cubicBezTo>
                  <a:cubicBezTo>
                    <a:pt x="3096" y="5836"/>
                    <a:pt x="3155" y="5834"/>
                    <a:pt x="3155" y="5834"/>
                  </a:cubicBezTo>
                  <a:cubicBezTo>
                    <a:pt x="3285" y="5834"/>
                    <a:pt x="3411" y="5836"/>
                    <a:pt x="3533" y="5836"/>
                  </a:cubicBezTo>
                  <a:cubicBezTo>
                    <a:pt x="3901" y="5836"/>
                    <a:pt x="4236" y="5818"/>
                    <a:pt x="4553" y="5672"/>
                  </a:cubicBezTo>
                  <a:cubicBezTo>
                    <a:pt x="5594" y="5151"/>
                    <a:pt x="6309" y="4078"/>
                    <a:pt x="6309" y="2842"/>
                  </a:cubicBezTo>
                  <a:lnTo>
                    <a:pt x="6309" y="1086"/>
                  </a:lnTo>
                  <a:cubicBezTo>
                    <a:pt x="6147" y="1086"/>
                    <a:pt x="5626" y="1086"/>
                    <a:pt x="5106" y="761"/>
                  </a:cubicBezTo>
                  <a:cubicBezTo>
                    <a:pt x="4781" y="534"/>
                    <a:pt x="4586" y="273"/>
                    <a:pt x="4456" y="78"/>
                  </a:cubicBezTo>
                  <a:cubicBezTo>
                    <a:pt x="4420" y="25"/>
                    <a:pt x="4364" y="0"/>
                    <a:pt x="4311" y="0"/>
                  </a:cubicBezTo>
                  <a:close/>
                </a:path>
              </a:pathLst>
            </a:custGeom>
            <a:solidFill>
              <a:srgbClr val="C38778"/>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3" name="Google Shape;3081;p45">
              <a:extLst>
                <a:ext uri="{FF2B5EF4-FFF2-40B4-BE49-F238E27FC236}">
                  <a16:creationId xmlns:a16="http://schemas.microsoft.com/office/drawing/2014/main" id="{D3655735-3B0B-DA2B-6D7C-D59B490CAF11}"/>
                </a:ext>
              </a:extLst>
            </p:cNvPr>
            <p:cNvSpPr/>
            <p:nvPr/>
          </p:nvSpPr>
          <p:spPr>
            <a:xfrm>
              <a:off x="2147087" y="1761817"/>
              <a:ext cx="89536" cy="106293"/>
            </a:xfrm>
            <a:custGeom>
              <a:avLst/>
              <a:gdLst/>
              <a:ahLst/>
              <a:cxnLst/>
              <a:rect l="l" t="t" r="r" b="b"/>
              <a:pathLst>
                <a:path w="4522" h="5399" extrusionOk="0">
                  <a:moveTo>
                    <a:pt x="3123" y="1"/>
                  </a:moveTo>
                  <a:lnTo>
                    <a:pt x="3123" y="2244"/>
                  </a:lnTo>
                  <a:cubicBezTo>
                    <a:pt x="3123" y="2440"/>
                    <a:pt x="3155" y="3415"/>
                    <a:pt x="2440" y="4228"/>
                  </a:cubicBezTo>
                  <a:cubicBezTo>
                    <a:pt x="1754" y="4985"/>
                    <a:pt x="845" y="5088"/>
                    <a:pt x="350" y="5088"/>
                  </a:cubicBezTo>
                  <a:cubicBezTo>
                    <a:pt x="164" y="5088"/>
                    <a:pt x="36" y="5074"/>
                    <a:pt x="1" y="5074"/>
                  </a:cubicBezTo>
                  <a:cubicBezTo>
                    <a:pt x="261" y="5204"/>
                    <a:pt x="619" y="5334"/>
                    <a:pt x="1042" y="5366"/>
                  </a:cubicBezTo>
                  <a:cubicBezTo>
                    <a:pt x="1139" y="5366"/>
                    <a:pt x="1269" y="5399"/>
                    <a:pt x="1367" y="5399"/>
                  </a:cubicBezTo>
                  <a:cubicBezTo>
                    <a:pt x="3123" y="5399"/>
                    <a:pt x="4521" y="3968"/>
                    <a:pt x="4521" y="2244"/>
                  </a:cubicBezTo>
                  <a:lnTo>
                    <a:pt x="4521" y="488"/>
                  </a:lnTo>
                  <a:cubicBezTo>
                    <a:pt x="4359" y="488"/>
                    <a:pt x="3838" y="488"/>
                    <a:pt x="3318" y="163"/>
                  </a:cubicBezTo>
                  <a:cubicBezTo>
                    <a:pt x="3253" y="131"/>
                    <a:pt x="3188" y="66"/>
                    <a:pt x="3123" y="1"/>
                  </a:cubicBezTo>
                  <a:close/>
                </a:path>
              </a:pathLst>
            </a:custGeom>
            <a:solidFill>
              <a:srgbClr val="B46E5A"/>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4" name="Google Shape;3082;p45">
              <a:extLst>
                <a:ext uri="{FF2B5EF4-FFF2-40B4-BE49-F238E27FC236}">
                  <a16:creationId xmlns:a16="http://schemas.microsoft.com/office/drawing/2014/main" id="{89659EC0-FB80-244A-94D4-E957D6130D9E}"/>
                </a:ext>
              </a:extLst>
            </p:cNvPr>
            <p:cNvSpPr/>
            <p:nvPr/>
          </p:nvSpPr>
          <p:spPr>
            <a:xfrm>
              <a:off x="2193458" y="1886655"/>
              <a:ext cx="57321" cy="126788"/>
            </a:xfrm>
            <a:custGeom>
              <a:avLst/>
              <a:gdLst/>
              <a:ahLst/>
              <a:cxnLst/>
              <a:rect l="l" t="t" r="r" b="b"/>
              <a:pathLst>
                <a:path w="2895" h="6440" extrusionOk="0">
                  <a:moveTo>
                    <a:pt x="1269" y="1"/>
                  </a:moveTo>
                  <a:lnTo>
                    <a:pt x="0" y="6440"/>
                  </a:lnTo>
                  <a:lnTo>
                    <a:pt x="1301" y="6440"/>
                  </a:lnTo>
                  <a:lnTo>
                    <a:pt x="2830" y="3123"/>
                  </a:lnTo>
                  <a:cubicBezTo>
                    <a:pt x="2895" y="2993"/>
                    <a:pt x="2862" y="2830"/>
                    <a:pt x="2765" y="2733"/>
                  </a:cubicBezTo>
                  <a:lnTo>
                    <a:pt x="2407" y="2440"/>
                  </a:lnTo>
                  <a:cubicBezTo>
                    <a:pt x="2309" y="2375"/>
                    <a:pt x="2277" y="2212"/>
                    <a:pt x="2309" y="2082"/>
                  </a:cubicBezTo>
                  <a:lnTo>
                    <a:pt x="2862" y="456"/>
                  </a:lnTo>
                  <a:lnTo>
                    <a:pt x="1269" y="1"/>
                  </a:lnTo>
                  <a:close/>
                </a:path>
              </a:pathLst>
            </a:custGeom>
            <a:solidFill>
              <a:schemeClr val="accent5"/>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5" name="Google Shape;3083;p45">
              <a:extLst>
                <a:ext uri="{FF2B5EF4-FFF2-40B4-BE49-F238E27FC236}">
                  <a16:creationId xmlns:a16="http://schemas.microsoft.com/office/drawing/2014/main" id="{C948E1A4-F826-D7AA-70CA-8B91C15C148E}"/>
                </a:ext>
              </a:extLst>
            </p:cNvPr>
            <p:cNvSpPr/>
            <p:nvPr/>
          </p:nvSpPr>
          <p:spPr>
            <a:xfrm>
              <a:off x="2097507" y="1886655"/>
              <a:ext cx="57341" cy="126788"/>
            </a:xfrm>
            <a:custGeom>
              <a:avLst/>
              <a:gdLst/>
              <a:ahLst/>
              <a:cxnLst/>
              <a:rect l="l" t="t" r="r" b="b"/>
              <a:pathLst>
                <a:path w="2896" h="6440" extrusionOk="0">
                  <a:moveTo>
                    <a:pt x="1659" y="1"/>
                  </a:moveTo>
                  <a:lnTo>
                    <a:pt x="66" y="456"/>
                  </a:lnTo>
                  <a:lnTo>
                    <a:pt x="586" y="2082"/>
                  </a:lnTo>
                  <a:cubicBezTo>
                    <a:pt x="651" y="2212"/>
                    <a:pt x="586" y="2375"/>
                    <a:pt x="489" y="2440"/>
                  </a:cubicBezTo>
                  <a:lnTo>
                    <a:pt x="164" y="2733"/>
                  </a:lnTo>
                  <a:cubicBezTo>
                    <a:pt x="34" y="2830"/>
                    <a:pt x="1" y="2993"/>
                    <a:pt x="66" y="3123"/>
                  </a:cubicBezTo>
                  <a:lnTo>
                    <a:pt x="1594" y="6440"/>
                  </a:lnTo>
                  <a:lnTo>
                    <a:pt x="2895" y="6440"/>
                  </a:lnTo>
                  <a:lnTo>
                    <a:pt x="1659" y="1"/>
                  </a:lnTo>
                  <a:close/>
                </a:path>
              </a:pathLst>
            </a:custGeom>
            <a:solidFill>
              <a:schemeClr val="accent5"/>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6" name="Google Shape;3084;p45">
              <a:extLst>
                <a:ext uri="{FF2B5EF4-FFF2-40B4-BE49-F238E27FC236}">
                  <a16:creationId xmlns:a16="http://schemas.microsoft.com/office/drawing/2014/main" id="{D2E8E455-F2B8-8DBA-A0A5-50BE476529B0}"/>
                </a:ext>
              </a:extLst>
            </p:cNvPr>
            <p:cNvSpPr/>
            <p:nvPr/>
          </p:nvSpPr>
          <p:spPr>
            <a:xfrm>
              <a:off x="1999002" y="2039686"/>
              <a:ext cx="350302" cy="104363"/>
            </a:xfrm>
            <a:custGeom>
              <a:avLst/>
              <a:gdLst/>
              <a:ahLst/>
              <a:cxnLst/>
              <a:rect l="l" t="t" r="r" b="b"/>
              <a:pathLst>
                <a:path w="17692" h="5301" extrusionOk="0">
                  <a:moveTo>
                    <a:pt x="0" y="0"/>
                  </a:moveTo>
                  <a:lnTo>
                    <a:pt x="1431" y="5073"/>
                  </a:lnTo>
                  <a:cubicBezTo>
                    <a:pt x="1496" y="5203"/>
                    <a:pt x="1594" y="5301"/>
                    <a:pt x="1757" y="5301"/>
                  </a:cubicBezTo>
                  <a:lnTo>
                    <a:pt x="15968" y="5301"/>
                  </a:lnTo>
                  <a:cubicBezTo>
                    <a:pt x="16098" y="5301"/>
                    <a:pt x="16228" y="5203"/>
                    <a:pt x="16260" y="5073"/>
                  </a:cubicBezTo>
                  <a:lnTo>
                    <a:pt x="17691" y="0"/>
                  </a:ln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7" name="Google Shape;3085;p45">
              <a:extLst>
                <a:ext uri="{FF2B5EF4-FFF2-40B4-BE49-F238E27FC236}">
                  <a16:creationId xmlns:a16="http://schemas.microsoft.com/office/drawing/2014/main" id="{2C9C809E-A8C5-2301-5415-C22BEFC13AB6}"/>
                </a:ext>
              </a:extLst>
            </p:cNvPr>
            <p:cNvSpPr/>
            <p:nvPr/>
          </p:nvSpPr>
          <p:spPr>
            <a:xfrm>
              <a:off x="2287469" y="2039686"/>
              <a:ext cx="61835" cy="104363"/>
            </a:xfrm>
            <a:custGeom>
              <a:avLst/>
              <a:gdLst/>
              <a:ahLst/>
              <a:cxnLst/>
              <a:rect l="l" t="t" r="r" b="b"/>
              <a:pathLst>
                <a:path w="3123" h="5301" extrusionOk="0">
                  <a:moveTo>
                    <a:pt x="1724" y="0"/>
                  </a:moveTo>
                  <a:lnTo>
                    <a:pt x="293" y="5073"/>
                  </a:lnTo>
                  <a:cubicBezTo>
                    <a:pt x="260" y="5203"/>
                    <a:pt x="130" y="5301"/>
                    <a:pt x="0" y="5301"/>
                  </a:cubicBezTo>
                  <a:lnTo>
                    <a:pt x="1399" y="5301"/>
                  </a:lnTo>
                  <a:cubicBezTo>
                    <a:pt x="1529" y="5301"/>
                    <a:pt x="1659" y="5203"/>
                    <a:pt x="1691" y="5073"/>
                  </a:cubicBezTo>
                  <a:lnTo>
                    <a:pt x="3122" y="0"/>
                  </a:lnTo>
                  <a:close/>
                </a:path>
              </a:pathLst>
            </a:custGeom>
            <a:solidFill>
              <a:srgbClr val="000000">
                <a:alpha val="1453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8" name="Google Shape;3086;p45">
              <a:extLst>
                <a:ext uri="{FF2B5EF4-FFF2-40B4-BE49-F238E27FC236}">
                  <a16:creationId xmlns:a16="http://schemas.microsoft.com/office/drawing/2014/main" id="{F6EA1050-11AB-E8A9-7D66-F41C5592AF5E}"/>
                </a:ext>
              </a:extLst>
            </p:cNvPr>
            <p:cNvSpPr/>
            <p:nvPr/>
          </p:nvSpPr>
          <p:spPr>
            <a:xfrm>
              <a:off x="1968748" y="2013423"/>
              <a:ext cx="411464" cy="53806"/>
            </a:xfrm>
            <a:custGeom>
              <a:avLst/>
              <a:gdLst/>
              <a:ahLst/>
              <a:cxnLst/>
              <a:rect l="l" t="t" r="r" b="b"/>
              <a:pathLst>
                <a:path w="20781" h="2733" extrusionOk="0">
                  <a:moveTo>
                    <a:pt x="683" y="1"/>
                  </a:moveTo>
                  <a:cubicBezTo>
                    <a:pt x="325" y="1"/>
                    <a:pt x="0" y="294"/>
                    <a:pt x="0" y="684"/>
                  </a:cubicBezTo>
                  <a:lnTo>
                    <a:pt x="0" y="2050"/>
                  </a:lnTo>
                  <a:cubicBezTo>
                    <a:pt x="0" y="2407"/>
                    <a:pt x="325" y="2732"/>
                    <a:pt x="683" y="2732"/>
                  </a:cubicBezTo>
                  <a:lnTo>
                    <a:pt x="20065" y="2732"/>
                  </a:lnTo>
                  <a:cubicBezTo>
                    <a:pt x="20455" y="2732"/>
                    <a:pt x="20780" y="2407"/>
                    <a:pt x="20780" y="2050"/>
                  </a:cubicBezTo>
                  <a:lnTo>
                    <a:pt x="20780" y="684"/>
                  </a:lnTo>
                  <a:cubicBezTo>
                    <a:pt x="20780" y="294"/>
                    <a:pt x="20455" y="1"/>
                    <a:pt x="20065" y="1"/>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9" name="Google Shape;3087;p45">
              <a:extLst>
                <a:ext uri="{FF2B5EF4-FFF2-40B4-BE49-F238E27FC236}">
                  <a16:creationId xmlns:a16="http://schemas.microsoft.com/office/drawing/2014/main" id="{5C5DACAA-AA34-2F83-2AA0-850791548030}"/>
                </a:ext>
              </a:extLst>
            </p:cNvPr>
            <p:cNvSpPr/>
            <p:nvPr/>
          </p:nvSpPr>
          <p:spPr>
            <a:xfrm>
              <a:off x="2338335" y="2013423"/>
              <a:ext cx="41877" cy="53806"/>
            </a:xfrm>
            <a:custGeom>
              <a:avLst/>
              <a:gdLst/>
              <a:ahLst/>
              <a:cxnLst/>
              <a:rect l="l" t="t" r="r" b="b"/>
              <a:pathLst>
                <a:path w="2115" h="2733" extrusionOk="0">
                  <a:moveTo>
                    <a:pt x="0" y="1"/>
                  </a:moveTo>
                  <a:cubicBezTo>
                    <a:pt x="391" y="1"/>
                    <a:pt x="716" y="294"/>
                    <a:pt x="716" y="684"/>
                  </a:cubicBezTo>
                  <a:lnTo>
                    <a:pt x="716" y="2017"/>
                  </a:lnTo>
                  <a:cubicBezTo>
                    <a:pt x="716" y="2407"/>
                    <a:pt x="391" y="2732"/>
                    <a:pt x="0" y="2732"/>
                  </a:cubicBezTo>
                  <a:lnTo>
                    <a:pt x="1399" y="2732"/>
                  </a:lnTo>
                  <a:cubicBezTo>
                    <a:pt x="1789" y="2732"/>
                    <a:pt x="2114" y="2407"/>
                    <a:pt x="2114" y="2017"/>
                  </a:cubicBezTo>
                  <a:lnTo>
                    <a:pt x="2114" y="684"/>
                  </a:lnTo>
                  <a:cubicBezTo>
                    <a:pt x="2114" y="294"/>
                    <a:pt x="1789" y="1"/>
                    <a:pt x="1399" y="1"/>
                  </a:cubicBezTo>
                  <a:close/>
                </a:path>
              </a:pathLst>
            </a:custGeom>
            <a:solidFill>
              <a:srgbClr val="000000">
                <a:alpha val="1453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50" name="Google Shape;3016;p45">
            <a:extLst>
              <a:ext uri="{FF2B5EF4-FFF2-40B4-BE49-F238E27FC236}">
                <a16:creationId xmlns:a16="http://schemas.microsoft.com/office/drawing/2014/main" id="{E4147259-B1AD-D806-3DC4-C7658A383933}"/>
              </a:ext>
            </a:extLst>
          </p:cNvPr>
          <p:cNvSpPr/>
          <p:nvPr/>
        </p:nvSpPr>
        <p:spPr>
          <a:xfrm rot="2788302">
            <a:off x="5871415" y="2526091"/>
            <a:ext cx="657755" cy="640223"/>
          </a:xfrm>
          <a:prstGeom prst="ellipse">
            <a:avLst/>
          </a:prstGeom>
          <a:solidFill>
            <a:schemeClr val="accent5"/>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nvGrpSpPr>
          <p:cNvPr id="51" name="Google Shape;3110;p45">
            <a:extLst>
              <a:ext uri="{FF2B5EF4-FFF2-40B4-BE49-F238E27FC236}">
                <a16:creationId xmlns:a16="http://schemas.microsoft.com/office/drawing/2014/main" id="{81CF644B-06FD-2A01-9BD0-A996CAFD3BA1}"/>
              </a:ext>
            </a:extLst>
          </p:cNvPr>
          <p:cNvGrpSpPr/>
          <p:nvPr/>
        </p:nvGrpSpPr>
        <p:grpSpPr>
          <a:xfrm rot="88302">
            <a:off x="6037945" y="2630583"/>
            <a:ext cx="324635" cy="338488"/>
            <a:chOff x="810032" y="2891211"/>
            <a:chExt cx="360059" cy="411460"/>
          </a:xfrm>
        </p:grpSpPr>
        <p:sp>
          <p:nvSpPr>
            <p:cNvPr id="52" name="Google Shape;3111;p45">
              <a:extLst>
                <a:ext uri="{FF2B5EF4-FFF2-40B4-BE49-F238E27FC236}">
                  <a16:creationId xmlns:a16="http://schemas.microsoft.com/office/drawing/2014/main" id="{FA0D4B28-7715-95AC-CFEE-43F65370E8D3}"/>
                </a:ext>
              </a:extLst>
            </p:cNvPr>
            <p:cNvSpPr/>
            <p:nvPr/>
          </p:nvSpPr>
          <p:spPr>
            <a:xfrm>
              <a:off x="989771" y="2903164"/>
              <a:ext cx="83594" cy="187250"/>
            </a:xfrm>
            <a:custGeom>
              <a:avLst/>
              <a:gdLst/>
              <a:ahLst/>
              <a:cxnLst/>
              <a:rect l="l" t="t" r="r" b="b"/>
              <a:pathLst>
                <a:path w="4749" h="10700" extrusionOk="0">
                  <a:moveTo>
                    <a:pt x="2829" y="0"/>
                  </a:moveTo>
                  <a:lnTo>
                    <a:pt x="586" y="1041"/>
                  </a:lnTo>
                  <a:lnTo>
                    <a:pt x="0" y="10699"/>
                  </a:lnTo>
                  <a:lnTo>
                    <a:pt x="4195" y="8780"/>
                  </a:lnTo>
                  <a:cubicBezTo>
                    <a:pt x="4585" y="8618"/>
                    <a:pt x="4748" y="8162"/>
                    <a:pt x="4585" y="7805"/>
                  </a:cubicBezTo>
                  <a:cubicBezTo>
                    <a:pt x="4390" y="7317"/>
                    <a:pt x="4195" y="6537"/>
                    <a:pt x="4195" y="5398"/>
                  </a:cubicBezTo>
                  <a:lnTo>
                    <a:pt x="4195" y="2732"/>
                  </a:lnTo>
                  <a:cubicBezTo>
                    <a:pt x="4195" y="1626"/>
                    <a:pt x="3642" y="650"/>
                    <a:pt x="2829" y="0"/>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3" name="Google Shape;3112;p45">
              <a:extLst>
                <a:ext uri="{FF2B5EF4-FFF2-40B4-BE49-F238E27FC236}">
                  <a16:creationId xmlns:a16="http://schemas.microsoft.com/office/drawing/2014/main" id="{82CB5E31-F3F2-69A1-AD63-54E66FDF924B}"/>
                </a:ext>
              </a:extLst>
            </p:cNvPr>
            <p:cNvSpPr/>
            <p:nvPr/>
          </p:nvSpPr>
          <p:spPr>
            <a:xfrm>
              <a:off x="906758" y="2944131"/>
              <a:ext cx="83031" cy="146283"/>
            </a:xfrm>
            <a:custGeom>
              <a:avLst/>
              <a:gdLst/>
              <a:ahLst/>
              <a:cxnLst/>
              <a:rect l="l" t="t" r="r" b="b"/>
              <a:pathLst>
                <a:path w="4717" h="8359" extrusionOk="0">
                  <a:moveTo>
                    <a:pt x="4716" y="0"/>
                  </a:moveTo>
                  <a:lnTo>
                    <a:pt x="554" y="781"/>
                  </a:lnTo>
                  <a:lnTo>
                    <a:pt x="554" y="3057"/>
                  </a:lnTo>
                  <a:cubicBezTo>
                    <a:pt x="554" y="4196"/>
                    <a:pt x="359" y="4976"/>
                    <a:pt x="163" y="5431"/>
                  </a:cubicBezTo>
                  <a:cubicBezTo>
                    <a:pt x="1" y="5821"/>
                    <a:pt x="163" y="6244"/>
                    <a:pt x="554" y="6439"/>
                  </a:cubicBezTo>
                  <a:lnTo>
                    <a:pt x="4716" y="8358"/>
                  </a:lnTo>
                  <a:lnTo>
                    <a:pt x="4716" y="0"/>
                  </a:ln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4" name="Google Shape;3113;p45">
              <a:extLst>
                <a:ext uri="{FF2B5EF4-FFF2-40B4-BE49-F238E27FC236}">
                  <a16:creationId xmlns:a16="http://schemas.microsoft.com/office/drawing/2014/main" id="{02D27DD7-6475-551A-0EA6-90307F23D633}"/>
                </a:ext>
              </a:extLst>
            </p:cNvPr>
            <p:cNvSpPr/>
            <p:nvPr/>
          </p:nvSpPr>
          <p:spPr>
            <a:xfrm>
              <a:off x="891303" y="3049411"/>
              <a:ext cx="185495" cy="97335"/>
            </a:xfrm>
            <a:custGeom>
              <a:avLst/>
              <a:gdLst/>
              <a:ahLst/>
              <a:cxnLst/>
              <a:rect l="l" t="t" r="r" b="b"/>
              <a:pathLst>
                <a:path w="10538" h="5562" extrusionOk="0">
                  <a:moveTo>
                    <a:pt x="4066" y="1"/>
                  </a:moveTo>
                  <a:lnTo>
                    <a:pt x="4066" y="684"/>
                  </a:lnTo>
                  <a:cubicBezTo>
                    <a:pt x="4066" y="976"/>
                    <a:pt x="3871" y="1431"/>
                    <a:pt x="3578" y="1562"/>
                  </a:cubicBezTo>
                  <a:lnTo>
                    <a:pt x="1" y="2830"/>
                  </a:lnTo>
                  <a:lnTo>
                    <a:pt x="391" y="5561"/>
                  </a:lnTo>
                  <a:lnTo>
                    <a:pt x="10537" y="5561"/>
                  </a:lnTo>
                  <a:lnTo>
                    <a:pt x="9692" y="2049"/>
                  </a:lnTo>
                  <a:lnTo>
                    <a:pt x="8001" y="1366"/>
                  </a:lnTo>
                  <a:cubicBezTo>
                    <a:pt x="7708" y="1269"/>
                    <a:pt x="7513" y="976"/>
                    <a:pt x="7513" y="684"/>
                  </a:cubicBezTo>
                  <a:lnTo>
                    <a:pt x="7513" y="1"/>
                  </a:lnTo>
                  <a:close/>
                </a:path>
              </a:pathLst>
            </a:custGeom>
            <a:solidFill>
              <a:srgbClr val="C38C6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5" name="Google Shape;3114;p45">
              <a:extLst>
                <a:ext uri="{FF2B5EF4-FFF2-40B4-BE49-F238E27FC236}">
                  <a16:creationId xmlns:a16="http://schemas.microsoft.com/office/drawing/2014/main" id="{7663C70A-3617-F01D-1DEE-1B85B91EA001}"/>
                </a:ext>
              </a:extLst>
            </p:cNvPr>
            <p:cNvSpPr/>
            <p:nvPr/>
          </p:nvSpPr>
          <p:spPr>
            <a:xfrm>
              <a:off x="918217" y="3017544"/>
              <a:ext cx="105333" cy="79695"/>
            </a:xfrm>
            <a:custGeom>
              <a:avLst/>
              <a:gdLst/>
              <a:ahLst/>
              <a:cxnLst/>
              <a:rect l="l" t="t" r="r" b="b"/>
              <a:pathLst>
                <a:path w="5984" h="4554" extrusionOk="0">
                  <a:moveTo>
                    <a:pt x="2179" y="1"/>
                  </a:moveTo>
                  <a:lnTo>
                    <a:pt x="2179" y="2505"/>
                  </a:lnTo>
                  <a:cubicBezTo>
                    <a:pt x="2179" y="2797"/>
                    <a:pt x="1984" y="3090"/>
                    <a:pt x="1691" y="3187"/>
                  </a:cubicBezTo>
                  <a:lnTo>
                    <a:pt x="0" y="3870"/>
                  </a:lnTo>
                  <a:lnTo>
                    <a:pt x="293" y="4553"/>
                  </a:lnTo>
                  <a:lnTo>
                    <a:pt x="1984" y="3903"/>
                  </a:lnTo>
                  <a:cubicBezTo>
                    <a:pt x="2569" y="3675"/>
                    <a:pt x="2960" y="3122"/>
                    <a:pt x="2960" y="2505"/>
                  </a:cubicBezTo>
                  <a:cubicBezTo>
                    <a:pt x="2960" y="2326"/>
                    <a:pt x="3095" y="2175"/>
                    <a:pt x="3243" y="2175"/>
                  </a:cubicBezTo>
                  <a:cubicBezTo>
                    <a:pt x="3257" y="2175"/>
                    <a:pt x="3271" y="2177"/>
                    <a:pt x="3285" y="2179"/>
                  </a:cubicBezTo>
                  <a:cubicBezTo>
                    <a:pt x="3545" y="2244"/>
                    <a:pt x="3805" y="2277"/>
                    <a:pt x="4065" y="2277"/>
                  </a:cubicBezTo>
                  <a:cubicBezTo>
                    <a:pt x="4748" y="2277"/>
                    <a:pt x="5399" y="2114"/>
                    <a:pt x="5984" y="1822"/>
                  </a:cubicBezTo>
                  <a:lnTo>
                    <a:pt x="5984" y="1"/>
                  </a:lnTo>
                  <a:close/>
                </a:path>
              </a:pathLst>
            </a:custGeom>
            <a:solidFill>
              <a:srgbClr val="B57F5F"/>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6" name="Google Shape;3115;p45">
              <a:extLst>
                <a:ext uri="{FF2B5EF4-FFF2-40B4-BE49-F238E27FC236}">
                  <a16:creationId xmlns:a16="http://schemas.microsoft.com/office/drawing/2014/main" id="{1B4FBC52-E98D-0B67-5857-28451CB201DC}"/>
                </a:ext>
              </a:extLst>
            </p:cNvPr>
            <p:cNvSpPr/>
            <p:nvPr/>
          </p:nvSpPr>
          <p:spPr>
            <a:xfrm>
              <a:off x="876992" y="3085269"/>
              <a:ext cx="233568" cy="144567"/>
            </a:xfrm>
            <a:custGeom>
              <a:avLst/>
              <a:gdLst/>
              <a:ahLst/>
              <a:cxnLst/>
              <a:rect l="l" t="t" r="r" b="b"/>
              <a:pathLst>
                <a:path w="13269" h="8261" extrusionOk="0">
                  <a:moveTo>
                    <a:pt x="10505" y="0"/>
                  </a:moveTo>
                  <a:lnTo>
                    <a:pt x="6895" y="2927"/>
                  </a:lnTo>
                  <a:cubicBezTo>
                    <a:pt x="6765" y="3041"/>
                    <a:pt x="6594" y="3098"/>
                    <a:pt x="6423" y="3098"/>
                  </a:cubicBezTo>
                  <a:cubicBezTo>
                    <a:pt x="6253" y="3098"/>
                    <a:pt x="6082" y="3041"/>
                    <a:pt x="5952" y="2927"/>
                  </a:cubicBezTo>
                  <a:lnTo>
                    <a:pt x="3025" y="553"/>
                  </a:lnTo>
                  <a:lnTo>
                    <a:pt x="1204" y="586"/>
                  </a:lnTo>
                  <a:cubicBezTo>
                    <a:pt x="489" y="878"/>
                    <a:pt x="1" y="1561"/>
                    <a:pt x="1" y="2342"/>
                  </a:cubicBezTo>
                  <a:lnTo>
                    <a:pt x="1" y="8260"/>
                  </a:lnTo>
                  <a:lnTo>
                    <a:pt x="13269" y="8260"/>
                  </a:lnTo>
                  <a:lnTo>
                    <a:pt x="13269" y="2342"/>
                  </a:lnTo>
                  <a:lnTo>
                    <a:pt x="13236" y="2342"/>
                  </a:lnTo>
                  <a:cubicBezTo>
                    <a:pt x="13236" y="1561"/>
                    <a:pt x="12781" y="878"/>
                    <a:pt x="12033" y="586"/>
                  </a:cubicBezTo>
                  <a:lnTo>
                    <a:pt x="10505" y="0"/>
                  </a:ln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7" name="Google Shape;3116;p45">
              <a:extLst>
                <a:ext uri="{FF2B5EF4-FFF2-40B4-BE49-F238E27FC236}">
                  <a16:creationId xmlns:a16="http://schemas.microsoft.com/office/drawing/2014/main" id="{B736F4CD-AEBE-0453-B69E-4A30398E93BE}"/>
                </a:ext>
              </a:extLst>
            </p:cNvPr>
            <p:cNvSpPr/>
            <p:nvPr/>
          </p:nvSpPr>
          <p:spPr>
            <a:xfrm>
              <a:off x="870127" y="3085269"/>
              <a:ext cx="60130" cy="144567"/>
            </a:xfrm>
            <a:custGeom>
              <a:avLst/>
              <a:gdLst/>
              <a:ahLst/>
              <a:cxnLst/>
              <a:rect l="l" t="t" r="r" b="b"/>
              <a:pathLst>
                <a:path w="3416" h="8261" extrusionOk="0">
                  <a:moveTo>
                    <a:pt x="2732" y="0"/>
                  </a:moveTo>
                  <a:lnTo>
                    <a:pt x="1204" y="586"/>
                  </a:lnTo>
                  <a:cubicBezTo>
                    <a:pt x="456" y="878"/>
                    <a:pt x="1" y="1561"/>
                    <a:pt x="1" y="2342"/>
                  </a:cubicBezTo>
                  <a:lnTo>
                    <a:pt x="1" y="8260"/>
                  </a:lnTo>
                  <a:lnTo>
                    <a:pt x="749" y="7512"/>
                  </a:lnTo>
                  <a:lnTo>
                    <a:pt x="749" y="2342"/>
                  </a:lnTo>
                  <a:cubicBezTo>
                    <a:pt x="749" y="1886"/>
                    <a:pt x="1041" y="1464"/>
                    <a:pt x="1464" y="1301"/>
                  </a:cubicBezTo>
                  <a:lnTo>
                    <a:pt x="3415" y="553"/>
                  </a:lnTo>
                  <a:lnTo>
                    <a:pt x="2732" y="0"/>
                  </a:ln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8" name="Google Shape;3117;p45">
              <a:extLst>
                <a:ext uri="{FF2B5EF4-FFF2-40B4-BE49-F238E27FC236}">
                  <a16:creationId xmlns:a16="http://schemas.microsoft.com/office/drawing/2014/main" id="{DFFD8A7C-C90D-BF45-D5AA-9E3E63B14D3F}"/>
                </a:ext>
              </a:extLst>
            </p:cNvPr>
            <p:cNvSpPr/>
            <p:nvPr/>
          </p:nvSpPr>
          <p:spPr>
            <a:xfrm>
              <a:off x="943969" y="2946406"/>
              <a:ext cx="105914" cy="96915"/>
            </a:xfrm>
            <a:custGeom>
              <a:avLst/>
              <a:gdLst/>
              <a:ahLst/>
              <a:cxnLst/>
              <a:rect l="l" t="t" r="r" b="b"/>
              <a:pathLst>
                <a:path w="6017" h="5538" extrusionOk="0">
                  <a:moveTo>
                    <a:pt x="4553" y="1"/>
                  </a:moveTo>
                  <a:lnTo>
                    <a:pt x="66" y="1822"/>
                  </a:lnTo>
                  <a:cubicBezTo>
                    <a:pt x="1" y="3155"/>
                    <a:pt x="586" y="5366"/>
                    <a:pt x="2375" y="5464"/>
                  </a:cubicBezTo>
                  <a:cubicBezTo>
                    <a:pt x="2611" y="5490"/>
                    <a:pt x="2827" y="5538"/>
                    <a:pt x="3038" y="5538"/>
                  </a:cubicBezTo>
                  <a:cubicBezTo>
                    <a:pt x="3088" y="5538"/>
                    <a:pt x="3138" y="5535"/>
                    <a:pt x="3188" y="5529"/>
                  </a:cubicBezTo>
                  <a:cubicBezTo>
                    <a:pt x="4781" y="5269"/>
                    <a:pt x="6017" y="3838"/>
                    <a:pt x="6017" y="2147"/>
                  </a:cubicBezTo>
                  <a:lnTo>
                    <a:pt x="6017" y="1464"/>
                  </a:lnTo>
                  <a:cubicBezTo>
                    <a:pt x="6017" y="1204"/>
                    <a:pt x="5887" y="976"/>
                    <a:pt x="5659" y="814"/>
                  </a:cubicBezTo>
                  <a:cubicBezTo>
                    <a:pt x="5269" y="586"/>
                    <a:pt x="4911" y="293"/>
                    <a:pt x="4553" y="1"/>
                  </a:cubicBezTo>
                  <a:close/>
                </a:path>
              </a:pathLst>
            </a:custGeom>
            <a:solidFill>
              <a:srgbClr val="D19A6E"/>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9" name="Google Shape;3118;p45">
              <a:extLst>
                <a:ext uri="{FF2B5EF4-FFF2-40B4-BE49-F238E27FC236}">
                  <a16:creationId xmlns:a16="http://schemas.microsoft.com/office/drawing/2014/main" id="{80F4B845-1C2B-23BB-F01E-92F64A3ED084}"/>
                </a:ext>
              </a:extLst>
            </p:cNvPr>
            <p:cNvSpPr/>
            <p:nvPr/>
          </p:nvSpPr>
          <p:spPr>
            <a:xfrm>
              <a:off x="930239" y="2924216"/>
              <a:ext cx="93892" cy="119892"/>
            </a:xfrm>
            <a:custGeom>
              <a:avLst/>
              <a:gdLst/>
              <a:ahLst/>
              <a:cxnLst/>
              <a:rect l="l" t="t" r="r" b="b"/>
              <a:pathLst>
                <a:path w="5334" h="6851" extrusionOk="0">
                  <a:moveTo>
                    <a:pt x="0" y="0"/>
                  </a:moveTo>
                  <a:lnTo>
                    <a:pt x="0" y="3317"/>
                  </a:lnTo>
                  <a:cubicBezTo>
                    <a:pt x="0" y="4781"/>
                    <a:pt x="878" y="6147"/>
                    <a:pt x="2277" y="6667"/>
                  </a:cubicBezTo>
                  <a:cubicBezTo>
                    <a:pt x="2652" y="6792"/>
                    <a:pt x="3027" y="6850"/>
                    <a:pt x="3385" y="6850"/>
                  </a:cubicBezTo>
                  <a:cubicBezTo>
                    <a:pt x="3586" y="6850"/>
                    <a:pt x="3781" y="6832"/>
                    <a:pt x="3968" y="6797"/>
                  </a:cubicBezTo>
                  <a:cubicBezTo>
                    <a:pt x="2634" y="6569"/>
                    <a:pt x="1626" y="5561"/>
                    <a:pt x="1268" y="4293"/>
                  </a:cubicBezTo>
                  <a:cubicBezTo>
                    <a:pt x="1138" y="3903"/>
                    <a:pt x="1366" y="3480"/>
                    <a:pt x="1756" y="3350"/>
                  </a:cubicBezTo>
                  <a:cubicBezTo>
                    <a:pt x="3155" y="2927"/>
                    <a:pt x="4390" y="2212"/>
                    <a:pt x="5333" y="1269"/>
                  </a:cubicBezTo>
                  <a:cubicBezTo>
                    <a:pt x="4943" y="878"/>
                    <a:pt x="4553" y="456"/>
                    <a:pt x="4228" y="0"/>
                  </a:cubicBezTo>
                  <a:close/>
                </a:path>
              </a:pathLst>
            </a:custGeom>
            <a:solidFill>
              <a:srgbClr val="C38C6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0" name="Google Shape;3119;p45">
              <a:extLst>
                <a:ext uri="{FF2B5EF4-FFF2-40B4-BE49-F238E27FC236}">
                  <a16:creationId xmlns:a16="http://schemas.microsoft.com/office/drawing/2014/main" id="{CABE85D9-D621-9845-4022-97DAE19243B4}"/>
                </a:ext>
              </a:extLst>
            </p:cNvPr>
            <p:cNvSpPr/>
            <p:nvPr/>
          </p:nvSpPr>
          <p:spPr>
            <a:xfrm>
              <a:off x="1105402" y="3026084"/>
              <a:ext cx="51523" cy="196928"/>
            </a:xfrm>
            <a:custGeom>
              <a:avLst/>
              <a:gdLst/>
              <a:ahLst/>
              <a:cxnLst/>
              <a:rect l="l" t="t" r="r" b="b"/>
              <a:pathLst>
                <a:path w="2927" h="11253" extrusionOk="0">
                  <a:moveTo>
                    <a:pt x="520" y="0"/>
                  </a:moveTo>
                  <a:lnTo>
                    <a:pt x="0" y="521"/>
                  </a:lnTo>
                  <a:lnTo>
                    <a:pt x="1171" y="1691"/>
                  </a:lnTo>
                  <a:cubicBezTo>
                    <a:pt x="1821" y="2342"/>
                    <a:pt x="2179" y="3187"/>
                    <a:pt x="2179" y="4098"/>
                  </a:cubicBezTo>
                  <a:lnTo>
                    <a:pt x="2179" y="11252"/>
                  </a:lnTo>
                  <a:lnTo>
                    <a:pt x="2927" y="11252"/>
                  </a:lnTo>
                  <a:lnTo>
                    <a:pt x="2927" y="4098"/>
                  </a:lnTo>
                  <a:cubicBezTo>
                    <a:pt x="2927" y="2992"/>
                    <a:pt x="2504" y="1951"/>
                    <a:pt x="1691" y="1171"/>
                  </a:cubicBezTo>
                  <a:lnTo>
                    <a:pt x="520" y="0"/>
                  </a:ln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1" name="Google Shape;3120;p45">
              <a:extLst>
                <a:ext uri="{FF2B5EF4-FFF2-40B4-BE49-F238E27FC236}">
                  <a16:creationId xmlns:a16="http://schemas.microsoft.com/office/drawing/2014/main" id="{7761781E-BD58-B1CC-A121-1BFF3EE336AB}"/>
                </a:ext>
              </a:extLst>
            </p:cNvPr>
            <p:cNvSpPr/>
            <p:nvPr/>
          </p:nvSpPr>
          <p:spPr>
            <a:xfrm>
              <a:off x="1092799" y="3014849"/>
              <a:ext cx="42950" cy="39567"/>
            </a:xfrm>
            <a:custGeom>
              <a:avLst/>
              <a:gdLst/>
              <a:ahLst/>
              <a:cxnLst/>
              <a:rect l="l" t="t" r="r" b="b"/>
              <a:pathLst>
                <a:path w="2440" h="2261" extrusionOk="0">
                  <a:moveTo>
                    <a:pt x="830" y="0"/>
                  </a:moveTo>
                  <a:cubicBezTo>
                    <a:pt x="635" y="0"/>
                    <a:pt x="440" y="73"/>
                    <a:pt x="293" y="220"/>
                  </a:cubicBezTo>
                  <a:cubicBezTo>
                    <a:pt x="1" y="512"/>
                    <a:pt x="1" y="1000"/>
                    <a:pt x="293" y="1293"/>
                  </a:cubicBezTo>
                  <a:lnTo>
                    <a:pt x="1041" y="2041"/>
                  </a:lnTo>
                  <a:cubicBezTo>
                    <a:pt x="1204" y="2187"/>
                    <a:pt x="1399" y="2260"/>
                    <a:pt x="1590" y="2260"/>
                  </a:cubicBezTo>
                  <a:cubicBezTo>
                    <a:pt x="1781" y="2260"/>
                    <a:pt x="1968" y="2187"/>
                    <a:pt x="2115" y="2041"/>
                  </a:cubicBezTo>
                  <a:cubicBezTo>
                    <a:pt x="2440" y="1748"/>
                    <a:pt x="2440" y="1260"/>
                    <a:pt x="2115" y="968"/>
                  </a:cubicBezTo>
                  <a:lnTo>
                    <a:pt x="1367" y="220"/>
                  </a:lnTo>
                  <a:cubicBezTo>
                    <a:pt x="1220" y="73"/>
                    <a:pt x="1025" y="0"/>
                    <a:pt x="830" y="0"/>
                  </a:cubicBezTo>
                  <a:close/>
                </a:path>
              </a:pathLst>
            </a:custGeom>
            <a:solidFill>
              <a:schemeClr val="accen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2" name="Google Shape;3121;p45">
              <a:extLst>
                <a:ext uri="{FF2B5EF4-FFF2-40B4-BE49-F238E27FC236}">
                  <a16:creationId xmlns:a16="http://schemas.microsoft.com/office/drawing/2014/main" id="{0C319D77-DF34-3033-7355-CDB2B44E75A0}"/>
                </a:ext>
              </a:extLst>
            </p:cNvPr>
            <p:cNvSpPr/>
            <p:nvPr/>
          </p:nvSpPr>
          <p:spPr>
            <a:xfrm>
              <a:off x="1033848" y="3135126"/>
              <a:ext cx="49234" cy="56158"/>
            </a:xfrm>
            <a:custGeom>
              <a:avLst/>
              <a:gdLst/>
              <a:ahLst/>
              <a:cxnLst/>
              <a:rect l="l" t="t" r="r" b="b"/>
              <a:pathLst>
                <a:path w="2797" h="3209" extrusionOk="0">
                  <a:moveTo>
                    <a:pt x="1025" y="1"/>
                  </a:moveTo>
                  <a:cubicBezTo>
                    <a:pt x="911" y="1"/>
                    <a:pt x="799" y="57"/>
                    <a:pt x="748" y="176"/>
                  </a:cubicBezTo>
                  <a:lnTo>
                    <a:pt x="390" y="859"/>
                  </a:lnTo>
                  <a:lnTo>
                    <a:pt x="0" y="2062"/>
                  </a:lnTo>
                  <a:lnTo>
                    <a:pt x="1008" y="2810"/>
                  </a:lnTo>
                  <a:lnTo>
                    <a:pt x="1724" y="3167"/>
                  </a:lnTo>
                  <a:cubicBezTo>
                    <a:pt x="1774" y="3196"/>
                    <a:pt x="1825" y="3209"/>
                    <a:pt x="1875" y="3209"/>
                  </a:cubicBezTo>
                  <a:cubicBezTo>
                    <a:pt x="2051" y="3209"/>
                    <a:pt x="2204" y="3045"/>
                    <a:pt x="2179" y="2842"/>
                  </a:cubicBezTo>
                  <a:lnTo>
                    <a:pt x="2016" y="2062"/>
                  </a:lnTo>
                  <a:lnTo>
                    <a:pt x="2602" y="1509"/>
                  </a:lnTo>
                  <a:cubicBezTo>
                    <a:pt x="2797" y="1314"/>
                    <a:pt x="2699" y="1021"/>
                    <a:pt x="2439" y="989"/>
                  </a:cubicBezTo>
                  <a:lnTo>
                    <a:pt x="1659" y="859"/>
                  </a:lnTo>
                  <a:lnTo>
                    <a:pt x="1301" y="143"/>
                  </a:lnTo>
                  <a:cubicBezTo>
                    <a:pt x="1238" y="49"/>
                    <a:pt x="1131" y="1"/>
                    <a:pt x="1025" y="1"/>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3" name="Google Shape;3122;p45">
              <a:extLst>
                <a:ext uri="{FF2B5EF4-FFF2-40B4-BE49-F238E27FC236}">
                  <a16:creationId xmlns:a16="http://schemas.microsoft.com/office/drawing/2014/main" id="{A319F71B-6E86-AC3E-3C53-E9F918911FF6}"/>
                </a:ext>
              </a:extLst>
            </p:cNvPr>
            <p:cNvSpPr/>
            <p:nvPr/>
          </p:nvSpPr>
          <p:spPr>
            <a:xfrm>
              <a:off x="1020681" y="3150719"/>
              <a:ext cx="30928" cy="40565"/>
            </a:xfrm>
            <a:custGeom>
              <a:avLst/>
              <a:gdLst/>
              <a:ahLst/>
              <a:cxnLst/>
              <a:rect l="l" t="t" r="r" b="b"/>
              <a:pathLst>
                <a:path w="1757" h="2318" extrusionOk="0">
                  <a:moveTo>
                    <a:pt x="1138" y="0"/>
                  </a:moveTo>
                  <a:lnTo>
                    <a:pt x="358" y="98"/>
                  </a:lnTo>
                  <a:cubicBezTo>
                    <a:pt x="98" y="130"/>
                    <a:pt x="0" y="423"/>
                    <a:pt x="195" y="618"/>
                  </a:cubicBezTo>
                  <a:lnTo>
                    <a:pt x="748" y="1171"/>
                  </a:lnTo>
                  <a:lnTo>
                    <a:pt x="618" y="1951"/>
                  </a:lnTo>
                  <a:cubicBezTo>
                    <a:pt x="593" y="2154"/>
                    <a:pt x="746" y="2318"/>
                    <a:pt x="922" y="2318"/>
                  </a:cubicBezTo>
                  <a:cubicBezTo>
                    <a:pt x="972" y="2318"/>
                    <a:pt x="1024" y="2305"/>
                    <a:pt x="1073" y="2276"/>
                  </a:cubicBezTo>
                  <a:lnTo>
                    <a:pt x="1756" y="1919"/>
                  </a:lnTo>
                  <a:lnTo>
                    <a:pt x="1138" y="0"/>
                  </a:lnTo>
                  <a:close/>
                </a:path>
              </a:pathLst>
            </a:custGeom>
            <a:solidFill>
              <a:srgbClr val="ECEAEC"/>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008" name="Google Shape;3123;p45">
              <a:extLst>
                <a:ext uri="{FF2B5EF4-FFF2-40B4-BE49-F238E27FC236}">
                  <a16:creationId xmlns:a16="http://schemas.microsoft.com/office/drawing/2014/main" id="{86AC89F8-34F9-7C61-0CED-3FD31F602C3C}"/>
                </a:ext>
              </a:extLst>
            </p:cNvPr>
            <p:cNvSpPr/>
            <p:nvPr/>
          </p:nvSpPr>
          <p:spPr>
            <a:xfrm>
              <a:off x="916492" y="2891211"/>
              <a:ext cx="123094" cy="85942"/>
            </a:xfrm>
            <a:custGeom>
              <a:avLst/>
              <a:gdLst/>
              <a:ahLst/>
              <a:cxnLst/>
              <a:rect l="l" t="t" r="r" b="b"/>
              <a:pathLst>
                <a:path w="6993" h="4911" extrusionOk="0">
                  <a:moveTo>
                    <a:pt x="3415" y="0"/>
                  </a:moveTo>
                  <a:cubicBezTo>
                    <a:pt x="1529" y="0"/>
                    <a:pt x="1" y="1529"/>
                    <a:pt x="1" y="3415"/>
                  </a:cubicBezTo>
                  <a:lnTo>
                    <a:pt x="1" y="4911"/>
                  </a:lnTo>
                  <a:cubicBezTo>
                    <a:pt x="3155" y="4781"/>
                    <a:pt x="5854" y="3090"/>
                    <a:pt x="6992" y="683"/>
                  </a:cubicBezTo>
                  <a:cubicBezTo>
                    <a:pt x="6440" y="260"/>
                    <a:pt x="5724" y="0"/>
                    <a:pt x="4944" y="0"/>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009" name="Google Shape;3124;p45">
              <a:extLst>
                <a:ext uri="{FF2B5EF4-FFF2-40B4-BE49-F238E27FC236}">
                  <a16:creationId xmlns:a16="http://schemas.microsoft.com/office/drawing/2014/main" id="{78849DBC-3CC1-60CF-D47F-B13CF5E0A49C}"/>
                </a:ext>
              </a:extLst>
            </p:cNvPr>
            <p:cNvSpPr/>
            <p:nvPr/>
          </p:nvSpPr>
          <p:spPr>
            <a:xfrm>
              <a:off x="870127" y="3085269"/>
              <a:ext cx="60130" cy="144567"/>
            </a:xfrm>
            <a:custGeom>
              <a:avLst/>
              <a:gdLst/>
              <a:ahLst/>
              <a:cxnLst/>
              <a:rect l="l" t="t" r="r" b="b"/>
              <a:pathLst>
                <a:path w="3416" h="8261" extrusionOk="0">
                  <a:moveTo>
                    <a:pt x="2732" y="0"/>
                  </a:moveTo>
                  <a:lnTo>
                    <a:pt x="1204" y="586"/>
                  </a:lnTo>
                  <a:cubicBezTo>
                    <a:pt x="456" y="878"/>
                    <a:pt x="1" y="1561"/>
                    <a:pt x="1" y="2342"/>
                  </a:cubicBezTo>
                  <a:lnTo>
                    <a:pt x="1" y="8260"/>
                  </a:lnTo>
                  <a:lnTo>
                    <a:pt x="749" y="7512"/>
                  </a:lnTo>
                  <a:lnTo>
                    <a:pt x="749" y="2342"/>
                  </a:lnTo>
                  <a:cubicBezTo>
                    <a:pt x="749" y="1886"/>
                    <a:pt x="1041" y="1464"/>
                    <a:pt x="1464" y="1301"/>
                  </a:cubicBezTo>
                  <a:lnTo>
                    <a:pt x="3415" y="553"/>
                  </a:lnTo>
                  <a:lnTo>
                    <a:pt x="2732" y="0"/>
                  </a:lnTo>
                  <a:close/>
                </a:path>
              </a:pathLst>
            </a:custGeom>
            <a:solidFill>
              <a:srgbClr val="000000">
                <a:alpha val="1453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010" name="Google Shape;3125;p45">
              <a:extLst>
                <a:ext uri="{FF2B5EF4-FFF2-40B4-BE49-F238E27FC236}">
                  <a16:creationId xmlns:a16="http://schemas.microsoft.com/office/drawing/2014/main" id="{115C5D08-A8C7-CE10-38F7-FD86D0826583}"/>
                </a:ext>
              </a:extLst>
            </p:cNvPr>
            <p:cNvSpPr/>
            <p:nvPr/>
          </p:nvSpPr>
          <p:spPr>
            <a:xfrm>
              <a:off x="849514" y="3236644"/>
              <a:ext cx="287378" cy="66027"/>
            </a:xfrm>
            <a:custGeom>
              <a:avLst/>
              <a:gdLst/>
              <a:ahLst/>
              <a:cxnLst/>
              <a:rect l="l" t="t" r="r" b="b"/>
              <a:pathLst>
                <a:path w="16326" h="3773" extrusionOk="0">
                  <a:moveTo>
                    <a:pt x="1" y="1"/>
                  </a:moveTo>
                  <a:lnTo>
                    <a:pt x="1" y="3025"/>
                  </a:lnTo>
                  <a:lnTo>
                    <a:pt x="391" y="3773"/>
                  </a:lnTo>
                  <a:lnTo>
                    <a:pt x="15578" y="3773"/>
                  </a:lnTo>
                  <a:cubicBezTo>
                    <a:pt x="16001" y="3773"/>
                    <a:pt x="16326" y="3448"/>
                    <a:pt x="16326" y="3025"/>
                  </a:cubicBezTo>
                  <a:lnTo>
                    <a:pt x="16326" y="1139"/>
                  </a:lnTo>
                  <a:lnTo>
                    <a:pt x="1" y="1"/>
                  </a:ln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011" name="Google Shape;3126;p45">
              <a:extLst>
                <a:ext uri="{FF2B5EF4-FFF2-40B4-BE49-F238E27FC236}">
                  <a16:creationId xmlns:a16="http://schemas.microsoft.com/office/drawing/2014/main" id="{6333FE80-61BB-BE86-E9CA-DDAC70EC1459}"/>
                </a:ext>
              </a:extLst>
            </p:cNvPr>
            <p:cNvSpPr/>
            <p:nvPr/>
          </p:nvSpPr>
          <p:spPr>
            <a:xfrm>
              <a:off x="843230" y="3236644"/>
              <a:ext cx="293663" cy="66028"/>
            </a:xfrm>
            <a:custGeom>
              <a:avLst/>
              <a:gdLst/>
              <a:ahLst/>
              <a:cxnLst/>
              <a:rect l="l" t="t" r="r" b="b"/>
              <a:pathLst>
                <a:path w="16683" h="3773" extrusionOk="0">
                  <a:moveTo>
                    <a:pt x="0" y="1"/>
                  </a:moveTo>
                  <a:lnTo>
                    <a:pt x="0" y="3025"/>
                  </a:lnTo>
                  <a:cubicBezTo>
                    <a:pt x="0" y="3448"/>
                    <a:pt x="325" y="3773"/>
                    <a:pt x="748" y="3773"/>
                  </a:cubicBezTo>
                  <a:lnTo>
                    <a:pt x="748" y="1887"/>
                  </a:lnTo>
                  <a:cubicBezTo>
                    <a:pt x="748" y="1464"/>
                    <a:pt x="1106" y="1139"/>
                    <a:pt x="1529" y="1139"/>
                  </a:cubicBezTo>
                  <a:lnTo>
                    <a:pt x="16683" y="1139"/>
                  </a:lnTo>
                  <a:lnTo>
                    <a:pt x="16683" y="1"/>
                  </a:ln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012" name="Google Shape;3127;p45">
              <a:extLst>
                <a:ext uri="{FF2B5EF4-FFF2-40B4-BE49-F238E27FC236}">
                  <a16:creationId xmlns:a16="http://schemas.microsoft.com/office/drawing/2014/main" id="{7337354F-CB7E-970C-6BB7-22FF73BD9ECD}"/>
                </a:ext>
              </a:extLst>
            </p:cNvPr>
            <p:cNvSpPr/>
            <p:nvPr/>
          </p:nvSpPr>
          <p:spPr>
            <a:xfrm>
              <a:off x="843230" y="3236644"/>
              <a:ext cx="293663" cy="66028"/>
            </a:xfrm>
            <a:custGeom>
              <a:avLst/>
              <a:gdLst/>
              <a:ahLst/>
              <a:cxnLst/>
              <a:rect l="l" t="t" r="r" b="b"/>
              <a:pathLst>
                <a:path w="16683" h="3773" extrusionOk="0">
                  <a:moveTo>
                    <a:pt x="0" y="1"/>
                  </a:moveTo>
                  <a:lnTo>
                    <a:pt x="0" y="3025"/>
                  </a:lnTo>
                  <a:cubicBezTo>
                    <a:pt x="0" y="3448"/>
                    <a:pt x="325" y="3773"/>
                    <a:pt x="748" y="3773"/>
                  </a:cubicBezTo>
                  <a:lnTo>
                    <a:pt x="748" y="1887"/>
                  </a:lnTo>
                  <a:cubicBezTo>
                    <a:pt x="748" y="1464"/>
                    <a:pt x="1106" y="1139"/>
                    <a:pt x="1529" y="1139"/>
                  </a:cubicBezTo>
                  <a:lnTo>
                    <a:pt x="16683" y="1139"/>
                  </a:lnTo>
                  <a:lnTo>
                    <a:pt x="16683" y="1"/>
                  </a:lnTo>
                  <a:close/>
                </a:path>
              </a:pathLst>
            </a:custGeom>
            <a:solidFill>
              <a:srgbClr val="000000">
                <a:alpha val="1453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013" name="Google Shape;3128;p45">
              <a:extLst>
                <a:ext uri="{FF2B5EF4-FFF2-40B4-BE49-F238E27FC236}">
                  <a16:creationId xmlns:a16="http://schemas.microsoft.com/office/drawing/2014/main" id="{22DDB386-A7A6-6BD7-F631-BC29E51F8B37}"/>
                </a:ext>
              </a:extLst>
            </p:cNvPr>
            <p:cNvSpPr/>
            <p:nvPr/>
          </p:nvSpPr>
          <p:spPr>
            <a:xfrm>
              <a:off x="810032" y="3216729"/>
              <a:ext cx="360059" cy="26197"/>
            </a:xfrm>
            <a:custGeom>
              <a:avLst/>
              <a:gdLst/>
              <a:ahLst/>
              <a:cxnLst/>
              <a:rect l="l" t="t" r="r" b="b"/>
              <a:pathLst>
                <a:path w="20455" h="1497" extrusionOk="0">
                  <a:moveTo>
                    <a:pt x="358" y="0"/>
                  </a:moveTo>
                  <a:cubicBezTo>
                    <a:pt x="163" y="0"/>
                    <a:pt x="0" y="163"/>
                    <a:pt x="0" y="358"/>
                  </a:cubicBezTo>
                  <a:lnTo>
                    <a:pt x="0" y="1139"/>
                  </a:lnTo>
                  <a:cubicBezTo>
                    <a:pt x="0" y="1334"/>
                    <a:pt x="163" y="1496"/>
                    <a:pt x="358" y="1496"/>
                  </a:cubicBezTo>
                  <a:lnTo>
                    <a:pt x="20097" y="1496"/>
                  </a:lnTo>
                  <a:cubicBezTo>
                    <a:pt x="20292" y="1496"/>
                    <a:pt x="20455" y="1334"/>
                    <a:pt x="20455" y="1139"/>
                  </a:cubicBezTo>
                  <a:lnTo>
                    <a:pt x="20455" y="748"/>
                  </a:lnTo>
                  <a:lnTo>
                    <a:pt x="1138" y="748"/>
                  </a:lnTo>
                  <a:cubicBezTo>
                    <a:pt x="911" y="748"/>
                    <a:pt x="748" y="586"/>
                    <a:pt x="748" y="358"/>
                  </a:cubicBezTo>
                  <a:lnTo>
                    <a:pt x="748" y="0"/>
                  </a:ln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039" name="Google Shape;3129;p45">
              <a:extLst>
                <a:ext uri="{FF2B5EF4-FFF2-40B4-BE49-F238E27FC236}">
                  <a16:creationId xmlns:a16="http://schemas.microsoft.com/office/drawing/2014/main" id="{2170636F-012F-9DBE-8D1C-0BC4BE1CEC42}"/>
                </a:ext>
              </a:extLst>
            </p:cNvPr>
            <p:cNvSpPr/>
            <p:nvPr/>
          </p:nvSpPr>
          <p:spPr>
            <a:xfrm>
              <a:off x="816316" y="3216729"/>
              <a:ext cx="353775" cy="19933"/>
            </a:xfrm>
            <a:custGeom>
              <a:avLst/>
              <a:gdLst/>
              <a:ahLst/>
              <a:cxnLst/>
              <a:rect l="l" t="t" r="r" b="b"/>
              <a:pathLst>
                <a:path w="20098" h="1139" extrusionOk="0">
                  <a:moveTo>
                    <a:pt x="391" y="0"/>
                  </a:moveTo>
                  <a:cubicBezTo>
                    <a:pt x="163" y="0"/>
                    <a:pt x="1" y="163"/>
                    <a:pt x="1" y="358"/>
                  </a:cubicBezTo>
                  <a:lnTo>
                    <a:pt x="1" y="748"/>
                  </a:lnTo>
                  <a:cubicBezTo>
                    <a:pt x="1" y="943"/>
                    <a:pt x="163" y="1139"/>
                    <a:pt x="391" y="1139"/>
                  </a:cubicBezTo>
                  <a:lnTo>
                    <a:pt x="19740" y="1139"/>
                  </a:lnTo>
                  <a:cubicBezTo>
                    <a:pt x="19935" y="1139"/>
                    <a:pt x="20098" y="943"/>
                    <a:pt x="20098" y="748"/>
                  </a:cubicBezTo>
                  <a:lnTo>
                    <a:pt x="20098" y="358"/>
                  </a:lnTo>
                  <a:cubicBezTo>
                    <a:pt x="20098" y="163"/>
                    <a:pt x="19935" y="0"/>
                    <a:pt x="19740" y="0"/>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131" name="Google Shape;3130;p45">
              <a:extLst>
                <a:ext uri="{FF2B5EF4-FFF2-40B4-BE49-F238E27FC236}">
                  <a16:creationId xmlns:a16="http://schemas.microsoft.com/office/drawing/2014/main" id="{42C9C5DE-C1F8-3466-4870-E5B61B5C5B02}"/>
                </a:ext>
              </a:extLst>
            </p:cNvPr>
            <p:cNvSpPr/>
            <p:nvPr/>
          </p:nvSpPr>
          <p:spPr>
            <a:xfrm>
              <a:off x="810032" y="3216729"/>
              <a:ext cx="360059" cy="26197"/>
            </a:xfrm>
            <a:custGeom>
              <a:avLst/>
              <a:gdLst/>
              <a:ahLst/>
              <a:cxnLst/>
              <a:rect l="l" t="t" r="r" b="b"/>
              <a:pathLst>
                <a:path w="20455" h="1497" extrusionOk="0">
                  <a:moveTo>
                    <a:pt x="358" y="0"/>
                  </a:moveTo>
                  <a:cubicBezTo>
                    <a:pt x="163" y="0"/>
                    <a:pt x="0" y="163"/>
                    <a:pt x="0" y="358"/>
                  </a:cubicBezTo>
                  <a:lnTo>
                    <a:pt x="0" y="1139"/>
                  </a:lnTo>
                  <a:cubicBezTo>
                    <a:pt x="0" y="1334"/>
                    <a:pt x="163" y="1496"/>
                    <a:pt x="358" y="1496"/>
                  </a:cubicBezTo>
                  <a:lnTo>
                    <a:pt x="20097" y="1496"/>
                  </a:lnTo>
                  <a:cubicBezTo>
                    <a:pt x="20292" y="1496"/>
                    <a:pt x="20455" y="1334"/>
                    <a:pt x="20455" y="1139"/>
                  </a:cubicBezTo>
                  <a:lnTo>
                    <a:pt x="20455" y="748"/>
                  </a:lnTo>
                  <a:lnTo>
                    <a:pt x="1138" y="748"/>
                  </a:lnTo>
                  <a:cubicBezTo>
                    <a:pt x="911" y="748"/>
                    <a:pt x="748" y="586"/>
                    <a:pt x="748" y="358"/>
                  </a:cubicBezTo>
                  <a:lnTo>
                    <a:pt x="748" y="0"/>
                  </a:lnTo>
                  <a:close/>
                </a:path>
              </a:pathLst>
            </a:custGeom>
            <a:solidFill>
              <a:srgbClr val="000000">
                <a:alpha val="1453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3132" name="Google Shape;3017;p45">
            <a:extLst>
              <a:ext uri="{FF2B5EF4-FFF2-40B4-BE49-F238E27FC236}">
                <a16:creationId xmlns:a16="http://schemas.microsoft.com/office/drawing/2014/main" id="{85A2D3D9-C31D-6831-6FAA-B169CF813138}"/>
              </a:ext>
            </a:extLst>
          </p:cNvPr>
          <p:cNvSpPr/>
          <p:nvPr/>
        </p:nvSpPr>
        <p:spPr>
          <a:xfrm rot="2788302">
            <a:off x="5895167" y="3641945"/>
            <a:ext cx="657755" cy="640223"/>
          </a:xfrm>
          <a:prstGeom prst="ellipse">
            <a:avLst/>
          </a:prstGeom>
          <a:solidFill>
            <a:schemeClr val="accent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nvGrpSpPr>
          <p:cNvPr id="3133" name="Google Shape;3088;p45">
            <a:extLst>
              <a:ext uri="{FF2B5EF4-FFF2-40B4-BE49-F238E27FC236}">
                <a16:creationId xmlns:a16="http://schemas.microsoft.com/office/drawing/2014/main" id="{F1215419-4608-D26C-6067-7780493F945F}"/>
              </a:ext>
            </a:extLst>
          </p:cNvPr>
          <p:cNvGrpSpPr/>
          <p:nvPr/>
        </p:nvGrpSpPr>
        <p:grpSpPr>
          <a:xfrm rot="88302">
            <a:off x="6047499" y="3753696"/>
            <a:ext cx="324620" cy="338488"/>
            <a:chOff x="1994462" y="4075633"/>
            <a:chExt cx="360043" cy="411460"/>
          </a:xfrm>
        </p:grpSpPr>
        <p:sp>
          <p:nvSpPr>
            <p:cNvPr id="3134" name="Google Shape;3089;p45">
              <a:extLst>
                <a:ext uri="{FF2B5EF4-FFF2-40B4-BE49-F238E27FC236}">
                  <a16:creationId xmlns:a16="http://schemas.microsoft.com/office/drawing/2014/main" id="{DF545EC2-B9D1-C457-B590-A6F6865D9E59}"/>
                </a:ext>
              </a:extLst>
            </p:cNvPr>
            <p:cNvSpPr/>
            <p:nvPr/>
          </p:nvSpPr>
          <p:spPr>
            <a:xfrm>
              <a:off x="2289908" y="4210505"/>
              <a:ext cx="51452" cy="196928"/>
            </a:xfrm>
            <a:custGeom>
              <a:avLst/>
              <a:gdLst/>
              <a:ahLst/>
              <a:cxnLst/>
              <a:rect l="l" t="t" r="r" b="b"/>
              <a:pathLst>
                <a:path w="2928" h="11253" extrusionOk="0">
                  <a:moveTo>
                    <a:pt x="521" y="0"/>
                  </a:moveTo>
                  <a:lnTo>
                    <a:pt x="1" y="521"/>
                  </a:lnTo>
                  <a:lnTo>
                    <a:pt x="1171" y="1691"/>
                  </a:lnTo>
                  <a:cubicBezTo>
                    <a:pt x="1822" y="2342"/>
                    <a:pt x="2179" y="3187"/>
                    <a:pt x="2179" y="4098"/>
                  </a:cubicBezTo>
                  <a:lnTo>
                    <a:pt x="2179" y="11252"/>
                  </a:lnTo>
                  <a:lnTo>
                    <a:pt x="2927" y="11252"/>
                  </a:lnTo>
                  <a:lnTo>
                    <a:pt x="2927" y="4098"/>
                  </a:lnTo>
                  <a:cubicBezTo>
                    <a:pt x="2927" y="2992"/>
                    <a:pt x="2505" y="1951"/>
                    <a:pt x="1692" y="1171"/>
                  </a:cubicBezTo>
                  <a:lnTo>
                    <a:pt x="521" y="0"/>
                  </a:lnTo>
                  <a:close/>
                </a:path>
              </a:pathLst>
            </a:custGeom>
            <a:solidFill>
              <a:srgbClr val="DAD8D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135" name="Google Shape;3090;p45">
              <a:extLst>
                <a:ext uri="{FF2B5EF4-FFF2-40B4-BE49-F238E27FC236}">
                  <a16:creationId xmlns:a16="http://schemas.microsoft.com/office/drawing/2014/main" id="{37C32565-892A-E7A6-CDCE-799372AA2EEB}"/>
                </a:ext>
              </a:extLst>
            </p:cNvPr>
            <p:cNvSpPr/>
            <p:nvPr/>
          </p:nvSpPr>
          <p:spPr>
            <a:xfrm>
              <a:off x="2048761" y="4248638"/>
              <a:ext cx="259458" cy="165620"/>
            </a:xfrm>
            <a:custGeom>
              <a:avLst/>
              <a:gdLst/>
              <a:ahLst/>
              <a:cxnLst/>
              <a:rect l="l" t="t" r="r" b="b"/>
              <a:pathLst>
                <a:path w="14765" h="9464" extrusionOk="0">
                  <a:moveTo>
                    <a:pt x="3805" y="0"/>
                  </a:moveTo>
                  <a:lnTo>
                    <a:pt x="1431" y="943"/>
                  </a:lnTo>
                  <a:cubicBezTo>
                    <a:pt x="586" y="1268"/>
                    <a:pt x="0" y="2114"/>
                    <a:pt x="0" y="3024"/>
                  </a:cubicBezTo>
                  <a:lnTo>
                    <a:pt x="0" y="9463"/>
                  </a:lnTo>
                  <a:lnTo>
                    <a:pt x="14732" y="9463"/>
                  </a:lnTo>
                  <a:lnTo>
                    <a:pt x="14732" y="3024"/>
                  </a:lnTo>
                  <a:cubicBezTo>
                    <a:pt x="14764" y="2114"/>
                    <a:pt x="14179" y="1268"/>
                    <a:pt x="13333" y="943"/>
                  </a:cubicBezTo>
                  <a:lnTo>
                    <a:pt x="10959" y="0"/>
                  </a:ln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136" name="Google Shape;3091;p45">
              <a:extLst>
                <a:ext uri="{FF2B5EF4-FFF2-40B4-BE49-F238E27FC236}">
                  <a16:creationId xmlns:a16="http://schemas.microsoft.com/office/drawing/2014/main" id="{D0D8F5D9-57C7-409D-3030-6B03B3FABF69}"/>
                </a:ext>
              </a:extLst>
            </p:cNvPr>
            <p:cNvSpPr/>
            <p:nvPr/>
          </p:nvSpPr>
          <p:spPr>
            <a:xfrm>
              <a:off x="2139048" y="4222458"/>
              <a:ext cx="75439" cy="52378"/>
            </a:xfrm>
            <a:custGeom>
              <a:avLst/>
              <a:gdLst/>
              <a:ahLst/>
              <a:cxnLst/>
              <a:rect l="l" t="t" r="r" b="b"/>
              <a:pathLst>
                <a:path w="4293" h="2993" extrusionOk="0">
                  <a:moveTo>
                    <a:pt x="0" y="0"/>
                  </a:moveTo>
                  <a:lnTo>
                    <a:pt x="0" y="2992"/>
                  </a:lnTo>
                  <a:lnTo>
                    <a:pt x="4293" y="2992"/>
                  </a:lnTo>
                  <a:lnTo>
                    <a:pt x="4293" y="33"/>
                  </a:lnTo>
                  <a:lnTo>
                    <a:pt x="0" y="0"/>
                  </a:lnTo>
                  <a:close/>
                </a:path>
              </a:pathLst>
            </a:custGeom>
            <a:solidFill>
              <a:srgbClr val="ECBD8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137" name="Google Shape;3092;p45">
              <a:extLst>
                <a:ext uri="{FF2B5EF4-FFF2-40B4-BE49-F238E27FC236}">
                  <a16:creationId xmlns:a16="http://schemas.microsoft.com/office/drawing/2014/main" id="{EAD8824C-1CC3-EAEF-88F8-1830FEDEE6F9}"/>
                </a:ext>
              </a:extLst>
            </p:cNvPr>
            <p:cNvSpPr/>
            <p:nvPr/>
          </p:nvSpPr>
          <p:spPr>
            <a:xfrm>
              <a:off x="2134479" y="4188875"/>
              <a:ext cx="80008" cy="66028"/>
            </a:xfrm>
            <a:custGeom>
              <a:avLst/>
              <a:gdLst/>
              <a:ahLst/>
              <a:cxnLst/>
              <a:rect l="l" t="t" r="r" b="b"/>
              <a:pathLst>
                <a:path w="4553" h="3773" extrusionOk="0">
                  <a:moveTo>
                    <a:pt x="0" y="1"/>
                  </a:moveTo>
                  <a:lnTo>
                    <a:pt x="0" y="3773"/>
                  </a:lnTo>
                  <a:lnTo>
                    <a:pt x="781" y="3773"/>
                  </a:lnTo>
                  <a:lnTo>
                    <a:pt x="781" y="2960"/>
                  </a:lnTo>
                  <a:cubicBezTo>
                    <a:pt x="781" y="2705"/>
                    <a:pt x="977" y="2525"/>
                    <a:pt x="1221" y="2525"/>
                  </a:cubicBezTo>
                  <a:cubicBezTo>
                    <a:pt x="1258" y="2525"/>
                    <a:pt x="1295" y="2529"/>
                    <a:pt x="1333" y="2537"/>
                  </a:cubicBezTo>
                  <a:cubicBezTo>
                    <a:pt x="1626" y="2602"/>
                    <a:pt x="1951" y="2635"/>
                    <a:pt x="2277" y="2635"/>
                  </a:cubicBezTo>
                  <a:cubicBezTo>
                    <a:pt x="3122" y="2635"/>
                    <a:pt x="3903" y="2374"/>
                    <a:pt x="4553" y="1952"/>
                  </a:cubicBezTo>
                  <a:lnTo>
                    <a:pt x="4553" y="1"/>
                  </a:lnTo>
                  <a:close/>
                </a:path>
              </a:pathLst>
            </a:custGeom>
            <a:solidFill>
              <a:srgbClr val="E2A975"/>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138" name="Google Shape;3093;p45">
              <a:extLst>
                <a:ext uri="{FF2B5EF4-FFF2-40B4-BE49-F238E27FC236}">
                  <a16:creationId xmlns:a16="http://schemas.microsoft.com/office/drawing/2014/main" id="{DAFDFCC5-B8E1-EC38-D8D3-1EEF5C41008D}"/>
                </a:ext>
              </a:extLst>
            </p:cNvPr>
            <p:cNvSpPr/>
            <p:nvPr/>
          </p:nvSpPr>
          <p:spPr>
            <a:xfrm>
              <a:off x="2126466" y="4108638"/>
              <a:ext cx="108036" cy="112280"/>
            </a:xfrm>
            <a:custGeom>
              <a:avLst/>
              <a:gdLst/>
              <a:ahLst/>
              <a:cxnLst/>
              <a:rect l="l" t="t" r="r" b="b"/>
              <a:pathLst>
                <a:path w="6148" h="6416" extrusionOk="0">
                  <a:moveTo>
                    <a:pt x="1" y="0"/>
                  </a:moveTo>
                  <a:lnTo>
                    <a:pt x="1" y="3057"/>
                  </a:lnTo>
                  <a:cubicBezTo>
                    <a:pt x="1" y="4943"/>
                    <a:pt x="846" y="6374"/>
                    <a:pt x="2733" y="6374"/>
                  </a:cubicBezTo>
                  <a:cubicBezTo>
                    <a:pt x="2889" y="6374"/>
                    <a:pt x="3045" y="6416"/>
                    <a:pt x="3201" y="6416"/>
                  </a:cubicBezTo>
                  <a:cubicBezTo>
                    <a:pt x="3240" y="6416"/>
                    <a:pt x="3279" y="6413"/>
                    <a:pt x="3318" y="6407"/>
                  </a:cubicBezTo>
                  <a:cubicBezTo>
                    <a:pt x="4944" y="6147"/>
                    <a:pt x="6147" y="4748"/>
                    <a:pt x="6147" y="3057"/>
                  </a:cubicBezTo>
                  <a:lnTo>
                    <a:pt x="6147" y="0"/>
                  </a:lnTo>
                  <a:close/>
                </a:path>
              </a:pathLst>
            </a:custGeom>
            <a:solidFill>
              <a:srgbClr val="F6D190"/>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139" name="Google Shape;3094;p45">
              <a:extLst>
                <a:ext uri="{FF2B5EF4-FFF2-40B4-BE49-F238E27FC236}">
                  <a16:creationId xmlns:a16="http://schemas.microsoft.com/office/drawing/2014/main" id="{D3FB02AE-84D0-89FE-70A5-1CFD81EE774D}"/>
                </a:ext>
              </a:extLst>
            </p:cNvPr>
            <p:cNvSpPr/>
            <p:nvPr/>
          </p:nvSpPr>
          <p:spPr>
            <a:xfrm>
              <a:off x="2114464" y="4108638"/>
              <a:ext cx="109740" cy="113260"/>
            </a:xfrm>
            <a:custGeom>
              <a:avLst/>
              <a:gdLst/>
              <a:ahLst/>
              <a:cxnLst/>
              <a:rect l="l" t="t" r="r" b="b"/>
              <a:pathLst>
                <a:path w="6245" h="6472" extrusionOk="0">
                  <a:moveTo>
                    <a:pt x="1" y="0"/>
                  </a:moveTo>
                  <a:lnTo>
                    <a:pt x="1" y="33"/>
                  </a:lnTo>
                  <a:lnTo>
                    <a:pt x="1" y="3057"/>
                  </a:lnTo>
                  <a:cubicBezTo>
                    <a:pt x="1" y="4943"/>
                    <a:pt x="1529" y="6472"/>
                    <a:pt x="3416" y="6472"/>
                  </a:cubicBezTo>
                  <a:cubicBezTo>
                    <a:pt x="3611" y="6472"/>
                    <a:pt x="3806" y="6439"/>
                    <a:pt x="4001" y="6407"/>
                  </a:cubicBezTo>
                  <a:cubicBezTo>
                    <a:pt x="2375" y="6147"/>
                    <a:pt x="1139" y="4748"/>
                    <a:pt x="1139" y="3057"/>
                  </a:cubicBezTo>
                  <a:lnTo>
                    <a:pt x="1139" y="2862"/>
                  </a:lnTo>
                  <a:cubicBezTo>
                    <a:pt x="2277" y="2667"/>
                    <a:pt x="3773" y="2277"/>
                    <a:pt x="5042" y="1496"/>
                  </a:cubicBezTo>
                  <a:cubicBezTo>
                    <a:pt x="5594" y="1138"/>
                    <a:pt x="6017" y="618"/>
                    <a:pt x="6245" y="0"/>
                  </a:cubicBezTo>
                  <a:close/>
                </a:path>
              </a:pathLst>
            </a:custGeom>
            <a:solidFill>
              <a:srgbClr val="ECBD8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140" name="Google Shape;3095;p45">
              <a:extLst>
                <a:ext uri="{FF2B5EF4-FFF2-40B4-BE49-F238E27FC236}">
                  <a16:creationId xmlns:a16="http://schemas.microsoft.com/office/drawing/2014/main" id="{2C7F0171-45BC-3105-0CE8-1514ACE46DAC}"/>
                </a:ext>
              </a:extLst>
            </p:cNvPr>
            <p:cNvSpPr/>
            <p:nvPr/>
          </p:nvSpPr>
          <p:spPr>
            <a:xfrm>
              <a:off x="2154477" y="4294733"/>
              <a:ext cx="40013" cy="112700"/>
            </a:xfrm>
            <a:custGeom>
              <a:avLst/>
              <a:gdLst/>
              <a:ahLst/>
              <a:cxnLst/>
              <a:rect l="l" t="t" r="r" b="b"/>
              <a:pathLst>
                <a:path w="2277" h="6440" extrusionOk="0">
                  <a:moveTo>
                    <a:pt x="781" y="0"/>
                  </a:moveTo>
                  <a:lnTo>
                    <a:pt x="0" y="6439"/>
                  </a:lnTo>
                  <a:lnTo>
                    <a:pt x="2277" y="6439"/>
                  </a:lnTo>
                  <a:lnTo>
                    <a:pt x="1529" y="0"/>
                  </a:lnTo>
                  <a:close/>
                </a:path>
              </a:pathLst>
            </a:custGeom>
            <a:solidFill>
              <a:schemeClr val="accen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141" name="Google Shape;3096;p45">
              <a:extLst>
                <a:ext uri="{FF2B5EF4-FFF2-40B4-BE49-F238E27FC236}">
                  <a16:creationId xmlns:a16="http://schemas.microsoft.com/office/drawing/2014/main" id="{D5639E49-6284-DEC6-6338-FC6B4C826DEC}"/>
                </a:ext>
              </a:extLst>
            </p:cNvPr>
            <p:cNvSpPr/>
            <p:nvPr/>
          </p:nvSpPr>
          <p:spPr>
            <a:xfrm>
              <a:off x="2035036" y="4421065"/>
              <a:ext cx="286326" cy="66028"/>
            </a:xfrm>
            <a:custGeom>
              <a:avLst/>
              <a:gdLst/>
              <a:ahLst/>
              <a:cxnLst/>
              <a:rect l="l" t="t" r="r" b="b"/>
              <a:pathLst>
                <a:path w="16294" h="3773" extrusionOk="0">
                  <a:moveTo>
                    <a:pt x="1" y="1"/>
                  </a:moveTo>
                  <a:lnTo>
                    <a:pt x="1" y="3025"/>
                  </a:lnTo>
                  <a:lnTo>
                    <a:pt x="358" y="3773"/>
                  </a:lnTo>
                  <a:lnTo>
                    <a:pt x="15545" y="3773"/>
                  </a:lnTo>
                  <a:cubicBezTo>
                    <a:pt x="15935" y="3773"/>
                    <a:pt x="16293" y="3448"/>
                    <a:pt x="16293" y="3025"/>
                  </a:cubicBezTo>
                  <a:lnTo>
                    <a:pt x="16293" y="1139"/>
                  </a:lnTo>
                  <a:lnTo>
                    <a:pt x="1" y="1"/>
                  </a:ln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142" name="Google Shape;3097;p45">
              <a:extLst>
                <a:ext uri="{FF2B5EF4-FFF2-40B4-BE49-F238E27FC236}">
                  <a16:creationId xmlns:a16="http://schemas.microsoft.com/office/drawing/2014/main" id="{AD490E57-3547-9F52-D3FC-F5B16166FFD9}"/>
                </a:ext>
              </a:extLst>
            </p:cNvPr>
            <p:cNvSpPr/>
            <p:nvPr/>
          </p:nvSpPr>
          <p:spPr>
            <a:xfrm>
              <a:off x="2027603" y="4421065"/>
              <a:ext cx="293759" cy="66028"/>
            </a:xfrm>
            <a:custGeom>
              <a:avLst/>
              <a:gdLst/>
              <a:ahLst/>
              <a:cxnLst/>
              <a:rect l="l" t="t" r="r" b="b"/>
              <a:pathLst>
                <a:path w="16717" h="3773" extrusionOk="0">
                  <a:moveTo>
                    <a:pt x="1" y="1"/>
                  </a:moveTo>
                  <a:lnTo>
                    <a:pt x="1" y="3025"/>
                  </a:lnTo>
                  <a:cubicBezTo>
                    <a:pt x="1" y="3448"/>
                    <a:pt x="359" y="3773"/>
                    <a:pt x="781" y="3773"/>
                  </a:cubicBezTo>
                  <a:lnTo>
                    <a:pt x="781" y="1887"/>
                  </a:lnTo>
                  <a:cubicBezTo>
                    <a:pt x="781" y="1464"/>
                    <a:pt x="1107" y="1139"/>
                    <a:pt x="1529" y="1139"/>
                  </a:cubicBezTo>
                  <a:lnTo>
                    <a:pt x="16716" y="1139"/>
                  </a:lnTo>
                  <a:lnTo>
                    <a:pt x="16716" y="1"/>
                  </a:ln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143" name="Google Shape;3098;p45">
              <a:extLst>
                <a:ext uri="{FF2B5EF4-FFF2-40B4-BE49-F238E27FC236}">
                  <a16:creationId xmlns:a16="http://schemas.microsoft.com/office/drawing/2014/main" id="{36C3F086-6E5C-6559-050F-63581B40B0C9}"/>
                </a:ext>
              </a:extLst>
            </p:cNvPr>
            <p:cNvSpPr/>
            <p:nvPr/>
          </p:nvSpPr>
          <p:spPr>
            <a:xfrm>
              <a:off x="2161330" y="4265140"/>
              <a:ext cx="26886" cy="36435"/>
            </a:xfrm>
            <a:custGeom>
              <a:avLst/>
              <a:gdLst/>
              <a:ahLst/>
              <a:cxnLst/>
              <a:rect l="l" t="t" r="r" b="b"/>
              <a:pathLst>
                <a:path w="1530" h="2082" extrusionOk="0">
                  <a:moveTo>
                    <a:pt x="1" y="0"/>
                  </a:moveTo>
                  <a:lnTo>
                    <a:pt x="1" y="1691"/>
                  </a:lnTo>
                  <a:cubicBezTo>
                    <a:pt x="1" y="1919"/>
                    <a:pt x="163" y="2081"/>
                    <a:pt x="391" y="2081"/>
                  </a:cubicBezTo>
                  <a:lnTo>
                    <a:pt x="1139" y="2081"/>
                  </a:lnTo>
                  <a:cubicBezTo>
                    <a:pt x="1334" y="2081"/>
                    <a:pt x="1529" y="1919"/>
                    <a:pt x="1529" y="1691"/>
                  </a:cubicBezTo>
                  <a:lnTo>
                    <a:pt x="1529" y="0"/>
                  </a:lnTo>
                  <a:close/>
                </a:path>
              </a:pathLst>
            </a:custGeom>
            <a:solidFill>
              <a:schemeClr val="accen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144" name="Google Shape;3099;p45">
              <a:extLst>
                <a:ext uri="{FF2B5EF4-FFF2-40B4-BE49-F238E27FC236}">
                  <a16:creationId xmlns:a16="http://schemas.microsoft.com/office/drawing/2014/main" id="{259DCA9D-5266-9300-8440-AFE75799B9CD}"/>
                </a:ext>
              </a:extLst>
            </p:cNvPr>
            <p:cNvSpPr/>
            <p:nvPr/>
          </p:nvSpPr>
          <p:spPr>
            <a:xfrm>
              <a:off x="2201325" y="4082458"/>
              <a:ext cx="40030" cy="62772"/>
            </a:xfrm>
            <a:custGeom>
              <a:avLst/>
              <a:gdLst/>
              <a:ahLst/>
              <a:cxnLst/>
              <a:rect l="l" t="t" r="r" b="b"/>
              <a:pathLst>
                <a:path w="2278" h="3587" extrusionOk="0">
                  <a:moveTo>
                    <a:pt x="1" y="0"/>
                  </a:moveTo>
                  <a:lnTo>
                    <a:pt x="1" y="1887"/>
                  </a:lnTo>
                  <a:cubicBezTo>
                    <a:pt x="456" y="2732"/>
                    <a:pt x="1204" y="3252"/>
                    <a:pt x="1725" y="3545"/>
                  </a:cubicBezTo>
                  <a:cubicBezTo>
                    <a:pt x="1781" y="3573"/>
                    <a:pt x="1839" y="3586"/>
                    <a:pt x="1895" y="3586"/>
                  </a:cubicBezTo>
                  <a:cubicBezTo>
                    <a:pt x="2098" y="3586"/>
                    <a:pt x="2277" y="3417"/>
                    <a:pt x="2277" y="3187"/>
                  </a:cubicBezTo>
                  <a:lnTo>
                    <a:pt x="2277" y="1529"/>
                  </a:lnTo>
                  <a:cubicBezTo>
                    <a:pt x="2277" y="683"/>
                    <a:pt x="1594" y="0"/>
                    <a:pt x="749" y="0"/>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145" name="Google Shape;3100;p45">
              <a:extLst>
                <a:ext uri="{FF2B5EF4-FFF2-40B4-BE49-F238E27FC236}">
                  <a16:creationId xmlns:a16="http://schemas.microsoft.com/office/drawing/2014/main" id="{97FC9EB3-F857-0AFA-1934-2F42406D54E3}"/>
                </a:ext>
              </a:extLst>
            </p:cNvPr>
            <p:cNvSpPr/>
            <p:nvPr/>
          </p:nvSpPr>
          <p:spPr>
            <a:xfrm>
              <a:off x="2041327" y="4230910"/>
              <a:ext cx="133164" cy="183347"/>
            </a:xfrm>
            <a:custGeom>
              <a:avLst/>
              <a:gdLst/>
              <a:ahLst/>
              <a:cxnLst/>
              <a:rect l="l" t="t" r="r" b="b"/>
              <a:pathLst>
                <a:path w="7578" h="10477" extrusionOk="0">
                  <a:moveTo>
                    <a:pt x="4657" y="1"/>
                  </a:moveTo>
                  <a:cubicBezTo>
                    <a:pt x="4529" y="1"/>
                    <a:pt x="4408" y="65"/>
                    <a:pt x="4326" y="168"/>
                  </a:cubicBezTo>
                  <a:lnTo>
                    <a:pt x="3805" y="981"/>
                  </a:lnTo>
                  <a:lnTo>
                    <a:pt x="1431" y="1924"/>
                  </a:lnTo>
                  <a:cubicBezTo>
                    <a:pt x="553" y="2281"/>
                    <a:pt x="0" y="3127"/>
                    <a:pt x="0" y="4037"/>
                  </a:cubicBezTo>
                  <a:lnTo>
                    <a:pt x="0" y="10476"/>
                  </a:lnTo>
                  <a:lnTo>
                    <a:pt x="748" y="10476"/>
                  </a:lnTo>
                  <a:lnTo>
                    <a:pt x="748" y="4037"/>
                  </a:lnTo>
                  <a:cubicBezTo>
                    <a:pt x="748" y="3420"/>
                    <a:pt x="1139" y="2867"/>
                    <a:pt x="1724" y="2639"/>
                  </a:cubicBezTo>
                  <a:lnTo>
                    <a:pt x="4195" y="1631"/>
                  </a:lnTo>
                  <a:lnTo>
                    <a:pt x="5171" y="3159"/>
                  </a:lnTo>
                  <a:cubicBezTo>
                    <a:pt x="5314" y="3410"/>
                    <a:pt x="5556" y="3532"/>
                    <a:pt x="5804" y="3532"/>
                  </a:cubicBezTo>
                  <a:cubicBezTo>
                    <a:pt x="6006" y="3532"/>
                    <a:pt x="6213" y="3450"/>
                    <a:pt x="6374" y="3289"/>
                  </a:cubicBezTo>
                  <a:lnTo>
                    <a:pt x="7578" y="1956"/>
                  </a:lnTo>
                  <a:lnTo>
                    <a:pt x="4878" y="70"/>
                  </a:lnTo>
                  <a:cubicBezTo>
                    <a:pt x="4807" y="22"/>
                    <a:pt x="4731" y="1"/>
                    <a:pt x="4657" y="1"/>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146" name="Google Shape;3101;p45">
              <a:extLst>
                <a:ext uri="{FF2B5EF4-FFF2-40B4-BE49-F238E27FC236}">
                  <a16:creationId xmlns:a16="http://schemas.microsoft.com/office/drawing/2014/main" id="{26756133-D3CE-4A56-6481-E45D2DBB8D2A}"/>
                </a:ext>
              </a:extLst>
            </p:cNvPr>
            <p:cNvSpPr/>
            <p:nvPr/>
          </p:nvSpPr>
          <p:spPr>
            <a:xfrm>
              <a:off x="2174474" y="4231173"/>
              <a:ext cx="66881" cy="61845"/>
            </a:xfrm>
            <a:custGeom>
              <a:avLst/>
              <a:gdLst/>
              <a:ahLst/>
              <a:cxnLst/>
              <a:rect l="l" t="t" r="r" b="b"/>
              <a:pathLst>
                <a:path w="3806" h="3534" extrusionOk="0">
                  <a:moveTo>
                    <a:pt x="2943" y="0"/>
                  </a:moveTo>
                  <a:cubicBezTo>
                    <a:pt x="2868" y="0"/>
                    <a:pt x="2793" y="18"/>
                    <a:pt x="2732" y="55"/>
                  </a:cubicBezTo>
                  <a:lnTo>
                    <a:pt x="1" y="1941"/>
                  </a:lnTo>
                  <a:lnTo>
                    <a:pt x="1236" y="3274"/>
                  </a:lnTo>
                  <a:cubicBezTo>
                    <a:pt x="1383" y="3450"/>
                    <a:pt x="1589" y="3534"/>
                    <a:pt x="1794" y="3534"/>
                  </a:cubicBezTo>
                  <a:cubicBezTo>
                    <a:pt x="2045" y="3534"/>
                    <a:pt x="2297" y="3409"/>
                    <a:pt x="2440" y="3177"/>
                  </a:cubicBezTo>
                  <a:lnTo>
                    <a:pt x="3805" y="998"/>
                  </a:lnTo>
                  <a:lnTo>
                    <a:pt x="3253" y="153"/>
                  </a:lnTo>
                  <a:cubicBezTo>
                    <a:pt x="3192" y="51"/>
                    <a:pt x="3067" y="0"/>
                    <a:pt x="2943" y="0"/>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147" name="Google Shape;3102;p45">
              <a:extLst>
                <a:ext uri="{FF2B5EF4-FFF2-40B4-BE49-F238E27FC236}">
                  <a16:creationId xmlns:a16="http://schemas.microsoft.com/office/drawing/2014/main" id="{C9F00E10-F4D8-16B0-123B-3582D72CE55E}"/>
                </a:ext>
              </a:extLst>
            </p:cNvPr>
            <p:cNvSpPr/>
            <p:nvPr/>
          </p:nvSpPr>
          <p:spPr>
            <a:xfrm>
              <a:off x="2215049" y="4308820"/>
              <a:ext cx="65739" cy="60060"/>
            </a:xfrm>
            <a:custGeom>
              <a:avLst/>
              <a:gdLst/>
              <a:ahLst/>
              <a:cxnLst/>
              <a:rect l="l" t="t" r="r" b="b"/>
              <a:pathLst>
                <a:path w="3741" h="3432" extrusionOk="0">
                  <a:moveTo>
                    <a:pt x="1874" y="0"/>
                  </a:moveTo>
                  <a:cubicBezTo>
                    <a:pt x="1756" y="0"/>
                    <a:pt x="1643" y="57"/>
                    <a:pt x="1594" y="171"/>
                  </a:cubicBezTo>
                  <a:lnTo>
                    <a:pt x="1204" y="951"/>
                  </a:lnTo>
                  <a:lnTo>
                    <a:pt x="358" y="1049"/>
                  </a:lnTo>
                  <a:cubicBezTo>
                    <a:pt x="98" y="1114"/>
                    <a:pt x="0" y="1439"/>
                    <a:pt x="196" y="1602"/>
                  </a:cubicBezTo>
                  <a:lnTo>
                    <a:pt x="781" y="2220"/>
                  </a:lnTo>
                  <a:lnTo>
                    <a:pt x="651" y="3033"/>
                  </a:lnTo>
                  <a:cubicBezTo>
                    <a:pt x="625" y="3262"/>
                    <a:pt x="780" y="3431"/>
                    <a:pt x="957" y="3431"/>
                  </a:cubicBezTo>
                  <a:cubicBezTo>
                    <a:pt x="1006" y="3431"/>
                    <a:pt x="1057" y="3418"/>
                    <a:pt x="1106" y="3390"/>
                  </a:cubicBezTo>
                  <a:lnTo>
                    <a:pt x="1887" y="3000"/>
                  </a:lnTo>
                  <a:lnTo>
                    <a:pt x="2635" y="3390"/>
                  </a:lnTo>
                  <a:cubicBezTo>
                    <a:pt x="2684" y="3418"/>
                    <a:pt x="2736" y="3431"/>
                    <a:pt x="2787" y="3431"/>
                  </a:cubicBezTo>
                  <a:cubicBezTo>
                    <a:pt x="2972" y="3431"/>
                    <a:pt x="3141" y="3262"/>
                    <a:pt x="3090" y="3033"/>
                  </a:cubicBezTo>
                  <a:lnTo>
                    <a:pt x="2960" y="2220"/>
                  </a:lnTo>
                  <a:lnTo>
                    <a:pt x="3578" y="1602"/>
                  </a:lnTo>
                  <a:cubicBezTo>
                    <a:pt x="3740" y="1439"/>
                    <a:pt x="3643" y="1114"/>
                    <a:pt x="3382" y="1049"/>
                  </a:cubicBezTo>
                  <a:lnTo>
                    <a:pt x="2537" y="951"/>
                  </a:lnTo>
                  <a:lnTo>
                    <a:pt x="2179" y="171"/>
                  </a:lnTo>
                  <a:cubicBezTo>
                    <a:pt x="2114" y="57"/>
                    <a:pt x="1992" y="0"/>
                    <a:pt x="1874" y="0"/>
                  </a:cubicBez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148" name="Google Shape;3103;p45">
              <a:extLst>
                <a:ext uri="{FF2B5EF4-FFF2-40B4-BE49-F238E27FC236}">
                  <a16:creationId xmlns:a16="http://schemas.microsoft.com/office/drawing/2014/main" id="{FD02872A-1437-E35A-D2FE-DC16DBC4D8D9}"/>
                </a:ext>
              </a:extLst>
            </p:cNvPr>
            <p:cNvSpPr/>
            <p:nvPr/>
          </p:nvSpPr>
          <p:spPr>
            <a:xfrm>
              <a:off x="2264762" y="4186880"/>
              <a:ext cx="48588" cy="45693"/>
            </a:xfrm>
            <a:custGeom>
              <a:avLst/>
              <a:gdLst/>
              <a:ahLst/>
              <a:cxnLst/>
              <a:rect l="l" t="t" r="r" b="b"/>
              <a:pathLst>
                <a:path w="2765" h="2611" extrusionOk="0">
                  <a:moveTo>
                    <a:pt x="850" y="1"/>
                  </a:moveTo>
                  <a:cubicBezTo>
                    <a:pt x="659" y="1"/>
                    <a:pt x="472" y="82"/>
                    <a:pt x="326" y="245"/>
                  </a:cubicBezTo>
                  <a:cubicBezTo>
                    <a:pt x="1" y="537"/>
                    <a:pt x="1" y="993"/>
                    <a:pt x="326" y="1318"/>
                  </a:cubicBezTo>
                  <a:lnTo>
                    <a:pt x="1399" y="2391"/>
                  </a:lnTo>
                  <a:cubicBezTo>
                    <a:pt x="1545" y="2537"/>
                    <a:pt x="1732" y="2610"/>
                    <a:pt x="1923" y="2610"/>
                  </a:cubicBezTo>
                  <a:cubicBezTo>
                    <a:pt x="2114" y="2610"/>
                    <a:pt x="2310" y="2537"/>
                    <a:pt x="2472" y="2391"/>
                  </a:cubicBezTo>
                  <a:cubicBezTo>
                    <a:pt x="2765" y="2066"/>
                    <a:pt x="2765" y="1610"/>
                    <a:pt x="2472" y="1318"/>
                  </a:cubicBezTo>
                  <a:lnTo>
                    <a:pt x="1399" y="245"/>
                  </a:lnTo>
                  <a:cubicBezTo>
                    <a:pt x="1236" y="82"/>
                    <a:pt x="1041" y="1"/>
                    <a:pt x="850" y="1"/>
                  </a:cubicBezTo>
                  <a:close/>
                </a:path>
              </a:pathLst>
            </a:custGeom>
            <a:solidFill>
              <a:schemeClr val="accen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149" name="Google Shape;3104;p45">
              <a:extLst>
                <a:ext uri="{FF2B5EF4-FFF2-40B4-BE49-F238E27FC236}">
                  <a16:creationId xmlns:a16="http://schemas.microsoft.com/office/drawing/2014/main" id="{2574AF36-50E9-8E2E-DEEB-C36AC7BD921F}"/>
                </a:ext>
              </a:extLst>
            </p:cNvPr>
            <p:cNvSpPr/>
            <p:nvPr/>
          </p:nvSpPr>
          <p:spPr>
            <a:xfrm>
              <a:off x="2101338" y="4075633"/>
              <a:ext cx="113149" cy="72853"/>
            </a:xfrm>
            <a:custGeom>
              <a:avLst/>
              <a:gdLst/>
              <a:ahLst/>
              <a:cxnLst/>
              <a:rect l="l" t="t" r="r" b="b"/>
              <a:pathLst>
                <a:path w="6439" h="4163" extrusionOk="0">
                  <a:moveTo>
                    <a:pt x="2276" y="0"/>
                  </a:moveTo>
                  <a:cubicBezTo>
                    <a:pt x="1008" y="0"/>
                    <a:pt x="0" y="1041"/>
                    <a:pt x="0" y="2277"/>
                  </a:cubicBezTo>
                  <a:lnTo>
                    <a:pt x="0" y="3772"/>
                  </a:lnTo>
                  <a:cubicBezTo>
                    <a:pt x="0" y="4000"/>
                    <a:pt x="195" y="4163"/>
                    <a:pt x="390" y="4163"/>
                  </a:cubicBezTo>
                  <a:cubicBezTo>
                    <a:pt x="1301" y="4098"/>
                    <a:pt x="3577" y="3870"/>
                    <a:pt x="5398" y="2732"/>
                  </a:cubicBezTo>
                  <a:cubicBezTo>
                    <a:pt x="6049" y="2309"/>
                    <a:pt x="6439" y="1561"/>
                    <a:pt x="6439" y="781"/>
                  </a:cubicBezTo>
                  <a:cubicBezTo>
                    <a:pt x="6439" y="358"/>
                    <a:pt x="6114" y="0"/>
                    <a:pt x="5691" y="0"/>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150" name="Google Shape;3105;p45">
              <a:extLst>
                <a:ext uri="{FF2B5EF4-FFF2-40B4-BE49-F238E27FC236}">
                  <a16:creationId xmlns:a16="http://schemas.microsoft.com/office/drawing/2014/main" id="{A25E697D-B763-8F77-4A63-02850A10A38C}"/>
                </a:ext>
              </a:extLst>
            </p:cNvPr>
            <p:cNvSpPr/>
            <p:nvPr/>
          </p:nvSpPr>
          <p:spPr>
            <a:xfrm>
              <a:off x="2215049" y="4325463"/>
              <a:ext cx="33159" cy="43418"/>
            </a:xfrm>
            <a:custGeom>
              <a:avLst/>
              <a:gdLst/>
              <a:ahLst/>
              <a:cxnLst/>
              <a:rect l="l" t="t" r="r" b="b"/>
              <a:pathLst>
                <a:path w="1887" h="2481" extrusionOk="0">
                  <a:moveTo>
                    <a:pt x="1204" y="0"/>
                  </a:moveTo>
                  <a:lnTo>
                    <a:pt x="358" y="98"/>
                  </a:lnTo>
                  <a:cubicBezTo>
                    <a:pt x="98" y="163"/>
                    <a:pt x="0" y="488"/>
                    <a:pt x="196" y="651"/>
                  </a:cubicBezTo>
                  <a:lnTo>
                    <a:pt x="781" y="1269"/>
                  </a:lnTo>
                  <a:lnTo>
                    <a:pt x="651" y="2082"/>
                  </a:lnTo>
                  <a:cubicBezTo>
                    <a:pt x="625" y="2311"/>
                    <a:pt x="780" y="2480"/>
                    <a:pt x="973" y="2480"/>
                  </a:cubicBezTo>
                  <a:cubicBezTo>
                    <a:pt x="1026" y="2480"/>
                    <a:pt x="1082" y="2467"/>
                    <a:pt x="1139" y="2439"/>
                  </a:cubicBezTo>
                  <a:lnTo>
                    <a:pt x="1887" y="2049"/>
                  </a:lnTo>
                  <a:lnTo>
                    <a:pt x="1204" y="0"/>
                  </a:lnTo>
                  <a:close/>
                </a:path>
              </a:pathLst>
            </a:custGeom>
            <a:solidFill>
              <a:srgbClr val="000000">
                <a:alpha val="1453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151" name="Google Shape;3106;p45">
              <a:extLst>
                <a:ext uri="{FF2B5EF4-FFF2-40B4-BE49-F238E27FC236}">
                  <a16:creationId xmlns:a16="http://schemas.microsoft.com/office/drawing/2014/main" id="{605BD57B-AE50-79E9-2D69-E5E092981027}"/>
                </a:ext>
              </a:extLst>
            </p:cNvPr>
            <p:cNvSpPr/>
            <p:nvPr/>
          </p:nvSpPr>
          <p:spPr>
            <a:xfrm>
              <a:off x="2027603" y="4421065"/>
              <a:ext cx="293759" cy="66028"/>
            </a:xfrm>
            <a:custGeom>
              <a:avLst/>
              <a:gdLst/>
              <a:ahLst/>
              <a:cxnLst/>
              <a:rect l="l" t="t" r="r" b="b"/>
              <a:pathLst>
                <a:path w="16717" h="3773" extrusionOk="0">
                  <a:moveTo>
                    <a:pt x="1" y="1"/>
                  </a:moveTo>
                  <a:lnTo>
                    <a:pt x="1" y="3025"/>
                  </a:lnTo>
                  <a:cubicBezTo>
                    <a:pt x="1" y="3448"/>
                    <a:pt x="359" y="3773"/>
                    <a:pt x="781" y="3773"/>
                  </a:cubicBezTo>
                  <a:lnTo>
                    <a:pt x="781" y="1887"/>
                  </a:lnTo>
                  <a:cubicBezTo>
                    <a:pt x="781" y="1464"/>
                    <a:pt x="1107" y="1139"/>
                    <a:pt x="1529" y="1139"/>
                  </a:cubicBezTo>
                  <a:lnTo>
                    <a:pt x="16716" y="1139"/>
                  </a:lnTo>
                  <a:lnTo>
                    <a:pt x="16716" y="1"/>
                  </a:lnTo>
                  <a:close/>
                </a:path>
              </a:pathLst>
            </a:custGeom>
            <a:solidFill>
              <a:srgbClr val="000000">
                <a:alpha val="1453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152" name="Google Shape;3107;p45">
              <a:extLst>
                <a:ext uri="{FF2B5EF4-FFF2-40B4-BE49-F238E27FC236}">
                  <a16:creationId xmlns:a16="http://schemas.microsoft.com/office/drawing/2014/main" id="{CB2C6D73-AAF1-2DCB-5AE4-B245092BC035}"/>
                </a:ext>
              </a:extLst>
            </p:cNvPr>
            <p:cNvSpPr/>
            <p:nvPr/>
          </p:nvSpPr>
          <p:spPr>
            <a:xfrm>
              <a:off x="2001332" y="4401150"/>
              <a:ext cx="353172" cy="19932"/>
            </a:xfrm>
            <a:custGeom>
              <a:avLst/>
              <a:gdLst/>
              <a:ahLst/>
              <a:cxnLst/>
              <a:rect l="l" t="t" r="r" b="b"/>
              <a:pathLst>
                <a:path w="20098" h="1139" extrusionOk="0">
                  <a:moveTo>
                    <a:pt x="390" y="0"/>
                  </a:moveTo>
                  <a:cubicBezTo>
                    <a:pt x="163" y="0"/>
                    <a:pt x="0" y="163"/>
                    <a:pt x="0" y="358"/>
                  </a:cubicBezTo>
                  <a:lnTo>
                    <a:pt x="0" y="748"/>
                  </a:lnTo>
                  <a:cubicBezTo>
                    <a:pt x="0" y="943"/>
                    <a:pt x="163" y="1139"/>
                    <a:pt x="390" y="1139"/>
                  </a:cubicBezTo>
                  <a:lnTo>
                    <a:pt x="19740" y="1139"/>
                  </a:lnTo>
                  <a:cubicBezTo>
                    <a:pt x="19935" y="1139"/>
                    <a:pt x="20097" y="943"/>
                    <a:pt x="20097" y="748"/>
                  </a:cubicBezTo>
                  <a:lnTo>
                    <a:pt x="20097" y="358"/>
                  </a:lnTo>
                  <a:cubicBezTo>
                    <a:pt x="20097" y="163"/>
                    <a:pt x="19935" y="0"/>
                    <a:pt x="19740" y="0"/>
                  </a:cubicBez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153" name="Google Shape;3108;p45">
              <a:extLst>
                <a:ext uri="{FF2B5EF4-FFF2-40B4-BE49-F238E27FC236}">
                  <a16:creationId xmlns:a16="http://schemas.microsoft.com/office/drawing/2014/main" id="{51BFF543-B5EB-B3CB-2A02-1F678140EE94}"/>
                </a:ext>
              </a:extLst>
            </p:cNvPr>
            <p:cNvSpPr/>
            <p:nvPr/>
          </p:nvSpPr>
          <p:spPr>
            <a:xfrm>
              <a:off x="1994462" y="4401150"/>
              <a:ext cx="360043" cy="26197"/>
            </a:xfrm>
            <a:custGeom>
              <a:avLst/>
              <a:gdLst/>
              <a:ahLst/>
              <a:cxnLst/>
              <a:rect l="l" t="t" r="r" b="b"/>
              <a:pathLst>
                <a:path w="20489" h="1497" extrusionOk="0">
                  <a:moveTo>
                    <a:pt x="391" y="0"/>
                  </a:moveTo>
                  <a:cubicBezTo>
                    <a:pt x="163" y="0"/>
                    <a:pt x="1" y="163"/>
                    <a:pt x="1" y="358"/>
                  </a:cubicBezTo>
                  <a:lnTo>
                    <a:pt x="1" y="1139"/>
                  </a:lnTo>
                  <a:cubicBezTo>
                    <a:pt x="1" y="1334"/>
                    <a:pt x="196" y="1496"/>
                    <a:pt x="391" y="1496"/>
                  </a:cubicBezTo>
                  <a:lnTo>
                    <a:pt x="20131" y="1496"/>
                  </a:lnTo>
                  <a:cubicBezTo>
                    <a:pt x="20326" y="1496"/>
                    <a:pt x="20488" y="1334"/>
                    <a:pt x="20488" y="1139"/>
                  </a:cubicBezTo>
                  <a:lnTo>
                    <a:pt x="20488" y="748"/>
                  </a:lnTo>
                  <a:lnTo>
                    <a:pt x="1139" y="748"/>
                  </a:lnTo>
                  <a:cubicBezTo>
                    <a:pt x="944" y="748"/>
                    <a:pt x="781" y="586"/>
                    <a:pt x="781" y="358"/>
                  </a:cubicBezTo>
                  <a:lnTo>
                    <a:pt x="781" y="0"/>
                  </a:ln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154" name="Google Shape;3109;p45">
              <a:extLst>
                <a:ext uri="{FF2B5EF4-FFF2-40B4-BE49-F238E27FC236}">
                  <a16:creationId xmlns:a16="http://schemas.microsoft.com/office/drawing/2014/main" id="{C3776AA5-D7E5-A8C1-3E27-F07B250F1ECB}"/>
                </a:ext>
              </a:extLst>
            </p:cNvPr>
            <p:cNvSpPr/>
            <p:nvPr/>
          </p:nvSpPr>
          <p:spPr>
            <a:xfrm>
              <a:off x="1994462" y="4401150"/>
              <a:ext cx="360043" cy="26197"/>
            </a:xfrm>
            <a:custGeom>
              <a:avLst/>
              <a:gdLst/>
              <a:ahLst/>
              <a:cxnLst/>
              <a:rect l="l" t="t" r="r" b="b"/>
              <a:pathLst>
                <a:path w="20489" h="1497" extrusionOk="0">
                  <a:moveTo>
                    <a:pt x="391" y="0"/>
                  </a:moveTo>
                  <a:cubicBezTo>
                    <a:pt x="163" y="0"/>
                    <a:pt x="1" y="163"/>
                    <a:pt x="1" y="358"/>
                  </a:cubicBezTo>
                  <a:lnTo>
                    <a:pt x="1" y="1139"/>
                  </a:lnTo>
                  <a:cubicBezTo>
                    <a:pt x="1" y="1334"/>
                    <a:pt x="196" y="1496"/>
                    <a:pt x="391" y="1496"/>
                  </a:cubicBezTo>
                  <a:lnTo>
                    <a:pt x="20131" y="1496"/>
                  </a:lnTo>
                  <a:cubicBezTo>
                    <a:pt x="20326" y="1496"/>
                    <a:pt x="20488" y="1334"/>
                    <a:pt x="20488" y="1139"/>
                  </a:cubicBezTo>
                  <a:lnTo>
                    <a:pt x="20488" y="748"/>
                  </a:lnTo>
                  <a:lnTo>
                    <a:pt x="1139" y="748"/>
                  </a:lnTo>
                  <a:cubicBezTo>
                    <a:pt x="944" y="748"/>
                    <a:pt x="781" y="586"/>
                    <a:pt x="781" y="358"/>
                  </a:cubicBezTo>
                  <a:lnTo>
                    <a:pt x="781" y="0"/>
                  </a:lnTo>
                  <a:close/>
                </a:path>
              </a:pathLst>
            </a:custGeom>
            <a:solidFill>
              <a:srgbClr val="000000">
                <a:alpha val="1453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3155" name="Google Shape;3018;p45">
            <a:extLst>
              <a:ext uri="{FF2B5EF4-FFF2-40B4-BE49-F238E27FC236}">
                <a16:creationId xmlns:a16="http://schemas.microsoft.com/office/drawing/2014/main" id="{641C98B4-8942-6B5B-EA8A-AB39F0D0C042}"/>
              </a:ext>
            </a:extLst>
          </p:cNvPr>
          <p:cNvSpPr/>
          <p:nvPr/>
        </p:nvSpPr>
        <p:spPr>
          <a:xfrm rot="2788302">
            <a:off x="5864261" y="4834719"/>
            <a:ext cx="657755" cy="640223"/>
          </a:xfrm>
          <a:prstGeom prst="ellipse">
            <a:avLst/>
          </a:prstGeom>
          <a:solidFill>
            <a:schemeClr val="accent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nvGrpSpPr>
          <p:cNvPr id="3156" name="Google Shape;3040;p45">
            <a:extLst>
              <a:ext uri="{FF2B5EF4-FFF2-40B4-BE49-F238E27FC236}">
                <a16:creationId xmlns:a16="http://schemas.microsoft.com/office/drawing/2014/main" id="{BA9EA6B9-19F3-DFCF-D68D-9A4C034B3DE4}"/>
              </a:ext>
            </a:extLst>
          </p:cNvPr>
          <p:cNvGrpSpPr/>
          <p:nvPr/>
        </p:nvGrpSpPr>
        <p:grpSpPr>
          <a:xfrm rot="88302">
            <a:off x="6067478" y="4954782"/>
            <a:ext cx="259684" cy="338516"/>
            <a:chOff x="3214895" y="2891194"/>
            <a:chExt cx="288020" cy="411495"/>
          </a:xfrm>
        </p:grpSpPr>
        <p:sp>
          <p:nvSpPr>
            <p:cNvPr id="3157" name="Google Shape;3041;p45">
              <a:extLst>
                <a:ext uri="{FF2B5EF4-FFF2-40B4-BE49-F238E27FC236}">
                  <a16:creationId xmlns:a16="http://schemas.microsoft.com/office/drawing/2014/main" id="{6E5CA9E7-6263-9B20-A04B-6A91F3D31FD1}"/>
                </a:ext>
              </a:extLst>
            </p:cNvPr>
            <p:cNvSpPr/>
            <p:nvPr/>
          </p:nvSpPr>
          <p:spPr>
            <a:xfrm>
              <a:off x="3305156" y="2998206"/>
              <a:ext cx="107515" cy="77420"/>
            </a:xfrm>
            <a:custGeom>
              <a:avLst/>
              <a:gdLst/>
              <a:ahLst/>
              <a:cxnLst/>
              <a:rect l="l" t="t" r="r" b="b"/>
              <a:pathLst>
                <a:path w="6082" h="4424" extrusionOk="0">
                  <a:moveTo>
                    <a:pt x="0" y="0"/>
                  </a:moveTo>
                  <a:lnTo>
                    <a:pt x="0" y="4423"/>
                  </a:lnTo>
                  <a:lnTo>
                    <a:pt x="6081" y="4423"/>
                  </a:lnTo>
                  <a:lnTo>
                    <a:pt x="6081" y="0"/>
                  </a:lnTo>
                  <a:close/>
                </a:path>
              </a:pathLst>
            </a:custGeom>
            <a:solidFill>
              <a:schemeClr val="accen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158" name="Google Shape;3042;p45">
              <a:extLst>
                <a:ext uri="{FF2B5EF4-FFF2-40B4-BE49-F238E27FC236}">
                  <a16:creationId xmlns:a16="http://schemas.microsoft.com/office/drawing/2014/main" id="{6F83E66E-300A-88A2-DD2F-C343F97FBC80}"/>
                </a:ext>
              </a:extLst>
            </p:cNvPr>
            <p:cNvSpPr/>
            <p:nvPr/>
          </p:nvSpPr>
          <p:spPr>
            <a:xfrm>
              <a:off x="3252265" y="3064794"/>
              <a:ext cx="213297" cy="115535"/>
            </a:xfrm>
            <a:custGeom>
              <a:avLst/>
              <a:gdLst/>
              <a:ahLst/>
              <a:cxnLst/>
              <a:rect l="l" t="t" r="r" b="b"/>
              <a:pathLst>
                <a:path w="12066" h="6602" extrusionOk="0">
                  <a:moveTo>
                    <a:pt x="2342" y="0"/>
                  </a:moveTo>
                  <a:cubicBezTo>
                    <a:pt x="1041" y="0"/>
                    <a:pt x="0" y="1041"/>
                    <a:pt x="0" y="2342"/>
                  </a:cubicBezTo>
                  <a:lnTo>
                    <a:pt x="0" y="6602"/>
                  </a:lnTo>
                  <a:lnTo>
                    <a:pt x="6049" y="6602"/>
                  </a:lnTo>
                  <a:lnTo>
                    <a:pt x="3675" y="0"/>
                  </a:lnTo>
                  <a:close/>
                  <a:moveTo>
                    <a:pt x="8390" y="0"/>
                  </a:moveTo>
                  <a:lnTo>
                    <a:pt x="6049" y="6602"/>
                  </a:lnTo>
                  <a:lnTo>
                    <a:pt x="12065" y="6602"/>
                  </a:lnTo>
                  <a:lnTo>
                    <a:pt x="12065" y="2342"/>
                  </a:lnTo>
                  <a:cubicBezTo>
                    <a:pt x="12065" y="1041"/>
                    <a:pt x="11024" y="0"/>
                    <a:pt x="9724" y="0"/>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159" name="Google Shape;3043;p45">
              <a:extLst>
                <a:ext uri="{FF2B5EF4-FFF2-40B4-BE49-F238E27FC236}">
                  <a16:creationId xmlns:a16="http://schemas.microsoft.com/office/drawing/2014/main" id="{AB2756A4-D89E-B76A-CEDF-F5669D2D5E4C}"/>
                </a:ext>
              </a:extLst>
            </p:cNvPr>
            <p:cNvSpPr/>
            <p:nvPr/>
          </p:nvSpPr>
          <p:spPr>
            <a:xfrm>
              <a:off x="3317212" y="3040311"/>
              <a:ext cx="83385" cy="61478"/>
            </a:xfrm>
            <a:custGeom>
              <a:avLst/>
              <a:gdLst/>
              <a:ahLst/>
              <a:cxnLst/>
              <a:rect l="l" t="t" r="r" b="b"/>
              <a:pathLst>
                <a:path w="4717" h="3513" extrusionOk="0">
                  <a:moveTo>
                    <a:pt x="716" y="1"/>
                  </a:moveTo>
                  <a:lnTo>
                    <a:pt x="716" y="684"/>
                  </a:lnTo>
                  <a:cubicBezTo>
                    <a:pt x="716" y="1074"/>
                    <a:pt x="391" y="1399"/>
                    <a:pt x="1" y="1399"/>
                  </a:cubicBezTo>
                  <a:lnTo>
                    <a:pt x="2375" y="3513"/>
                  </a:lnTo>
                  <a:lnTo>
                    <a:pt x="4716" y="1399"/>
                  </a:lnTo>
                  <a:cubicBezTo>
                    <a:pt x="4326" y="1399"/>
                    <a:pt x="4001" y="1074"/>
                    <a:pt x="4001" y="684"/>
                  </a:cubicBezTo>
                  <a:lnTo>
                    <a:pt x="4001" y="1"/>
                  </a:lnTo>
                  <a:cubicBezTo>
                    <a:pt x="3724" y="196"/>
                    <a:pt x="3042" y="293"/>
                    <a:pt x="2359" y="293"/>
                  </a:cubicBezTo>
                  <a:cubicBezTo>
                    <a:pt x="1676" y="293"/>
                    <a:pt x="993" y="196"/>
                    <a:pt x="716" y="1"/>
                  </a:cubicBezTo>
                  <a:close/>
                </a:path>
              </a:pathLst>
            </a:custGeom>
            <a:solidFill>
              <a:srgbClr val="A55E4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160" name="Google Shape;3044;p45">
              <a:extLst>
                <a:ext uri="{FF2B5EF4-FFF2-40B4-BE49-F238E27FC236}">
                  <a16:creationId xmlns:a16="http://schemas.microsoft.com/office/drawing/2014/main" id="{5FA941D7-9C17-FEC6-FFE9-743BC585CC4E}"/>
                </a:ext>
              </a:extLst>
            </p:cNvPr>
            <p:cNvSpPr/>
            <p:nvPr/>
          </p:nvSpPr>
          <p:spPr>
            <a:xfrm>
              <a:off x="3317212" y="3064794"/>
              <a:ext cx="83385" cy="115535"/>
            </a:xfrm>
            <a:custGeom>
              <a:avLst/>
              <a:gdLst/>
              <a:ahLst/>
              <a:cxnLst/>
              <a:rect l="l" t="t" r="r" b="b"/>
              <a:pathLst>
                <a:path w="4717" h="6602" extrusionOk="0">
                  <a:moveTo>
                    <a:pt x="1" y="0"/>
                  </a:moveTo>
                  <a:lnTo>
                    <a:pt x="2375" y="6602"/>
                  </a:lnTo>
                  <a:lnTo>
                    <a:pt x="4716" y="0"/>
                  </a:lnTo>
                  <a:lnTo>
                    <a:pt x="4716" y="0"/>
                  </a:lnTo>
                  <a:lnTo>
                    <a:pt x="2798" y="943"/>
                  </a:lnTo>
                  <a:cubicBezTo>
                    <a:pt x="2668" y="1008"/>
                    <a:pt x="2513" y="1041"/>
                    <a:pt x="2359" y="1041"/>
                  </a:cubicBezTo>
                  <a:cubicBezTo>
                    <a:pt x="2204" y="1041"/>
                    <a:pt x="2050" y="1008"/>
                    <a:pt x="1920" y="943"/>
                  </a:cubicBezTo>
                  <a:lnTo>
                    <a:pt x="1" y="0"/>
                  </a:ln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161" name="Google Shape;3045;p45">
              <a:extLst>
                <a:ext uri="{FF2B5EF4-FFF2-40B4-BE49-F238E27FC236}">
                  <a16:creationId xmlns:a16="http://schemas.microsoft.com/office/drawing/2014/main" id="{B07BA8B4-0438-64C5-4C05-4E2790B50A98}"/>
                </a:ext>
              </a:extLst>
            </p:cNvPr>
            <p:cNvSpPr/>
            <p:nvPr/>
          </p:nvSpPr>
          <p:spPr>
            <a:xfrm>
              <a:off x="3317212" y="3064794"/>
              <a:ext cx="34524" cy="36995"/>
            </a:xfrm>
            <a:custGeom>
              <a:avLst/>
              <a:gdLst/>
              <a:ahLst/>
              <a:cxnLst/>
              <a:rect l="l" t="t" r="r" b="b"/>
              <a:pathLst>
                <a:path w="1953" h="2114" extrusionOk="0">
                  <a:moveTo>
                    <a:pt x="1" y="0"/>
                  </a:moveTo>
                  <a:lnTo>
                    <a:pt x="749" y="2114"/>
                  </a:lnTo>
                  <a:lnTo>
                    <a:pt x="1952" y="943"/>
                  </a:lnTo>
                  <a:lnTo>
                    <a:pt x="1" y="0"/>
                  </a:ln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162" name="Google Shape;3046;p45">
              <a:extLst>
                <a:ext uri="{FF2B5EF4-FFF2-40B4-BE49-F238E27FC236}">
                  <a16:creationId xmlns:a16="http://schemas.microsoft.com/office/drawing/2014/main" id="{0C5820BD-6E39-9985-1D26-DFB0C39A7F00}"/>
                </a:ext>
              </a:extLst>
            </p:cNvPr>
            <p:cNvSpPr/>
            <p:nvPr/>
          </p:nvSpPr>
          <p:spPr>
            <a:xfrm>
              <a:off x="3366091" y="3064794"/>
              <a:ext cx="34506" cy="36995"/>
            </a:xfrm>
            <a:custGeom>
              <a:avLst/>
              <a:gdLst/>
              <a:ahLst/>
              <a:cxnLst/>
              <a:rect l="l" t="t" r="r" b="b"/>
              <a:pathLst>
                <a:path w="1952" h="2114" extrusionOk="0">
                  <a:moveTo>
                    <a:pt x="1951" y="0"/>
                  </a:moveTo>
                  <a:lnTo>
                    <a:pt x="0" y="943"/>
                  </a:lnTo>
                  <a:lnTo>
                    <a:pt x="1203" y="2114"/>
                  </a:lnTo>
                  <a:lnTo>
                    <a:pt x="1951" y="0"/>
                  </a:ln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163" name="Google Shape;3047;p45">
              <a:extLst>
                <a:ext uri="{FF2B5EF4-FFF2-40B4-BE49-F238E27FC236}">
                  <a16:creationId xmlns:a16="http://schemas.microsoft.com/office/drawing/2014/main" id="{EE77DCE2-06EF-FEA2-171B-AE6E3C1221FB}"/>
                </a:ext>
              </a:extLst>
            </p:cNvPr>
            <p:cNvSpPr/>
            <p:nvPr/>
          </p:nvSpPr>
          <p:spPr>
            <a:xfrm>
              <a:off x="3293648" y="3064794"/>
              <a:ext cx="65548" cy="115535"/>
            </a:xfrm>
            <a:custGeom>
              <a:avLst/>
              <a:gdLst/>
              <a:ahLst/>
              <a:cxnLst/>
              <a:rect l="l" t="t" r="r" b="b"/>
              <a:pathLst>
                <a:path w="3708" h="6602" extrusionOk="0">
                  <a:moveTo>
                    <a:pt x="1334" y="0"/>
                  </a:moveTo>
                  <a:lnTo>
                    <a:pt x="196" y="1138"/>
                  </a:lnTo>
                  <a:cubicBezTo>
                    <a:pt x="1" y="1333"/>
                    <a:pt x="1" y="1659"/>
                    <a:pt x="196" y="1886"/>
                  </a:cubicBezTo>
                  <a:lnTo>
                    <a:pt x="1301" y="2992"/>
                  </a:lnTo>
                  <a:lnTo>
                    <a:pt x="911" y="3382"/>
                  </a:lnTo>
                  <a:cubicBezTo>
                    <a:pt x="716" y="3577"/>
                    <a:pt x="684" y="3837"/>
                    <a:pt x="814" y="4065"/>
                  </a:cubicBezTo>
                  <a:lnTo>
                    <a:pt x="2277" y="6602"/>
                  </a:lnTo>
                  <a:lnTo>
                    <a:pt x="3708" y="6602"/>
                  </a:lnTo>
                  <a:lnTo>
                    <a:pt x="1334" y="0"/>
                  </a:ln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164" name="Google Shape;3048;p45">
              <a:extLst>
                <a:ext uri="{FF2B5EF4-FFF2-40B4-BE49-F238E27FC236}">
                  <a16:creationId xmlns:a16="http://schemas.microsoft.com/office/drawing/2014/main" id="{0DEC2A9B-5AC8-2F5D-9FE5-48258DA56BD3}"/>
                </a:ext>
              </a:extLst>
            </p:cNvPr>
            <p:cNvSpPr/>
            <p:nvPr/>
          </p:nvSpPr>
          <p:spPr>
            <a:xfrm>
              <a:off x="3358613" y="3064794"/>
              <a:ext cx="65548" cy="115535"/>
            </a:xfrm>
            <a:custGeom>
              <a:avLst/>
              <a:gdLst/>
              <a:ahLst/>
              <a:cxnLst/>
              <a:rect l="l" t="t" r="r" b="b"/>
              <a:pathLst>
                <a:path w="3708" h="6602" extrusionOk="0">
                  <a:moveTo>
                    <a:pt x="2374" y="0"/>
                  </a:moveTo>
                  <a:lnTo>
                    <a:pt x="0" y="6602"/>
                  </a:lnTo>
                  <a:lnTo>
                    <a:pt x="1431" y="6602"/>
                  </a:lnTo>
                  <a:lnTo>
                    <a:pt x="2895" y="4065"/>
                  </a:lnTo>
                  <a:cubicBezTo>
                    <a:pt x="3025" y="3837"/>
                    <a:pt x="2992" y="3577"/>
                    <a:pt x="2797" y="3382"/>
                  </a:cubicBezTo>
                  <a:lnTo>
                    <a:pt x="2407" y="2992"/>
                  </a:lnTo>
                  <a:lnTo>
                    <a:pt x="3513" y="1886"/>
                  </a:lnTo>
                  <a:cubicBezTo>
                    <a:pt x="3708" y="1659"/>
                    <a:pt x="3708" y="1333"/>
                    <a:pt x="3513" y="1138"/>
                  </a:cubicBezTo>
                  <a:lnTo>
                    <a:pt x="2374" y="0"/>
                  </a:ln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165" name="Google Shape;3049;p45">
              <a:extLst>
                <a:ext uri="{FF2B5EF4-FFF2-40B4-BE49-F238E27FC236}">
                  <a16:creationId xmlns:a16="http://schemas.microsoft.com/office/drawing/2014/main" id="{89CD106B-63D8-C94E-A30D-82ABF4A3F1D2}"/>
                </a:ext>
              </a:extLst>
            </p:cNvPr>
            <p:cNvSpPr/>
            <p:nvPr/>
          </p:nvSpPr>
          <p:spPr>
            <a:xfrm>
              <a:off x="3282723" y="3123401"/>
              <a:ext cx="12091" cy="63192"/>
            </a:xfrm>
            <a:custGeom>
              <a:avLst/>
              <a:gdLst/>
              <a:ahLst/>
              <a:cxnLst/>
              <a:rect l="l" t="t" r="r" b="b"/>
              <a:pathLst>
                <a:path w="684" h="3611" extrusionOk="0">
                  <a:moveTo>
                    <a:pt x="359" y="1"/>
                  </a:moveTo>
                  <a:cubicBezTo>
                    <a:pt x="163" y="1"/>
                    <a:pt x="1" y="163"/>
                    <a:pt x="1" y="358"/>
                  </a:cubicBezTo>
                  <a:lnTo>
                    <a:pt x="1" y="3253"/>
                  </a:lnTo>
                  <a:cubicBezTo>
                    <a:pt x="1" y="3448"/>
                    <a:pt x="163" y="3610"/>
                    <a:pt x="359" y="3610"/>
                  </a:cubicBezTo>
                  <a:cubicBezTo>
                    <a:pt x="554" y="3610"/>
                    <a:pt x="684" y="3448"/>
                    <a:pt x="684" y="3253"/>
                  </a:cubicBezTo>
                  <a:lnTo>
                    <a:pt x="684" y="358"/>
                  </a:lnTo>
                  <a:cubicBezTo>
                    <a:pt x="684" y="163"/>
                    <a:pt x="554" y="1"/>
                    <a:pt x="359" y="1"/>
                  </a:cubicBezTo>
                  <a:close/>
                </a:path>
              </a:pathLst>
            </a:custGeom>
            <a:solidFill>
              <a:srgbClr val="000000">
                <a:alpha val="1453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166" name="Google Shape;3050;p45">
              <a:extLst>
                <a:ext uri="{FF2B5EF4-FFF2-40B4-BE49-F238E27FC236}">
                  <a16:creationId xmlns:a16="http://schemas.microsoft.com/office/drawing/2014/main" id="{3E3C16BB-CAF2-1B31-ED3D-94B2F1C048C0}"/>
                </a:ext>
              </a:extLst>
            </p:cNvPr>
            <p:cNvSpPr/>
            <p:nvPr/>
          </p:nvSpPr>
          <p:spPr>
            <a:xfrm>
              <a:off x="3422994" y="3123401"/>
              <a:ext cx="12091" cy="63192"/>
            </a:xfrm>
            <a:custGeom>
              <a:avLst/>
              <a:gdLst/>
              <a:ahLst/>
              <a:cxnLst/>
              <a:rect l="l" t="t" r="r" b="b"/>
              <a:pathLst>
                <a:path w="684" h="3611" extrusionOk="0">
                  <a:moveTo>
                    <a:pt x="358" y="1"/>
                  </a:moveTo>
                  <a:cubicBezTo>
                    <a:pt x="163" y="1"/>
                    <a:pt x="1" y="163"/>
                    <a:pt x="1" y="358"/>
                  </a:cubicBezTo>
                  <a:lnTo>
                    <a:pt x="1" y="3253"/>
                  </a:lnTo>
                  <a:cubicBezTo>
                    <a:pt x="1" y="3448"/>
                    <a:pt x="163" y="3610"/>
                    <a:pt x="358" y="3610"/>
                  </a:cubicBezTo>
                  <a:cubicBezTo>
                    <a:pt x="553" y="3610"/>
                    <a:pt x="684" y="3448"/>
                    <a:pt x="684" y="3253"/>
                  </a:cubicBezTo>
                  <a:lnTo>
                    <a:pt x="684" y="358"/>
                  </a:lnTo>
                  <a:cubicBezTo>
                    <a:pt x="684" y="163"/>
                    <a:pt x="553" y="1"/>
                    <a:pt x="358" y="1"/>
                  </a:cubicBezTo>
                  <a:close/>
                </a:path>
              </a:pathLst>
            </a:custGeom>
            <a:solidFill>
              <a:srgbClr val="000000">
                <a:alpha val="1453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167" name="Google Shape;3051;p45">
              <a:extLst>
                <a:ext uri="{FF2B5EF4-FFF2-40B4-BE49-F238E27FC236}">
                  <a16:creationId xmlns:a16="http://schemas.microsoft.com/office/drawing/2014/main" id="{529E8DFB-7574-B4C6-3C0A-07389012B238}"/>
                </a:ext>
              </a:extLst>
            </p:cNvPr>
            <p:cNvSpPr/>
            <p:nvPr/>
          </p:nvSpPr>
          <p:spPr>
            <a:xfrm>
              <a:off x="3220074" y="3038614"/>
              <a:ext cx="45431" cy="147980"/>
            </a:xfrm>
            <a:custGeom>
              <a:avLst/>
              <a:gdLst/>
              <a:ahLst/>
              <a:cxnLst/>
              <a:rect l="l" t="t" r="r" b="b"/>
              <a:pathLst>
                <a:path w="2570" h="8456" extrusionOk="0">
                  <a:moveTo>
                    <a:pt x="2191" y="0"/>
                  </a:moveTo>
                  <a:cubicBezTo>
                    <a:pt x="2098" y="0"/>
                    <a:pt x="2000" y="33"/>
                    <a:pt x="1919" y="98"/>
                  </a:cubicBezTo>
                  <a:lnTo>
                    <a:pt x="423" y="1594"/>
                  </a:lnTo>
                  <a:cubicBezTo>
                    <a:pt x="163" y="1886"/>
                    <a:pt x="0" y="2244"/>
                    <a:pt x="0" y="2634"/>
                  </a:cubicBezTo>
                  <a:lnTo>
                    <a:pt x="0" y="8098"/>
                  </a:lnTo>
                  <a:cubicBezTo>
                    <a:pt x="0" y="8293"/>
                    <a:pt x="163" y="8455"/>
                    <a:pt x="358" y="8455"/>
                  </a:cubicBezTo>
                  <a:cubicBezTo>
                    <a:pt x="553" y="8455"/>
                    <a:pt x="716" y="8293"/>
                    <a:pt x="716" y="8098"/>
                  </a:cubicBezTo>
                  <a:lnTo>
                    <a:pt x="716" y="2634"/>
                  </a:lnTo>
                  <a:cubicBezTo>
                    <a:pt x="716" y="2439"/>
                    <a:pt x="781" y="2244"/>
                    <a:pt x="943" y="2114"/>
                  </a:cubicBezTo>
                  <a:lnTo>
                    <a:pt x="2439" y="586"/>
                  </a:lnTo>
                  <a:cubicBezTo>
                    <a:pt x="2569" y="456"/>
                    <a:pt x="2569" y="228"/>
                    <a:pt x="2439" y="98"/>
                  </a:cubicBezTo>
                  <a:cubicBezTo>
                    <a:pt x="2374" y="33"/>
                    <a:pt x="2285" y="0"/>
                    <a:pt x="2191" y="0"/>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168" name="Google Shape;3052;p45">
              <a:extLst>
                <a:ext uri="{FF2B5EF4-FFF2-40B4-BE49-F238E27FC236}">
                  <a16:creationId xmlns:a16="http://schemas.microsoft.com/office/drawing/2014/main" id="{16D57C94-1544-CD3B-EF24-772524C4E234}"/>
                </a:ext>
              </a:extLst>
            </p:cNvPr>
            <p:cNvSpPr/>
            <p:nvPr/>
          </p:nvSpPr>
          <p:spPr>
            <a:xfrm>
              <a:off x="3454036" y="3040311"/>
              <a:ext cx="43716" cy="146283"/>
            </a:xfrm>
            <a:custGeom>
              <a:avLst/>
              <a:gdLst/>
              <a:ahLst/>
              <a:cxnLst/>
              <a:rect l="l" t="t" r="r" b="b"/>
              <a:pathLst>
                <a:path w="2473" h="8359" extrusionOk="0">
                  <a:moveTo>
                    <a:pt x="391" y="1"/>
                  </a:moveTo>
                  <a:cubicBezTo>
                    <a:pt x="301" y="1"/>
                    <a:pt x="212" y="33"/>
                    <a:pt x="131" y="98"/>
                  </a:cubicBezTo>
                  <a:cubicBezTo>
                    <a:pt x="1" y="228"/>
                    <a:pt x="1" y="456"/>
                    <a:pt x="131" y="619"/>
                  </a:cubicBezTo>
                  <a:lnTo>
                    <a:pt x="1529" y="2017"/>
                  </a:lnTo>
                  <a:cubicBezTo>
                    <a:pt x="1692" y="2147"/>
                    <a:pt x="1757" y="2342"/>
                    <a:pt x="1757" y="2537"/>
                  </a:cubicBezTo>
                  <a:lnTo>
                    <a:pt x="1757" y="8001"/>
                  </a:lnTo>
                  <a:cubicBezTo>
                    <a:pt x="1757" y="8196"/>
                    <a:pt x="1919" y="8358"/>
                    <a:pt x="2114" y="8358"/>
                  </a:cubicBezTo>
                  <a:cubicBezTo>
                    <a:pt x="2310" y="8358"/>
                    <a:pt x="2472" y="8196"/>
                    <a:pt x="2472" y="8001"/>
                  </a:cubicBezTo>
                  <a:lnTo>
                    <a:pt x="2472" y="2537"/>
                  </a:lnTo>
                  <a:cubicBezTo>
                    <a:pt x="2472" y="2147"/>
                    <a:pt x="2310" y="1789"/>
                    <a:pt x="2049" y="1497"/>
                  </a:cubicBezTo>
                  <a:lnTo>
                    <a:pt x="651" y="98"/>
                  </a:lnTo>
                  <a:cubicBezTo>
                    <a:pt x="570" y="33"/>
                    <a:pt x="480" y="1"/>
                    <a:pt x="391" y="1"/>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169" name="Google Shape;3053;p45">
              <a:extLst>
                <a:ext uri="{FF2B5EF4-FFF2-40B4-BE49-F238E27FC236}">
                  <a16:creationId xmlns:a16="http://schemas.microsoft.com/office/drawing/2014/main" id="{87954A91-1B3F-A3A4-88D9-6B1C1EABC01C}"/>
                </a:ext>
              </a:extLst>
            </p:cNvPr>
            <p:cNvSpPr/>
            <p:nvPr/>
          </p:nvSpPr>
          <p:spPr>
            <a:xfrm>
              <a:off x="3226385" y="3222434"/>
              <a:ext cx="265039" cy="80255"/>
            </a:xfrm>
            <a:custGeom>
              <a:avLst/>
              <a:gdLst/>
              <a:ahLst/>
              <a:cxnLst/>
              <a:rect l="l" t="t" r="r" b="b"/>
              <a:pathLst>
                <a:path w="14993" h="4586" extrusionOk="0">
                  <a:moveTo>
                    <a:pt x="1" y="0"/>
                  </a:moveTo>
                  <a:lnTo>
                    <a:pt x="1" y="4520"/>
                  </a:lnTo>
                  <a:cubicBezTo>
                    <a:pt x="1" y="4553"/>
                    <a:pt x="33" y="4585"/>
                    <a:pt x="98" y="4585"/>
                  </a:cubicBezTo>
                  <a:lnTo>
                    <a:pt x="14927" y="4585"/>
                  </a:lnTo>
                  <a:cubicBezTo>
                    <a:pt x="14960" y="4585"/>
                    <a:pt x="14992" y="4553"/>
                    <a:pt x="14992" y="4520"/>
                  </a:cubicBezTo>
                  <a:lnTo>
                    <a:pt x="14992" y="0"/>
                  </a:ln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170" name="Google Shape;3054;p45">
              <a:extLst>
                <a:ext uri="{FF2B5EF4-FFF2-40B4-BE49-F238E27FC236}">
                  <a16:creationId xmlns:a16="http://schemas.microsoft.com/office/drawing/2014/main" id="{8C06198B-0E8F-53C3-9B1A-385494E69E9C}"/>
                </a:ext>
              </a:extLst>
            </p:cNvPr>
            <p:cNvSpPr/>
            <p:nvPr/>
          </p:nvSpPr>
          <p:spPr>
            <a:xfrm>
              <a:off x="3248818" y="3027221"/>
              <a:ext cx="28761" cy="26197"/>
            </a:xfrm>
            <a:custGeom>
              <a:avLst/>
              <a:gdLst/>
              <a:ahLst/>
              <a:cxnLst/>
              <a:rect l="l" t="t" r="r" b="b"/>
              <a:pathLst>
                <a:path w="1627" h="1497" extrusionOk="0">
                  <a:moveTo>
                    <a:pt x="939" y="1"/>
                  </a:moveTo>
                  <a:cubicBezTo>
                    <a:pt x="781" y="1"/>
                    <a:pt x="618" y="66"/>
                    <a:pt x="488" y="196"/>
                  </a:cubicBezTo>
                  <a:lnTo>
                    <a:pt x="260" y="424"/>
                  </a:lnTo>
                  <a:cubicBezTo>
                    <a:pt x="0" y="651"/>
                    <a:pt x="0" y="1074"/>
                    <a:pt x="260" y="1302"/>
                  </a:cubicBezTo>
                  <a:cubicBezTo>
                    <a:pt x="374" y="1432"/>
                    <a:pt x="537" y="1497"/>
                    <a:pt x="699" y="1497"/>
                  </a:cubicBezTo>
                  <a:cubicBezTo>
                    <a:pt x="862" y="1497"/>
                    <a:pt x="1025" y="1432"/>
                    <a:pt x="1138" y="1302"/>
                  </a:cubicBezTo>
                  <a:lnTo>
                    <a:pt x="1366" y="1074"/>
                  </a:lnTo>
                  <a:cubicBezTo>
                    <a:pt x="1626" y="814"/>
                    <a:pt x="1626" y="424"/>
                    <a:pt x="1366" y="196"/>
                  </a:cubicBezTo>
                  <a:cubicBezTo>
                    <a:pt x="1252" y="66"/>
                    <a:pt x="1098" y="1"/>
                    <a:pt x="939" y="1"/>
                  </a:cubicBezTo>
                  <a:close/>
                </a:path>
              </a:pathLst>
            </a:custGeom>
            <a:solidFill>
              <a:schemeClr val="accen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171" name="Google Shape;3055;p45">
              <a:extLst>
                <a:ext uri="{FF2B5EF4-FFF2-40B4-BE49-F238E27FC236}">
                  <a16:creationId xmlns:a16="http://schemas.microsoft.com/office/drawing/2014/main" id="{AA643FDD-1AD9-5491-9A2B-FC35A109498C}"/>
                </a:ext>
              </a:extLst>
            </p:cNvPr>
            <p:cNvSpPr/>
            <p:nvPr/>
          </p:nvSpPr>
          <p:spPr>
            <a:xfrm>
              <a:off x="3440248" y="3027221"/>
              <a:ext cx="28761" cy="26197"/>
            </a:xfrm>
            <a:custGeom>
              <a:avLst/>
              <a:gdLst/>
              <a:ahLst/>
              <a:cxnLst/>
              <a:rect l="l" t="t" r="r" b="b"/>
              <a:pathLst>
                <a:path w="1627" h="1497" extrusionOk="0">
                  <a:moveTo>
                    <a:pt x="699" y="1"/>
                  </a:moveTo>
                  <a:cubicBezTo>
                    <a:pt x="537" y="1"/>
                    <a:pt x="374" y="66"/>
                    <a:pt x="260" y="196"/>
                  </a:cubicBezTo>
                  <a:cubicBezTo>
                    <a:pt x="0" y="424"/>
                    <a:pt x="0" y="814"/>
                    <a:pt x="260" y="1074"/>
                  </a:cubicBezTo>
                  <a:lnTo>
                    <a:pt x="488" y="1302"/>
                  </a:lnTo>
                  <a:cubicBezTo>
                    <a:pt x="618" y="1432"/>
                    <a:pt x="781" y="1497"/>
                    <a:pt x="939" y="1497"/>
                  </a:cubicBezTo>
                  <a:cubicBezTo>
                    <a:pt x="1098" y="1497"/>
                    <a:pt x="1252" y="1432"/>
                    <a:pt x="1366" y="1302"/>
                  </a:cubicBezTo>
                  <a:cubicBezTo>
                    <a:pt x="1626" y="1074"/>
                    <a:pt x="1626" y="651"/>
                    <a:pt x="1366" y="424"/>
                  </a:cubicBezTo>
                  <a:lnTo>
                    <a:pt x="1138" y="196"/>
                  </a:lnTo>
                  <a:cubicBezTo>
                    <a:pt x="1025" y="66"/>
                    <a:pt x="862" y="1"/>
                    <a:pt x="699" y="1"/>
                  </a:cubicBezTo>
                  <a:close/>
                </a:path>
              </a:pathLst>
            </a:custGeom>
            <a:solidFill>
              <a:schemeClr val="accen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172" name="Google Shape;3056;p45">
              <a:extLst>
                <a:ext uri="{FF2B5EF4-FFF2-40B4-BE49-F238E27FC236}">
                  <a16:creationId xmlns:a16="http://schemas.microsoft.com/office/drawing/2014/main" id="{EF11D3D0-FA4B-45E3-E73E-7E17840C2E1F}"/>
                </a:ext>
              </a:extLst>
            </p:cNvPr>
            <p:cNvSpPr/>
            <p:nvPr/>
          </p:nvSpPr>
          <p:spPr>
            <a:xfrm>
              <a:off x="3214895" y="3180311"/>
              <a:ext cx="288020" cy="101325"/>
            </a:xfrm>
            <a:custGeom>
              <a:avLst/>
              <a:gdLst/>
              <a:ahLst/>
              <a:cxnLst/>
              <a:rect l="l" t="t" r="r" b="b"/>
              <a:pathLst>
                <a:path w="16293" h="5790" extrusionOk="0">
                  <a:moveTo>
                    <a:pt x="66" y="1"/>
                  </a:moveTo>
                  <a:cubicBezTo>
                    <a:pt x="33" y="1"/>
                    <a:pt x="0" y="33"/>
                    <a:pt x="0" y="66"/>
                  </a:cubicBezTo>
                  <a:lnTo>
                    <a:pt x="0" y="2049"/>
                  </a:lnTo>
                  <a:cubicBezTo>
                    <a:pt x="0" y="2082"/>
                    <a:pt x="0" y="2114"/>
                    <a:pt x="33" y="2114"/>
                  </a:cubicBezTo>
                  <a:lnTo>
                    <a:pt x="8098" y="5789"/>
                  </a:lnTo>
                  <a:lnTo>
                    <a:pt x="8163" y="5789"/>
                  </a:lnTo>
                  <a:lnTo>
                    <a:pt x="16260" y="2114"/>
                  </a:lnTo>
                  <a:cubicBezTo>
                    <a:pt x="16260" y="2114"/>
                    <a:pt x="16293" y="2082"/>
                    <a:pt x="16293" y="2049"/>
                  </a:cubicBezTo>
                  <a:lnTo>
                    <a:pt x="16293" y="66"/>
                  </a:lnTo>
                  <a:cubicBezTo>
                    <a:pt x="16293" y="33"/>
                    <a:pt x="16260" y="1"/>
                    <a:pt x="16228" y="1"/>
                  </a:cubicBezTo>
                  <a:close/>
                </a:path>
              </a:pathLst>
            </a:custGeom>
            <a:solidFill>
              <a:schemeClr val="accent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173" name="Google Shape;3057;p45">
              <a:extLst>
                <a:ext uri="{FF2B5EF4-FFF2-40B4-BE49-F238E27FC236}">
                  <a16:creationId xmlns:a16="http://schemas.microsoft.com/office/drawing/2014/main" id="{76EA2383-4B16-24FB-6E59-93EE967DA372}"/>
                </a:ext>
              </a:extLst>
            </p:cNvPr>
            <p:cNvSpPr/>
            <p:nvPr/>
          </p:nvSpPr>
          <p:spPr>
            <a:xfrm>
              <a:off x="3290201" y="3213316"/>
              <a:ext cx="137407" cy="32322"/>
            </a:xfrm>
            <a:custGeom>
              <a:avLst/>
              <a:gdLst/>
              <a:ahLst/>
              <a:cxnLst/>
              <a:rect l="l" t="t" r="r" b="b"/>
              <a:pathLst>
                <a:path w="7773" h="1847" extrusionOk="0">
                  <a:moveTo>
                    <a:pt x="98" y="1"/>
                  </a:moveTo>
                  <a:cubicBezTo>
                    <a:pt x="33" y="1"/>
                    <a:pt x="1" y="98"/>
                    <a:pt x="66" y="98"/>
                  </a:cubicBezTo>
                  <a:lnTo>
                    <a:pt x="3870" y="1822"/>
                  </a:lnTo>
                  <a:cubicBezTo>
                    <a:pt x="3870" y="1838"/>
                    <a:pt x="3879" y="1846"/>
                    <a:pt x="3887" y="1846"/>
                  </a:cubicBezTo>
                  <a:cubicBezTo>
                    <a:pt x="3895" y="1846"/>
                    <a:pt x="3903" y="1838"/>
                    <a:pt x="3903" y="1822"/>
                  </a:cubicBezTo>
                  <a:lnTo>
                    <a:pt x="7708" y="98"/>
                  </a:lnTo>
                  <a:cubicBezTo>
                    <a:pt x="7773" y="66"/>
                    <a:pt x="7740" y="1"/>
                    <a:pt x="7708" y="1"/>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174" name="Google Shape;3058;p45">
              <a:extLst>
                <a:ext uri="{FF2B5EF4-FFF2-40B4-BE49-F238E27FC236}">
                  <a16:creationId xmlns:a16="http://schemas.microsoft.com/office/drawing/2014/main" id="{49F4C53F-6712-50C9-41E5-69819074735D}"/>
                </a:ext>
              </a:extLst>
            </p:cNvPr>
            <p:cNvSpPr/>
            <p:nvPr/>
          </p:nvSpPr>
          <p:spPr>
            <a:xfrm>
              <a:off x="3280425" y="2961789"/>
              <a:ext cx="29345" cy="36435"/>
            </a:xfrm>
            <a:custGeom>
              <a:avLst/>
              <a:gdLst/>
              <a:ahLst/>
              <a:cxnLst/>
              <a:rect l="l" t="t" r="r" b="b"/>
              <a:pathLst>
                <a:path w="1660" h="2082" extrusionOk="0">
                  <a:moveTo>
                    <a:pt x="684" y="0"/>
                  </a:moveTo>
                  <a:cubicBezTo>
                    <a:pt x="293" y="0"/>
                    <a:pt x="1" y="293"/>
                    <a:pt x="1" y="683"/>
                  </a:cubicBezTo>
                  <a:lnTo>
                    <a:pt x="1" y="781"/>
                  </a:lnTo>
                  <a:cubicBezTo>
                    <a:pt x="1" y="1496"/>
                    <a:pt x="586" y="2081"/>
                    <a:pt x="1302" y="2081"/>
                  </a:cubicBezTo>
                  <a:lnTo>
                    <a:pt x="1399" y="2081"/>
                  </a:lnTo>
                  <a:lnTo>
                    <a:pt x="1659" y="553"/>
                  </a:lnTo>
                  <a:lnTo>
                    <a:pt x="879" y="0"/>
                  </a:lnTo>
                  <a:close/>
                </a:path>
              </a:pathLst>
            </a:custGeom>
            <a:solidFill>
              <a:srgbClr val="B46E59"/>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175" name="Google Shape;3059;p45">
              <a:extLst>
                <a:ext uri="{FF2B5EF4-FFF2-40B4-BE49-F238E27FC236}">
                  <a16:creationId xmlns:a16="http://schemas.microsoft.com/office/drawing/2014/main" id="{81CBF462-CB04-CDD0-D4B3-B575CBE309DB}"/>
                </a:ext>
              </a:extLst>
            </p:cNvPr>
            <p:cNvSpPr/>
            <p:nvPr/>
          </p:nvSpPr>
          <p:spPr>
            <a:xfrm>
              <a:off x="3303424" y="2925931"/>
              <a:ext cx="111545" cy="125213"/>
            </a:xfrm>
            <a:custGeom>
              <a:avLst/>
              <a:gdLst/>
              <a:ahLst/>
              <a:cxnLst/>
              <a:rect l="l" t="t" r="r" b="b"/>
              <a:pathLst>
                <a:path w="6310" h="7155" extrusionOk="0">
                  <a:moveTo>
                    <a:pt x="1496" y="0"/>
                  </a:moveTo>
                  <a:cubicBezTo>
                    <a:pt x="1139" y="976"/>
                    <a:pt x="33" y="2569"/>
                    <a:pt x="1" y="2602"/>
                  </a:cubicBezTo>
                  <a:lnTo>
                    <a:pt x="131" y="4488"/>
                  </a:lnTo>
                  <a:cubicBezTo>
                    <a:pt x="261" y="6049"/>
                    <a:pt x="2179" y="7155"/>
                    <a:pt x="3155" y="7155"/>
                  </a:cubicBezTo>
                  <a:cubicBezTo>
                    <a:pt x="4098" y="7155"/>
                    <a:pt x="6017" y="6049"/>
                    <a:pt x="6147" y="4488"/>
                  </a:cubicBezTo>
                  <a:lnTo>
                    <a:pt x="6309" y="2114"/>
                  </a:lnTo>
                  <a:cubicBezTo>
                    <a:pt x="6277" y="2114"/>
                    <a:pt x="2439" y="1366"/>
                    <a:pt x="1496" y="0"/>
                  </a:cubicBezTo>
                  <a:close/>
                </a:path>
              </a:pathLst>
            </a:custGeom>
            <a:solidFill>
              <a:srgbClr val="C18678"/>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176" name="Google Shape;3060;p45">
              <a:extLst>
                <a:ext uri="{FF2B5EF4-FFF2-40B4-BE49-F238E27FC236}">
                  <a16:creationId xmlns:a16="http://schemas.microsoft.com/office/drawing/2014/main" id="{4A1F50C2-852A-9B1C-35A1-B98E9F144EA4}"/>
                </a:ext>
              </a:extLst>
            </p:cNvPr>
            <p:cNvSpPr/>
            <p:nvPr/>
          </p:nvSpPr>
          <p:spPr>
            <a:xfrm>
              <a:off x="3408057" y="2961789"/>
              <a:ext cx="29327" cy="36435"/>
            </a:xfrm>
            <a:custGeom>
              <a:avLst/>
              <a:gdLst/>
              <a:ahLst/>
              <a:cxnLst/>
              <a:rect l="l" t="t" r="r" b="b"/>
              <a:pathLst>
                <a:path w="1659" h="2082" extrusionOk="0">
                  <a:moveTo>
                    <a:pt x="488" y="0"/>
                  </a:moveTo>
                  <a:cubicBezTo>
                    <a:pt x="488" y="0"/>
                    <a:pt x="33" y="33"/>
                    <a:pt x="0" y="65"/>
                  </a:cubicBezTo>
                  <a:lnTo>
                    <a:pt x="260" y="2081"/>
                  </a:lnTo>
                  <a:lnTo>
                    <a:pt x="358" y="2081"/>
                  </a:lnTo>
                  <a:cubicBezTo>
                    <a:pt x="1073" y="2081"/>
                    <a:pt x="1659" y="1496"/>
                    <a:pt x="1659" y="781"/>
                  </a:cubicBezTo>
                  <a:lnTo>
                    <a:pt x="1659" y="683"/>
                  </a:lnTo>
                  <a:cubicBezTo>
                    <a:pt x="1659" y="293"/>
                    <a:pt x="1366" y="0"/>
                    <a:pt x="976" y="0"/>
                  </a:cubicBezTo>
                  <a:close/>
                </a:path>
              </a:pathLst>
            </a:custGeom>
            <a:solidFill>
              <a:srgbClr val="A55E4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177" name="Google Shape;3061;p45">
              <a:extLst>
                <a:ext uri="{FF2B5EF4-FFF2-40B4-BE49-F238E27FC236}">
                  <a16:creationId xmlns:a16="http://schemas.microsoft.com/office/drawing/2014/main" id="{CB890BAE-C3F1-7C08-AED3-07D44544755D}"/>
                </a:ext>
              </a:extLst>
            </p:cNvPr>
            <p:cNvSpPr/>
            <p:nvPr/>
          </p:nvSpPr>
          <p:spPr>
            <a:xfrm>
              <a:off x="3322392" y="2962926"/>
              <a:ext cx="92577" cy="88217"/>
            </a:xfrm>
            <a:custGeom>
              <a:avLst/>
              <a:gdLst/>
              <a:ahLst/>
              <a:cxnLst/>
              <a:rect l="l" t="t" r="r" b="b"/>
              <a:pathLst>
                <a:path w="5237" h="5041" extrusionOk="0">
                  <a:moveTo>
                    <a:pt x="5236" y="0"/>
                  </a:moveTo>
                  <a:cubicBezTo>
                    <a:pt x="5204" y="0"/>
                    <a:pt x="5171" y="33"/>
                    <a:pt x="5106" y="33"/>
                  </a:cubicBezTo>
                  <a:lnTo>
                    <a:pt x="4651" y="98"/>
                  </a:lnTo>
                  <a:cubicBezTo>
                    <a:pt x="4400" y="151"/>
                    <a:pt x="4150" y="176"/>
                    <a:pt x="3899" y="176"/>
                  </a:cubicBezTo>
                  <a:cubicBezTo>
                    <a:pt x="3694" y="176"/>
                    <a:pt x="3490" y="159"/>
                    <a:pt x="3285" y="130"/>
                  </a:cubicBezTo>
                  <a:lnTo>
                    <a:pt x="3188" y="1431"/>
                  </a:lnTo>
                  <a:cubicBezTo>
                    <a:pt x="3058" y="2992"/>
                    <a:pt x="1106" y="4098"/>
                    <a:pt x="163" y="4098"/>
                  </a:cubicBezTo>
                  <a:cubicBezTo>
                    <a:pt x="131" y="4098"/>
                    <a:pt x="66" y="4098"/>
                    <a:pt x="1" y="4065"/>
                  </a:cubicBezTo>
                  <a:lnTo>
                    <a:pt x="1" y="4065"/>
                  </a:lnTo>
                  <a:cubicBezTo>
                    <a:pt x="651" y="4683"/>
                    <a:pt x="1529" y="5041"/>
                    <a:pt x="2049" y="5041"/>
                  </a:cubicBezTo>
                  <a:cubicBezTo>
                    <a:pt x="3025" y="5041"/>
                    <a:pt x="4944" y="3935"/>
                    <a:pt x="5074" y="2374"/>
                  </a:cubicBezTo>
                  <a:lnTo>
                    <a:pt x="5236" y="0"/>
                  </a:lnTo>
                  <a:close/>
                </a:path>
              </a:pathLst>
            </a:custGeom>
            <a:solidFill>
              <a:srgbClr val="B46E59"/>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178" name="Google Shape;3062;p45">
              <a:extLst>
                <a:ext uri="{FF2B5EF4-FFF2-40B4-BE49-F238E27FC236}">
                  <a16:creationId xmlns:a16="http://schemas.microsoft.com/office/drawing/2014/main" id="{6233CFBF-579F-8BF9-A3A9-EDB519B5E6DB}"/>
                </a:ext>
              </a:extLst>
            </p:cNvPr>
            <p:cNvSpPr/>
            <p:nvPr/>
          </p:nvSpPr>
          <p:spPr>
            <a:xfrm>
              <a:off x="3293118" y="2891194"/>
              <a:ext cx="129329" cy="80080"/>
            </a:xfrm>
            <a:custGeom>
              <a:avLst/>
              <a:gdLst/>
              <a:ahLst/>
              <a:cxnLst/>
              <a:rect l="l" t="t" r="r" b="b"/>
              <a:pathLst>
                <a:path w="7316" h="4576" extrusionOk="0">
                  <a:moveTo>
                    <a:pt x="3692" y="0"/>
                  </a:moveTo>
                  <a:cubicBezTo>
                    <a:pt x="1600" y="0"/>
                    <a:pt x="1" y="1794"/>
                    <a:pt x="161" y="3872"/>
                  </a:cubicBezTo>
                  <a:lnTo>
                    <a:pt x="193" y="4262"/>
                  </a:lnTo>
                  <a:cubicBezTo>
                    <a:pt x="193" y="4442"/>
                    <a:pt x="349" y="4575"/>
                    <a:pt x="510" y="4575"/>
                  </a:cubicBezTo>
                  <a:cubicBezTo>
                    <a:pt x="582" y="4575"/>
                    <a:pt x="654" y="4549"/>
                    <a:pt x="714" y="4489"/>
                  </a:cubicBezTo>
                  <a:cubicBezTo>
                    <a:pt x="1234" y="4067"/>
                    <a:pt x="1722" y="3384"/>
                    <a:pt x="2079" y="2408"/>
                  </a:cubicBezTo>
                  <a:cubicBezTo>
                    <a:pt x="2882" y="3570"/>
                    <a:pt x="4202" y="4262"/>
                    <a:pt x="5580" y="4262"/>
                  </a:cubicBezTo>
                  <a:cubicBezTo>
                    <a:pt x="5821" y="4262"/>
                    <a:pt x="6065" y="4240"/>
                    <a:pt x="6307" y="4197"/>
                  </a:cubicBezTo>
                  <a:lnTo>
                    <a:pt x="6762" y="4132"/>
                  </a:lnTo>
                  <a:cubicBezTo>
                    <a:pt x="7087" y="4067"/>
                    <a:pt x="7315" y="3806"/>
                    <a:pt x="7283" y="3481"/>
                  </a:cubicBezTo>
                  <a:cubicBezTo>
                    <a:pt x="7250" y="1595"/>
                    <a:pt x="5722" y="34"/>
                    <a:pt x="3803" y="2"/>
                  </a:cubicBezTo>
                  <a:cubicBezTo>
                    <a:pt x="3766" y="1"/>
                    <a:pt x="3729" y="0"/>
                    <a:pt x="3692" y="0"/>
                  </a:cubicBezTo>
                  <a:close/>
                </a:path>
              </a:pathLst>
            </a:custGeom>
            <a:solidFill>
              <a:schemeClr val="accen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p19"/>
          <p:cNvSpPr txBox="1">
            <a:spLocks noGrp="1"/>
          </p:cNvSpPr>
          <p:nvPr>
            <p:ph type="title"/>
          </p:nvPr>
        </p:nvSpPr>
        <p:spPr>
          <a:xfrm>
            <a:off x="1676055" y="-178188"/>
            <a:ext cx="8596668" cy="1320800"/>
          </a:xfrm>
          <a:prstGeom prst="rect">
            <a:avLst/>
          </a:prstGeom>
        </p:spPr>
        <p:txBody>
          <a:bodyPr spcFirstLastPara="1" vert="horz" wrap="square" lIns="121900" tIns="121900" rIns="121900" bIns="121900" rtlCol="0" anchor="ctr" anchorCtr="0">
            <a:noAutofit/>
          </a:bodyPr>
          <a:lstStyle/>
          <a:p>
            <a:pPr algn="ctr">
              <a:spcBef>
                <a:spcPts val="0"/>
              </a:spcBef>
            </a:pPr>
            <a:r>
              <a:rPr lang="en" b="1" dirty="0">
                <a:solidFill>
                  <a:srgbClr val="90C226"/>
                </a:solidFill>
              </a:rPr>
              <a:t>State Liaisons </a:t>
            </a:r>
            <a:endParaRPr b="1" dirty="0">
              <a:solidFill>
                <a:srgbClr val="90C226"/>
              </a:solidFill>
            </a:endParaRPr>
          </a:p>
        </p:txBody>
      </p:sp>
      <mc:AlternateContent xmlns:mc="http://schemas.openxmlformats.org/markup-compatibility/2006" xmlns:cx4="http://schemas.microsoft.com/office/drawing/2016/5/10/chartex">
        <mc:Choice Requires="cx4">
          <p:graphicFrame>
            <p:nvGraphicFramePr>
              <p:cNvPr id="19" name="Chart 18">
                <a:extLst>
                  <a:ext uri="{FF2B5EF4-FFF2-40B4-BE49-F238E27FC236}">
                    <a16:creationId xmlns:a16="http://schemas.microsoft.com/office/drawing/2014/main" id="{E5895C9E-CBE8-B02A-CA1E-ABC58BC00167}"/>
                  </a:ext>
                </a:extLst>
              </p:cNvPr>
              <p:cNvGraphicFramePr>
                <a:graphicFrameLocks/>
              </p:cNvGraphicFramePr>
              <p:nvPr/>
            </p:nvGraphicFramePr>
            <p:xfrm>
              <a:off x="6199432" y="270855"/>
              <a:ext cx="8146581" cy="6270588"/>
            </p:xfrm>
            <a:graphic>
              <a:graphicData uri="http://schemas.microsoft.com/office/drawing/2014/chartex">
                <cx:chart xmlns:cx="http://schemas.microsoft.com/office/drawing/2014/chartex" xmlns:r="http://schemas.openxmlformats.org/officeDocument/2006/relationships" r:id="rId3"/>
              </a:graphicData>
            </a:graphic>
          </p:graphicFrame>
        </mc:Choice>
        <mc:Fallback xmlns="">
          <p:pic>
            <p:nvPicPr>
              <p:cNvPr id="19" name="Chart 18">
                <a:extLst>
                  <a:ext uri="{FF2B5EF4-FFF2-40B4-BE49-F238E27FC236}">
                    <a16:creationId xmlns:a16="http://schemas.microsoft.com/office/drawing/2014/main" id="{E5895C9E-CBE8-B02A-CA1E-ABC58BC00167}"/>
                  </a:ext>
                </a:extLst>
              </p:cNvPr>
              <p:cNvPicPr>
                <a:picLocks noGrp="1" noRot="1" noChangeAspect="1" noMove="1" noResize="1" noEditPoints="1" noAdjustHandles="1" noChangeArrowheads="1" noChangeShapeType="1"/>
              </p:cNvPicPr>
              <p:nvPr/>
            </p:nvPicPr>
            <p:blipFill>
              <a:blip r:embed="rId4"/>
              <a:stretch>
                <a:fillRect/>
              </a:stretch>
            </p:blipFill>
            <p:spPr>
              <a:xfrm>
                <a:off x="6199432" y="270855"/>
                <a:ext cx="8146581" cy="6270588"/>
              </a:xfrm>
              <a:prstGeom prst="rect">
                <a:avLst/>
              </a:prstGeom>
            </p:spPr>
          </p:pic>
        </mc:Fallback>
      </mc:AlternateContent>
      <p:sp>
        <p:nvSpPr>
          <p:cNvPr id="3" name="TextBox 2">
            <a:extLst>
              <a:ext uri="{FF2B5EF4-FFF2-40B4-BE49-F238E27FC236}">
                <a16:creationId xmlns:a16="http://schemas.microsoft.com/office/drawing/2014/main" id="{3DB49CCA-46D5-C177-8576-B83E87F70633}"/>
              </a:ext>
            </a:extLst>
          </p:cNvPr>
          <p:cNvSpPr txBox="1"/>
          <p:nvPr/>
        </p:nvSpPr>
        <p:spPr>
          <a:xfrm>
            <a:off x="191790" y="2462440"/>
            <a:ext cx="7935901" cy="3539430"/>
          </a:xfrm>
          <a:prstGeom prst="rect">
            <a:avLst/>
          </a:prstGeom>
          <a:noFill/>
        </p:spPr>
        <p:txBody>
          <a:bodyPr wrap="square" rtlCol="0">
            <a:spAutoFit/>
          </a:bodyPr>
          <a:lstStyle/>
          <a:p>
            <a:r>
              <a:rPr lang="en-US" sz="1600" dirty="0"/>
              <a:t>Principal Responsibilities:</a:t>
            </a:r>
          </a:p>
          <a:p>
            <a:pPr marL="228594" indent="-228594">
              <a:buFont typeface="Arial" panose="020B0604020202020204" pitchFamily="34" charset="0"/>
              <a:buChar char="•"/>
            </a:pPr>
            <a:r>
              <a:rPr lang="en-US" sz="1600" dirty="0"/>
              <a:t>Attend board orientation (September) and four (4) board meetings: September, December, February, April and June</a:t>
            </a:r>
          </a:p>
          <a:p>
            <a:pPr marL="228594" indent="-228594">
              <a:buFont typeface="Arial" panose="020B0604020202020204" pitchFamily="34" charset="0"/>
              <a:buChar char="•"/>
            </a:pPr>
            <a:r>
              <a:rPr lang="en-US" sz="1600" dirty="0"/>
              <a:t>Represent NEOA members on Board and provide a written report of activities in the state at Board meetings in conjunction with state president</a:t>
            </a:r>
          </a:p>
          <a:p>
            <a:pPr marL="228594" indent="-228594">
              <a:buFont typeface="Arial" panose="020B0604020202020204" pitchFamily="34" charset="0"/>
              <a:buChar char="•"/>
            </a:pPr>
            <a:r>
              <a:rPr lang="en-US" sz="1600" dirty="0"/>
              <a:t>Report to state on regional activities</a:t>
            </a:r>
          </a:p>
          <a:p>
            <a:pPr marL="228594" indent="-228594">
              <a:buFont typeface="Arial" panose="020B0604020202020204" pitchFamily="34" charset="0"/>
              <a:buChar char="•"/>
            </a:pPr>
            <a:r>
              <a:rPr lang="en-US" sz="1600" dirty="0"/>
              <a:t>Represent NEOA at state organization meetings and disseminate information from NEOA </a:t>
            </a:r>
          </a:p>
          <a:p>
            <a:pPr marL="228594" indent="-228594">
              <a:buFont typeface="Arial" panose="020B0604020202020204" pitchFamily="34" charset="0"/>
              <a:buChar char="•"/>
            </a:pPr>
            <a:r>
              <a:rPr lang="en-US" sz="1600" dirty="0"/>
              <a:t>Coordinate crisis mobilization strategies at state and regional level</a:t>
            </a:r>
          </a:p>
          <a:p>
            <a:pPr marL="228594" indent="-228594">
              <a:buFont typeface="Arial" panose="020B0604020202020204" pitchFamily="34" charset="0"/>
              <a:buChar char="•"/>
            </a:pPr>
            <a:r>
              <a:rPr lang="en-US" sz="1600" dirty="0"/>
              <a:t>Initiate and support interaction between TRIO and EOP personnel and state/federal legislators in conjunction with state president</a:t>
            </a:r>
          </a:p>
          <a:p>
            <a:pPr marL="228594" indent="-228594">
              <a:buFont typeface="Arial" panose="020B0604020202020204" pitchFamily="34" charset="0"/>
              <a:buChar char="•"/>
            </a:pPr>
            <a:r>
              <a:rPr lang="en-US" sz="1600" dirty="0"/>
              <a:t>Serve on NEOA membership committee </a:t>
            </a:r>
          </a:p>
          <a:p>
            <a:pPr marL="228594" indent="-228594">
              <a:buFont typeface="Arial" panose="020B0604020202020204" pitchFamily="34" charset="0"/>
              <a:buChar char="•"/>
            </a:pPr>
            <a:r>
              <a:rPr lang="en-US" sz="1600" dirty="0"/>
              <a:t>Maintain E-mail, phone, fax tree and other communication systems </a:t>
            </a:r>
          </a:p>
          <a:p>
            <a:pPr marL="228594" indent="-228594">
              <a:buFont typeface="Arial" panose="020B0604020202020204" pitchFamily="34" charset="0"/>
              <a:buChar char="•"/>
            </a:pPr>
            <a:r>
              <a:rPr lang="en-US" sz="1600" dirty="0"/>
              <a:t>Actively contribute to and participate in all board activities/discussions </a:t>
            </a:r>
          </a:p>
          <a:p>
            <a:pPr marL="228594" indent="-228594">
              <a:buFont typeface="Arial" panose="020B0604020202020204" pitchFamily="34" charset="0"/>
              <a:buChar char="•"/>
            </a:pPr>
            <a:r>
              <a:rPr lang="en-US" sz="1600" dirty="0"/>
              <a:t>Contribute information to the NEOA newsletter as appropriate </a:t>
            </a:r>
          </a:p>
        </p:txBody>
      </p:sp>
      <p:sp>
        <p:nvSpPr>
          <p:cNvPr id="41" name="TextBox 40">
            <a:extLst>
              <a:ext uri="{FF2B5EF4-FFF2-40B4-BE49-F238E27FC236}">
                <a16:creationId xmlns:a16="http://schemas.microsoft.com/office/drawing/2014/main" id="{F39DF743-9247-3C98-ECBF-227D2EC74857}"/>
              </a:ext>
            </a:extLst>
          </p:cNvPr>
          <p:cNvSpPr txBox="1"/>
          <p:nvPr/>
        </p:nvSpPr>
        <p:spPr>
          <a:xfrm>
            <a:off x="191789" y="837369"/>
            <a:ext cx="9243760" cy="1938992"/>
          </a:xfrm>
          <a:prstGeom prst="rect">
            <a:avLst/>
          </a:prstGeom>
          <a:noFill/>
        </p:spPr>
        <p:txBody>
          <a:bodyPr wrap="square" rtlCol="0">
            <a:spAutoFit/>
          </a:bodyPr>
          <a:lstStyle/>
          <a:p>
            <a:r>
              <a:rPr lang="en-US" sz="1600" dirty="0"/>
              <a:t>The State Liaisons shall be full members of the Association Board of Directors and shall be elected by and represent the interests of the NEOA members in their respective states. </a:t>
            </a:r>
          </a:p>
          <a:p>
            <a:r>
              <a:rPr lang="en-US" sz="1600" dirty="0"/>
              <a:t>Annual priorities include coordinating crisis mobilization strategies at the state and regional levels, participating in state level action plans, disseminating information about NEOA and COE within the state, coordinating state policy events and state participation in national policy seminars, and reporting to the state on NEOA activities.  </a:t>
            </a:r>
          </a:p>
          <a:p>
            <a:endParaRPr lang="en-US" sz="2400" dirty="0"/>
          </a:p>
        </p:txBody>
      </p:sp>
      <p:pic>
        <p:nvPicPr>
          <p:cNvPr id="43" name="Picture 42" descr="A green and white text on a black background&#10;&#10;Description automatically generated">
            <a:extLst>
              <a:ext uri="{FF2B5EF4-FFF2-40B4-BE49-F238E27FC236}">
                <a16:creationId xmlns:a16="http://schemas.microsoft.com/office/drawing/2014/main" id="{1F9F9399-F15A-BE32-F671-AEB0BE3112B5}"/>
              </a:ext>
            </a:extLst>
          </p:cNvPr>
          <p:cNvPicPr>
            <a:picLocks noChangeAspect="1"/>
          </p:cNvPicPr>
          <p:nvPr/>
        </p:nvPicPr>
        <p:blipFill>
          <a:blip r:embed="rId5"/>
          <a:stretch>
            <a:fillRect/>
          </a:stretch>
        </p:blipFill>
        <p:spPr>
          <a:xfrm>
            <a:off x="9905911" y="5864326"/>
            <a:ext cx="2094300" cy="829087"/>
          </a:xfrm>
          <a:prstGeom prst="rect">
            <a:avLst/>
          </a:prstGeom>
        </p:spPr>
      </p:pic>
    </p:spTree>
    <p:extLst>
      <p:ext uri="{BB962C8B-B14F-4D97-AF65-F5344CB8AC3E}">
        <p14:creationId xmlns:p14="http://schemas.microsoft.com/office/powerpoint/2010/main" val="1473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Arrow: Pentagon 7">
            <a:extLst>
              <a:ext uri="{FF2B5EF4-FFF2-40B4-BE49-F238E27FC236}">
                <a16:creationId xmlns:a16="http://schemas.microsoft.com/office/drawing/2014/main" id="{8D9A008F-5C2F-3606-C653-FC39222A8B11}"/>
              </a:ext>
            </a:extLst>
          </p:cNvPr>
          <p:cNvSpPr/>
          <p:nvPr/>
        </p:nvSpPr>
        <p:spPr>
          <a:xfrm>
            <a:off x="988104" y="387626"/>
            <a:ext cx="3499104" cy="5085522"/>
          </a:xfrm>
          <a:prstGeom prst="homePlate">
            <a:avLst>
              <a:gd name="adj" fmla="val 15416"/>
            </a:avLst>
          </a:prstGeom>
          <a:solidFill>
            <a:srgbClr val="22924A"/>
          </a:solidFill>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11" name="Title 10">
            <a:extLst>
              <a:ext uri="{FF2B5EF4-FFF2-40B4-BE49-F238E27FC236}">
                <a16:creationId xmlns:a16="http://schemas.microsoft.com/office/drawing/2014/main" id="{87686D60-8763-CF31-5F33-A83A64E1CC27}"/>
              </a:ext>
            </a:extLst>
          </p:cNvPr>
          <p:cNvSpPr>
            <a:spLocks noGrp="1"/>
          </p:cNvSpPr>
          <p:nvPr>
            <p:ph type="title"/>
          </p:nvPr>
        </p:nvSpPr>
        <p:spPr>
          <a:xfrm>
            <a:off x="1196184" y="1985651"/>
            <a:ext cx="3082944" cy="1889471"/>
          </a:xfrm>
        </p:spPr>
        <p:txBody>
          <a:bodyPr>
            <a:normAutofit fontScale="90000"/>
          </a:bodyPr>
          <a:lstStyle/>
          <a:p>
            <a:r>
              <a:rPr lang="en-US" b="1" dirty="0">
                <a:solidFill>
                  <a:srgbClr val="FFFFFF"/>
                </a:solidFill>
                <a:latin typeface="Aharoni" panose="02010803020104030203" pitchFamily="2" charset="-79"/>
                <a:cs typeface="Aharoni" panose="02010803020104030203" pitchFamily="2" charset="-79"/>
              </a:rPr>
              <a:t>Nomination</a:t>
            </a:r>
            <a:br>
              <a:rPr lang="en-US" b="1" dirty="0">
                <a:solidFill>
                  <a:srgbClr val="FFFFFF"/>
                </a:solidFill>
                <a:latin typeface="Aharoni" panose="02010803020104030203" pitchFamily="2" charset="-79"/>
                <a:cs typeface="Aharoni" panose="02010803020104030203" pitchFamily="2" charset="-79"/>
              </a:rPr>
            </a:br>
            <a:r>
              <a:rPr lang="en-US" b="1" dirty="0">
                <a:solidFill>
                  <a:srgbClr val="FFFFFF"/>
                </a:solidFill>
                <a:latin typeface="Aharoni" panose="02010803020104030203" pitchFamily="2" charset="-79"/>
                <a:cs typeface="Aharoni" panose="02010803020104030203" pitchFamily="2" charset="-79"/>
              </a:rPr>
              <a:t>Form for </a:t>
            </a:r>
            <a:br>
              <a:rPr lang="en-US" b="1" dirty="0">
                <a:solidFill>
                  <a:srgbClr val="FFFFFF"/>
                </a:solidFill>
                <a:latin typeface="Aharoni" panose="02010803020104030203" pitchFamily="2" charset="-79"/>
                <a:cs typeface="Aharoni" panose="02010803020104030203" pitchFamily="2" charset="-79"/>
              </a:rPr>
            </a:br>
            <a:r>
              <a:rPr lang="en-US" b="1" dirty="0">
                <a:solidFill>
                  <a:srgbClr val="FFFFFF"/>
                </a:solidFill>
                <a:latin typeface="Aharoni" panose="02010803020104030203" pitchFamily="2" charset="-79"/>
                <a:cs typeface="Aharoni" panose="02010803020104030203" pitchFamily="2" charset="-79"/>
              </a:rPr>
              <a:t>2024-2025 </a:t>
            </a:r>
          </a:p>
        </p:txBody>
      </p:sp>
      <p:pic>
        <p:nvPicPr>
          <p:cNvPr id="12" name="Picture 11" descr="A green and white text on a black background&#10;&#10;Description automatically generated">
            <a:extLst>
              <a:ext uri="{FF2B5EF4-FFF2-40B4-BE49-F238E27FC236}">
                <a16:creationId xmlns:a16="http://schemas.microsoft.com/office/drawing/2014/main" id="{AB1F4B0D-3C4F-DD53-3005-099330BD9BC6}"/>
              </a:ext>
            </a:extLst>
          </p:cNvPr>
          <p:cNvPicPr>
            <a:picLocks noChangeAspect="1"/>
          </p:cNvPicPr>
          <p:nvPr/>
        </p:nvPicPr>
        <p:blipFill>
          <a:blip r:embed="rId2"/>
          <a:stretch>
            <a:fillRect/>
          </a:stretch>
        </p:blipFill>
        <p:spPr>
          <a:xfrm>
            <a:off x="822824" y="5605670"/>
            <a:ext cx="3141076" cy="968473"/>
          </a:xfrm>
          <a:prstGeom prst="rect">
            <a:avLst/>
          </a:prstGeom>
        </p:spPr>
      </p:pic>
      <p:pic>
        <p:nvPicPr>
          <p:cNvPr id="7" name="Picture 6" descr="A black screen with yellow text&#10;&#10;Description automatically generated">
            <a:extLst>
              <a:ext uri="{FF2B5EF4-FFF2-40B4-BE49-F238E27FC236}">
                <a16:creationId xmlns:a16="http://schemas.microsoft.com/office/drawing/2014/main" id="{F63F6A18-D9F0-28B1-2593-0C1A84CEFDD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91556" y="290796"/>
            <a:ext cx="5273091" cy="6037870"/>
          </a:xfrm>
          <a:prstGeom prst="rect">
            <a:avLst/>
          </a:prstGeom>
        </p:spPr>
      </p:pic>
    </p:spTree>
    <p:extLst>
      <p:ext uri="{BB962C8B-B14F-4D97-AF65-F5344CB8AC3E}">
        <p14:creationId xmlns:p14="http://schemas.microsoft.com/office/powerpoint/2010/main" val="13348464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Facet">
  <a:themeElements>
    <a:clrScheme name="Custom 1">
      <a:dk1>
        <a:sysClr val="windowText" lastClr="000000"/>
      </a:dk1>
      <a:lt1>
        <a:sysClr val="window" lastClr="FFFFFF"/>
      </a:lt1>
      <a:dk2>
        <a:srgbClr val="2C3C43"/>
      </a:dk2>
      <a:lt2>
        <a:srgbClr val="EBEBEB"/>
      </a:lt2>
      <a:accent1>
        <a:srgbClr val="90C226"/>
      </a:accent1>
      <a:accent2>
        <a:srgbClr val="3D8C28"/>
      </a:accent2>
      <a:accent3>
        <a:srgbClr val="ADCBB8"/>
      </a:accent3>
      <a:accent4>
        <a:srgbClr val="F1A499"/>
      </a:accent4>
      <a:accent5>
        <a:srgbClr val="932313"/>
      </a:accent5>
      <a:accent6>
        <a:srgbClr val="918655"/>
      </a:accent6>
      <a:hlink>
        <a:srgbClr val="99CA3C"/>
      </a:hlink>
      <a:folHlink>
        <a:srgbClr val="D5E3B3"/>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243</TotalTime>
  <Words>767</Words>
  <Application>Microsoft Office PowerPoint</Application>
  <PresentationFormat>Widescreen</PresentationFormat>
  <Paragraphs>87</Paragraphs>
  <Slides>6</Slides>
  <Notes>5</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6</vt:i4>
      </vt:variant>
    </vt:vector>
  </HeadingPairs>
  <TitlesOfParts>
    <vt:vector size="17" baseType="lpstr">
      <vt:lpstr>Aharoni</vt:lpstr>
      <vt:lpstr>Arial</vt:lpstr>
      <vt:lpstr>Calibri</vt:lpstr>
      <vt:lpstr>Calibri Light</vt:lpstr>
      <vt:lpstr>Fira Sans Extra Condensed Medium</vt:lpstr>
      <vt:lpstr>Roboto</vt:lpstr>
      <vt:lpstr>Söhne</vt:lpstr>
      <vt:lpstr>Trebuchet MS</vt:lpstr>
      <vt:lpstr>Wingdings 3</vt:lpstr>
      <vt:lpstr>Office Theme</vt:lpstr>
      <vt:lpstr>Facet</vt:lpstr>
      <vt:lpstr>Voting Process</vt:lpstr>
      <vt:lpstr>Represented States </vt:lpstr>
      <vt:lpstr>Nomination Process  From Section 3: Election</vt:lpstr>
      <vt:lpstr>Board Member Positions </vt:lpstr>
      <vt:lpstr>State Liaisons </vt:lpstr>
      <vt:lpstr>Nomination Form for  2024-2025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Voting Process</dc:title>
  <dc:creator>Yanca Zoccarato</dc:creator>
  <cp:lastModifiedBy>Yanca Zoccarato</cp:lastModifiedBy>
  <cp:revision>15</cp:revision>
  <dcterms:created xsi:type="dcterms:W3CDTF">2024-02-14T18:10:07Z</dcterms:created>
  <dcterms:modified xsi:type="dcterms:W3CDTF">2024-02-28T15:53:10Z</dcterms:modified>
</cp:coreProperties>
</file>